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665" r:id="rId3"/>
    <p:sldId id="635" r:id="rId4"/>
    <p:sldId id="661" r:id="rId5"/>
    <p:sldId id="257" r:id="rId6"/>
    <p:sldId id="660" r:id="rId7"/>
    <p:sldId id="258" r:id="rId8"/>
    <p:sldId id="662" r:id="rId9"/>
    <p:sldId id="664" r:id="rId10"/>
    <p:sldId id="286" r:id="rId11"/>
    <p:sldId id="389" r:id="rId12"/>
    <p:sldId id="288" r:id="rId13"/>
    <p:sldId id="290" r:id="rId14"/>
    <p:sldId id="282" r:id="rId15"/>
    <p:sldId id="296" r:id="rId16"/>
    <p:sldId id="499" r:id="rId17"/>
    <p:sldId id="412" r:id="rId18"/>
    <p:sldId id="410" r:id="rId19"/>
    <p:sldId id="500" r:id="rId20"/>
    <p:sldId id="297" r:id="rId21"/>
    <p:sldId id="543" r:id="rId22"/>
    <p:sldId id="544" r:id="rId23"/>
    <p:sldId id="545" r:id="rId24"/>
    <p:sldId id="546" r:id="rId25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200"/>
    <a:srgbClr val="FFFAEB"/>
    <a:srgbClr val="2E471D"/>
    <a:srgbClr val="F2F2F2"/>
    <a:srgbClr val="FFEBB3"/>
    <a:srgbClr val="FFF7E1"/>
    <a:srgbClr val="FFD9D9"/>
    <a:srgbClr val="FFA3A3"/>
    <a:srgbClr val="FFFCF3"/>
    <a:srgbClr val="5C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467A0-81CE-40BC-8577-055C7CA1A25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3756CF-A557-4A6E-B94C-2BE5891C83FD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Font typeface="+mj-lt"/>
            <a:buAutoNum type="arabicPeriod"/>
          </a:pPr>
          <a:r>
            <a: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Знание: качество и объективность</a:t>
          </a:r>
          <a:endParaRPr lang="ru-RU" dirty="0"/>
        </a:p>
      </dgm:t>
    </dgm:pt>
    <dgm:pt modelId="{2CB21969-36E3-495B-9859-B21839CDAAC1}" type="parTrans" cxnId="{C7355D3B-DF46-4E08-BFAA-972A35D7F8D5}">
      <dgm:prSet/>
      <dgm:spPr/>
      <dgm:t>
        <a:bodyPr/>
        <a:lstStyle/>
        <a:p>
          <a:endParaRPr lang="ru-RU"/>
        </a:p>
      </dgm:t>
    </dgm:pt>
    <dgm:pt modelId="{24B8E3F8-54D0-497B-B0EB-B7BF7FF60CFD}" type="sibTrans" cxnId="{C7355D3B-DF46-4E08-BFAA-972A35D7F8D5}">
      <dgm:prSet/>
      <dgm:spPr/>
      <dgm:t>
        <a:bodyPr/>
        <a:lstStyle/>
        <a:p>
          <a:endParaRPr lang="ru-RU"/>
        </a:p>
      </dgm:t>
    </dgm:pt>
    <dgm:pt modelId="{850452F5-0F06-41AB-9154-D0188F0247A6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Font typeface="+mj-lt"/>
            <a:buAutoNum type="arabicPeriod"/>
          </a:pPr>
          <a:r>
            <a: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Здоровье</a:t>
          </a:r>
          <a:endParaRPr lang="ru-RU" dirty="0"/>
        </a:p>
      </dgm:t>
    </dgm:pt>
    <dgm:pt modelId="{C754C171-6DD5-4BF3-B941-0F8023043603}" type="parTrans" cxnId="{650FAAE2-7AE3-4ACB-9E8E-EE7055A0B7F7}">
      <dgm:prSet/>
      <dgm:spPr/>
      <dgm:t>
        <a:bodyPr/>
        <a:lstStyle/>
        <a:p>
          <a:endParaRPr lang="ru-RU"/>
        </a:p>
      </dgm:t>
    </dgm:pt>
    <dgm:pt modelId="{433769F7-BBBA-4914-8D4D-C2577AB847D2}" type="sibTrans" cxnId="{650FAAE2-7AE3-4ACB-9E8E-EE7055A0B7F7}">
      <dgm:prSet/>
      <dgm:spPr/>
      <dgm:t>
        <a:bodyPr/>
        <a:lstStyle/>
        <a:p>
          <a:endParaRPr lang="ru-RU"/>
        </a:p>
      </dgm:t>
    </dgm:pt>
    <dgm:pt modelId="{A52693CB-9EF5-43E8-ACB2-CD67157028FB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Font typeface="+mj-lt"/>
            <a:buAutoNum type="arabicPeriod"/>
          </a:pPr>
          <a:r>
            <a:rPr lang="ru-RU" dirty="0"/>
            <a:t>Творчество</a:t>
          </a:r>
        </a:p>
      </dgm:t>
    </dgm:pt>
    <dgm:pt modelId="{A4D3F587-2181-4B07-989D-368D502C1815}" type="parTrans" cxnId="{58DABF49-1747-4C7B-8984-A45FB77BA10A}">
      <dgm:prSet/>
      <dgm:spPr/>
      <dgm:t>
        <a:bodyPr/>
        <a:lstStyle/>
        <a:p>
          <a:endParaRPr lang="ru-RU"/>
        </a:p>
      </dgm:t>
    </dgm:pt>
    <dgm:pt modelId="{E97712C8-1B14-4429-B1D4-93675DFB898B}" type="sibTrans" cxnId="{58DABF49-1747-4C7B-8984-A45FB77BA10A}">
      <dgm:prSet/>
      <dgm:spPr/>
      <dgm:t>
        <a:bodyPr/>
        <a:lstStyle/>
        <a:p>
          <a:endParaRPr lang="ru-RU"/>
        </a:p>
      </dgm:t>
    </dgm:pt>
    <dgm:pt modelId="{0586789A-D847-4ACC-AAB9-5143543ABF22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/>
            <a:t>Воспитание</a:t>
          </a:r>
        </a:p>
      </dgm:t>
    </dgm:pt>
    <dgm:pt modelId="{664BE4E5-CD53-42BE-9C94-269CDEE27509}" type="parTrans" cxnId="{AFFDBEC9-5003-40FE-A8AC-834FEA408FF7}">
      <dgm:prSet/>
      <dgm:spPr/>
      <dgm:t>
        <a:bodyPr/>
        <a:lstStyle/>
        <a:p>
          <a:endParaRPr lang="ru-RU"/>
        </a:p>
      </dgm:t>
    </dgm:pt>
    <dgm:pt modelId="{DCD56267-58D5-4C21-8B57-85FAE6698D7E}" type="sibTrans" cxnId="{AFFDBEC9-5003-40FE-A8AC-834FEA408FF7}">
      <dgm:prSet/>
      <dgm:spPr/>
      <dgm:t>
        <a:bodyPr/>
        <a:lstStyle/>
        <a:p>
          <a:endParaRPr lang="ru-RU"/>
        </a:p>
      </dgm:t>
    </dgm:pt>
    <dgm:pt modelId="{4C6F7882-7E7C-4BCB-90C7-FA4809245E93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Font typeface="+mj-lt"/>
            <a:buAutoNum type="arabicPeriod"/>
          </a:pPr>
          <a:r>
            <a: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Профориентация</a:t>
          </a:r>
          <a:endParaRPr lang="ru-RU" dirty="0"/>
        </a:p>
      </dgm:t>
    </dgm:pt>
    <dgm:pt modelId="{FE357689-A316-4833-886F-1C1CB2FDCBDE}" type="parTrans" cxnId="{D725938C-EFA2-438B-AB41-1C4EECD59DDC}">
      <dgm:prSet/>
      <dgm:spPr/>
      <dgm:t>
        <a:bodyPr/>
        <a:lstStyle/>
        <a:p>
          <a:endParaRPr lang="ru-RU"/>
        </a:p>
      </dgm:t>
    </dgm:pt>
    <dgm:pt modelId="{51EBA3A9-310E-4BFB-9B0E-AD70238437F3}" type="sibTrans" cxnId="{D725938C-EFA2-438B-AB41-1C4EECD59DDC}">
      <dgm:prSet/>
      <dgm:spPr/>
      <dgm:t>
        <a:bodyPr/>
        <a:lstStyle/>
        <a:p>
          <a:endParaRPr lang="ru-RU"/>
        </a:p>
      </dgm:t>
    </dgm:pt>
    <dgm:pt modelId="{BF8C9D8D-C6D4-4419-9508-AA791637C5FE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/>
            <a:t>Учитель</a:t>
          </a:r>
        </a:p>
      </dgm:t>
    </dgm:pt>
    <dgm:pt modelId="{D0E7AA72-2AC1-49D0-99CD-477BF8FFFDEB}" type="parTrans" cxnId="{DB2FEA7B-B171-466F-8D8E-46690CB4DDDB}">
      <dgm:prSet/>
      <dgm:spPr/>
      <dgm:t>
        <a:bodyPr/>
        <a:lstStyle/>
        <a:p>
          <a:endParaRPr lang="ru-RU"/>
        </a:p>
      </dgm:t>
    </dgm:pt>
    <dgm:pt modelId="{4B41FEC8-82F6-4049-B1ED-1B9F8A941352}" type="sibTrans" cxnId="{DB2FEA7B-B171-466F-8D8E-46690CB4DDDB}">
      <dgm:prSet/>
      <dgm:spPr/>
      <dgm:t>
        <a:bodyPr/>
        <a:lstStyle/>
        <a:p>
          <a:endParaRPr lang="ru-RU"/>
        </a:p>
      </dgm:t>
    </dgm:pt>
    <dgm:pt modelId="{82C1D2BE-A125-4601-BE40-A95CB25898D0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Школьный климат</a:t>
          </a:r>
          <a:endParaRPr lang="ru-RU" dirty="0"/>
        </a:p>
      </dgm:t>
    </dgm:pt>
    <dgm:pt modelId="{8B65A63E-E435-416A-B7E5-40F461C8F74E}" type="parTrans" cxnId="{AB35A118-941F-4880-A6BC-32BD8BDB53F0}">
      <dgm:prSet/>
      <dgm:spPr/>
      <dgm:t>
        <a:bodyPr/>
        <a:lstStyle/>
        <a:p>
          <a:endParaRPr lang="ru-RU"/>
        </a:p>
      </dgm:t>
    </dgm:pt>
    <dgm:pt modelId="{081B5FCC-8EB0-4A27-B011-D410F73C71FF}" type="sibTrans" cxnId="{AB35A118-941F-4880-A6BC-32BD8BDB53F0}">
      <dgm:prSet/>
      <dgm:spPr/>
      <dgm:t>
        <a:bodyPr/>
        <a:lstStyle/>
        <a:p>
          <a:endParaRPr lang="ru-RU"/>
        </a:p>
      </dgm:t>
    </dgm:pt>
    <dgm:pt modelId="{678689BA-5E3B-4E6F-B7CA-C3F9FD2D8C05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Font typeface="+mj-lt"/>
            <a:buAutoNum type="arabicPeriod"/>
          </a:pPr>
          <a:r>
            <a: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Образовательная среда</a:t>
          </a:r>
          <a:endParaRPr lang="ru-RU" dirty="0"/>
        </a:p>
      </dgm:t>
    </dgm:pt>
    <dgm:pt modelId="{3EE1F8CB-56AF-41DD-AE71-36C6E7C6FC59}" type="parTrans" cxnId="{1E42C1C2-8006-404B-AFD2-25E2697D6C72}">
      <dgm:prSet/>
      <dgm:spPr/>
      <dgm:t>
        <a:bodyPr/>
        <a:lstStyle/>
        <a:p>
          <a:endParaRPr lang="ru-RU"/>
        </a:p>
      </dgm:t>
    </dgm:pt>
    <dgm:pt modelId="{895F089B-DBC4-431B-8736-5007E46FE190}" type="sibTrans" cxnId="{1E42C1C2-8006-404B-AFD2-25E2697D6C72}">
      <dgm:prSet/>
      <dgm:spPr/>
      <dgm:t>
        <a:bodyPr/>
        <a:lstStyle/>
        <a:p>
          <a:endParaRPr lang="ru-RU"/>
        </a:p>
      </dgm:t>
    </dgm:pt>
    <dgm:pt modelId="{6310AF5B-821B-4E0E-B372-CC201AF2C229}" type="pres">
      <dgm:prSet presAssocID="{77C467A0-81CE-40BC-8577-055C7CA1A25D}" presName="diagram" presStyleCnt="0">
        <dgm:presLayoutVars>
          <dgm:dir/>
          <dgm:resizeHandles val="exact"/>
        </dgm:presLayoutVars>
      </dgm:prSet>
      <dgm:spPr/>
    </dgm:pt>
    <dgm:pt modelId="{67893A3E-DAC9-40B6-83DA-64CC180ECB11}" type="pres">
      <dgm:prSet presAssocID="{EB3756CF-A557-4A6E-B94C-2BE5891C83FD}" presName="node" presStyleLbl="node1" presStyleIdx="0" presStyleCnt="8">
        <dgm:presLayoutVars>
          <dgm:bulletEnabled val="1"/>
        </dgm:presLayoutVars>
      </dgm:prSet>
      <dgm:spPr/>
    </dgm:pt>
    <dgm:pt modelId="{20DF2FA5-DEA1-4922-9919-2F7B27E53508}" type="pres">
      <dgm:prSet presAssocID="{24B8E3F8-54D0-497B-B0EB-B7BF7FF60CFD}" presName="sibTrans" presStyleCnt="0"/>
      <dgm:spPr/>
    </dgm:pt>
    <dgm:pt modelId="{53DF9EA2-1899-4C0E-B75B-EE183E9AF854}" type="pres">
      <dgm:prSet presAssocID="{850452F5-0F06-41AB-9154-D0188F0247A6}" presName="node" presStyleLbl="node1" presStyleIdx="1" presStyleCnt="8">
        <dgm:presLayoutVars>
          <dgm:bulletEnabled val="1"/>
        </dgm:presLayoutVars>
      </dgm:prSet>
      <dgm:spPr/>
    </dgm:pt>
    <dgm:pt modelId="{17B979FE-4B11-4173-9610-8B95D5382034}" type="pres">
      <dgm:prSet presAssocID="{433769F7-BBBA-4914-8D4D-C2577AB847D2}" presName="sibTrans" presStyleCnt="0"/>
      <dgm:spPr/>
    </dgm:pt>
    <dgm:pt modelId="{02ADF4A2-05BD-4376-A0C2-A5DCD21CBD3C}" type="pres">
      <dgm:prSet presAssocID="{A52693CB-9EF5-43E8-ACB2-CD67157028FB}" presName="node" presStyleLbl="node1" presStyleIdx="2" presStyleCnt="8">
        <dgm:presLayoutVars>
          <dgm:bulletEnabled val="1"/>
        </dgm:presLayoutVars>
      </dgm:prSet>
      <dgm:spPr/>
    </dgm:pt>
    <dgm:pt modelId="{450EDE2E-2120-461C-95DD-A02B5119C826}" type="pres">
      <dgm:prSet presAssocID="{E97712C8-1B14-4429-B1D4-93675DFB898B}" presName="sibTrans" presStyleCnt="0"/>
      <dgm:spPr/>
    </dgm:pt>
    <dgm:pt modelId="{470CB6D5-3814-4941-8AD2-E8CC99ECF57E}" type="pres">
      <dgm:prSet presAssocID="{0586789A-D847-4ACC-AAB9-5143543ABF22}" presName="node" presStyleLbl="node1" presStyleIdx="3" presStyleCnt="8">
        <dgm:presLayoutVars>
          <dgm:bulletEnabled val="1"/>
        </dgm:presLayoutVars>
      </dgm:prSet>
      <dgm:spPr/>
    </dgm:pt>
    <dgm:pt modelId="{B1CA3F9F-2477-49D4-9262-035640811FBE}" type="pres">
      <dgm:prSet presAssocID="{DCD56267-58D5-4C21-8B57-85FAE6698D7E}" presName="sibTrans" presStyleCnt="0"/>
      <dgm:spPr/>
    </dgm:pt>
    <dgm:pt modelId="{00231391-EF2D-4135-A86A-660A8D0836BD}" type="pres">
      <dgm:prSet presAssocID="{4C6F7882-7E7C-4BCB-90C7-FA4809245E93}" presName="node" presStyleLbl="node1" presStyleIdx="4" presStyleCnt="8">
        <dgm:presLayoutVars>
          <dgm:bulletEnabled val="1"/>
        </dgm:presLayoutVars>
      </dgm:prSet>
      <dgm:spPr/>
    </dgm:pt>
    <dgm:pt modelId="{A55BD322-B1D3-4E27-AF4D-304AE2A73DCF}" type="pres">
      <dgm:prSet presAssocID="{51EBA3A9-310E-4BFB-9B0E-AD70238437F3}" presName="sibTrans" presStyleCnt="0"/>
      <dgm:spPr/>
    </dgm:pt>
    <dgm:pt modelId="{9DFC6F8F-29EC-4DFC-8E9D-A4AAC63F4AD8}" type="pres">
      <dgm:prSet presAssocID="{BF8C9D8D-C6D4-4419-9508-AA791637C5FE}" presName="node" presStyleLbl="node1" presStyleIdx="5" presStyleCnt="8">
        <dgm:presLayoutVars>
          <dgm:bulletEnabled val="1"/>
        </dgm:presLayoutVars>
      </dgm:prSet>
      <dgm:spPr/>
    </dgm:pt>
    <dgm:pt modelId="{EBBC7208-9DB8-4246-8024-D7FF3EDFBB96}" type="pres">
      <dgm:prSet presAssocID="{4B41FEC8-82F6-4049-B1ED-1B9F8A941352}" presName="sibTrans" presStyleCnt="0"/>
      <dgm:spPr/>
    </dgm:pt>
    <dgm:pt modelId="{97398BD4-0BE7-4970-AB36-F38354E9128B}" type="pres">
      <dgm:prSet presAssocID="{82C1D2BE-A125-4601-BE40-A95CB25898D0}" presName="node" presStyleLbl="node1" presStyleIdx="6" presStyleCnt="8">
        <dgm:presLayoutVars>
          <dgm:bulletEnabled val="1"/>
        </dgm:presLayoutVars>
      </dgm:prSet>
      <dgm:spPr/>
    </dgm:pt>
    <dgm:pt modelId="{A2DCDFCB-BA3C-4E28-86B4-67BE0B3F8C42}" type="pres">
      <dgm:prSet presAssocID="{081B5FCC-8EB0-4A27-B011-D410F73C71FF}" presName="sibTrans" presStyleCnt="0"/>
      <dgm:spPr/>
    </dgm:pt>
    <dgm:pt modelId="{A2DA6B41-FD76-4B9F-8260-D7751B346CED}" type="pres">
      <dgm:prSet presAssocID="{678689BA-5E3B-4E6F-B7CA-C3F9FD2D8C05}" presName="node" presStyleLbl="node1" presStyleIdx="7" presStyleCnt="8" custLinFactNeighborX="1102" custLinFactNeighborY="-612">
        <dgm:presLayoutVars>
          <dgm:bulletEnabled val="1"/>
        </dgm:presLayoutVars>
      </dgm:prSet>
      <dgm:spPr/>
    </dgm:pt>
  </dgm:ptLst>
  <dgm:cxnLst>
    <dgm:cxn modelId="{AB35A118-941F-4880-A6BC-32BD8BDB53F0}" srcId="{77C467A0-81CE-40BC-8577-055C7CA1A25D}" destId="{82C1D2BE-A125-4601-BE40-A95CB25898D0}" srcOrd="6" destOrd="0" parTransId="{8B65A63E-E435-416A-B7E5-40F461C8F74E}" sibTransId="{081B5FCC-8EB0-4A27-B011-D410F73C71FF}"/>
    <dgm:cxn modelId="{5EED6626-EB9F-446E-BBFA-2FAE915049FC}" type="presOf" srcId="{EB3756CF-A557-4A6E-B94C-2BE5891C83FD}" destId="{67893A3E-DAC9-40B6-83DA-64CC180ECB11}" srcOrd="0" destOrd="0" presId="urn:microsoft.com/office/officeart/2005/8/layout/default"/>
    <dgm:cxn modelId="{4271CB32-97CD-406A-8F6F-12A12317BB2E}" type="presOf" srcId="{4C6F7882-7E7C-4BCB-90C7-FA4809245E93}" destId="{00231391-EF2D-4135-A86A-660A8D0836BD}" srcOrd="0" destOrd="0" presId="urn:microsoft.com/office/officeart/2005/8/layout/default"/>
    <dgm:cxn modelId="{C7355D3B-DF46-4E08-BFAA-972A35D7F8D5}" srcId="{77C467A0-81CE-40BC-8577-055C7CA1A25D}" destId="{EB3756CF-A557-4A6E-B94C-2BE5891C83FD}" srcOrd="0" destOrd="0" parTransId="{2CB21969-36E3-495B-9859-B21839CDAAC1}" sibTransId="{24B8E3F8-54D0-497B-B0EB-B7BF7FF60CFD}"/>
    <dgm:cxn modelId="{50CC5740-0BB3-4DD7-BA8A-643CF7620F29}" type="presOf" srcId="{850452F5-0F06-41AB-9154-D0188F0247A6}" destId="{53DF9EA2-1899-4C0E-B75B-EE183E9AF854}" srcOrd="0" destOrd="0" presId="urn:microsoft.com/office/officeart/2005/8/layout/default"/>
    <dgm:cxn modelId="{88708542-EA9B-4E0E-A3EB-6DFBD3C84D18}" type="presOf" srcId="{BF8C9D8D-C6D4-4419-9508-AA791637C5FE}" destId="{9DFC6F8F-29EC-4DFC-8E9D-A4AAC63F4AD8}" srcOrd="0" destOrd="0" presId="urn:microsoft.com/office/officeart/2005/8/layout/default"/>
    <dgm:cxn modelId="{58DABF49-1747-4C7B-8984-A45FB77BA10A}" srcId="{77C467A0-81CE-40BC-8577-055C7CA1A25D}" destId="{A52693CB-9EF5-43E8-ACB2-CD67157028FB}" srcOrd="2" destOrd="0" parTransId="{A4D3F587-2181-4B07-989D-368D502C1815}" sibTransId="{E97712C8-1B14-4429-B1D4-93675DFB898B}"/>
    <dgm:cxn modelId="{9AAAE66E-E6DC-406D-972F-1C8BD72E73A7}" type="presOf" srcId="{0586789A-D847-4ACC-AAB9-5143543ABF22}" destId="{470CB6D5-3814-4941-8AD2-E8CC99ECF57E}" srcOrd="0" destOrd="0" presId="urn:microsoft.com/office/officeart/2005/8/layout/default"/>
    <dgm:cxn modelId="{08A38F78-0A6A-405E-B35D-B105594F6907}" type="presOf" srcId="{A52693CB-9EF5-43E8-ACB2-CD67157028FB}" destId="{02ADF4A2-05BD-4376-A0C2-A5DCD21CBD3C}" srcOrd="0" destOrd="0" presId="urn:microsoft.com/office/officeart/2005/8/layout/default"/>
    <dgm:cxn modelId="{DB2FEA7B-B171-466F-8D8E-46690CB4DDDB}" srcId="{77C467A0-81CE-40BC-8577-055C7CA1A25D}" destId="{BF8C9D8D-C6D4-4419-9508-AA791637C5FE}" srcOrd="5" destOrd="0" parTransId="{D0E7AA72-2AC1-49D0-99CD-477BF8FFFDEB}" sibTransId="{4B41FEC8-82F6-4049-B1ED-1B9F8A941352}"/>
    <dgm:cxn modelId="{D725938C-EFA2-438B-AB41-1C4EECD59DDC}" srcId="{77C467A0-81CE-40BC-8577-055C7CA1A25D}" destId="{4C6F7882-7E7C-4BCB-90C7-FA4809245E93}" srcOrd="4" destOrd="0" parTransId="{FE357689-A316-4833-886F-1C1CB2FDCBDE}" sibTransId="{51EBA3A9-310E-4BFB-9B0E-AD70238437F3}"/>
    <dgm:cxn modelId="{B27CCF8F-7B9D-49F3-9F81-B5CF78410D77}" type="presOf" srcId="{77C467A0-81CE-40BC-8577-055C7CA1A25D}" destId="{6310AF5B-821B-4E0E-B372-CC201AF2C229}" srcOrd="0" destOrd="0" presId="urn:microsoft.com/office/officeart/2005/8/layout/default"/>
    <dgm:cxn modelId="{5EA33498-FC27-44C6-9123-9E05A548C244}" type="presOf" srcId="{82C1D2BE-A125-4601-BE40-A95CB25898D0}" destId="{97398BD4-0BE7-4970-AB36-F38354E9128B}" srcOrd="0" destOrd="0" presId="urn:microsoft.com/office/officeart/2005/8/layout/default"/>
    <dgm:cxn modelId="{1E42C1C2-8006-404B-AFD2-25E2697D6C72}" srcId="{77C467A0-81CE-40BC-8577-055C7CA1A25D}" destId="{678689BA-5E3B-4E6F-B7CA-C3F9FD2D8C05}" srcOrd="7" destOrd="0" parTransId="{3EE1F8CB-56AF-41DD-AE71-36C6E7C6FC59}" sibTransId="{895F089B-DBC4-431B-8736-5007E46FE190}"/>
    <dgm:cxn modelId="{AFFDBEC9-5003-40FE-A8AC-834FEA408FF7}" srcId="{77C467A0-81CE-40BC-8577-055C7CA1A25D}" destId="{0586789A-D847-4ACC-AAB9-5143543ABF22}" srcOrd="3" destOrd="0" parTransId="{664BE4E5-CD53-42BE-9C94-269CDEE27509}" sibTransId="{DCD56267-58D5-4C21-8B57-85FAE6698D7E}"/>
    <dgm:cxn modelId="{D957E4D9-3CF1-4E6F-B8F0-D955116325CC}" type="presOf" srcId="{678689BA-5E3B-4E6F-B7CA-C3F9FD2D8C05}" destId="{A2DA6B41-FD76-4B9F-8260-D7751B346CED}" srcOrd="0" destOrd="0" presId="urn:microsoft.com/office/officeart/2005/8/layout/default"/>
    <dgm:cxn modelId="{650FAAE2-7AE3-4ACB-9E8E-EE7055A0B7F7}" srcId="{77C467A0-81CE-40BC-8577-055C7CA1A25D}" destId="{850452F5-0F06-41AB-9154-D0188F0247A6}" srcOrd="1" destOrd="0" parTransId="{C754C171-6DD5-4BF3-B941-0F8023043603}" sibTransId="{433769F7-BBBA-4914-8D4D-C2577AB847D2}"/>
    <dgm:cxn modelId="{92742009-E4F3-4C24-986A-4BD785B90539}" type="presParOf" srcId="{6310AF5B-821B-4E0E-B372-CC201AF2C229}" destId="{67893A3E-DAC9-40B6-83DA-64CC180ECB11}" srcOrd="0" destOrd="0" presId="urn:microsoft.com/office/officeart/2005/8/layout/default"/>
    <dgm:cxn modelId="{F8D34AA1-4575-4ED9-AD5D-863564E7EFBF}" type="presParOf" srcId="{6310AF5B-821B-4E0E-B372-CC201AF2C229}" destId="{20DF2FA5-DEA1-4922-9919-2F7B27E53508}" srcOrd="1" destOrd="0" presId="urn:microsoft.com/office/officeart/2005/8/layout/default"/>
    <dgm:cxn modelId="{C37C8FAB-AB44-4CB0-9D1F-E2BD49505E0F}" type="presParOf" srcId="{6310AF5B-821B-4E0E-B372-CC201AF2C229}" destId="{53DF9EA2-1899-4C0E-B75B-EE183E9AF854}" srcOrd="2" destOrd="0" presId="urn:microsoft.com/office/officeart/2005/8/layout/default"/>
    <dgm:cxn modelId="{A8A6FC16-2C5B-4933-A077-3A79BBC15E16}" type="presParOf" srcId="{6310AF5B-821B-4E0E-B372-CC201AF2C229}" destId="{17B979FE-4B11-4173-9610-8B95D5382034}" srcOrd="3" destOrd="0" presId="urn:microsoft.com/office/officeart/2005/8/layout/default"/>
    <dgm:cxn modelId="{E4377A0D-D2B9-4B69-9B5A-9B5B4E8D97CF}" type="presParOf" srcId="{6310AF5B-821B-4E0E-B372-CC201AF2C229}" destId="{02ADF4A2-05BD-4376-A0C2-A5DCD21CBD3C}" srcOrd="4" destOrd="0" presId="urn:microsoft.com/office/officeart/2005/8/layout/default"/>
    <dgm:cxn modelId="{D9A77C31-6524-464B-A8F4-48567F40A5EA}" type="presParOf" srcId="{6310AF5B-821B-4E0E-B372-CC201AF2C229}" destId="{450EDE2E-2120-461C-95DD-A02B5119C826}" srcOrd="5" destOrd="0" presId="urn:microsoft.com/office/officeart/2005/8/layout/default"/>
    <dgm:cxn modelId="{DA402A1A-9698-481C-A220-23D406C8AD11}" type="presParOf" srcId="{6310AF5B-821B-4E0E-B372-CC201AF2C229}" destId="{470CB6D5-3814-4941-8AD2-E8CC99ECF57E}" srcOrd="6" destOrd="0" presId="urn:microsoft.com/office/officeart/2005/8/layout/default"/>
    <dgm:cxn modelId="{5B9CCBC2-4627-40B9-B772-0613BFF2E813}" type="presParOf" srcId="{6310AF5B-821B-4E0E-B372-CC201AF2C229}" destId="{B1CA3F9F-2477-49D4-9262-035640811FBE}" srcOrd="7" destOrd="0" presId="urn:microsoft.com/office/officeart/2005/8/layout/default"/>
    <dgm:cxn modelId="{E7FA2D09-5A8B-47E9-8957-ACAA9B1E5E1F}" type="presParOf" srcId="{6310AF5B-821B-4E0E-B372-CC201AF2C229}" destId="{00231391-EF2D-4135-A86A-660A8D0836BD}" srcOrd="8" destOrd="0" presId="urn:microsoft.com/office/officeart/2005/8/layout/default"/>
    <dgm:cxn modelId="{18819650-FAE4-42F9-9505-7D6D3AE53FEB}" type="presParOf" srcId="{6310AF5B-821B-4E0E-B372-CC201AF2C229}" destId="{A55BD322-B1D3-4E27-AF4D-304AE2A73DCF}" srcOrd="9" destOrd="0" presId="urn:microsoft.com/office/officeart/2005/8/layout/default"/>
    <dgm:cxn modelId="{CE3B673E-7F9C-4CD0-AD59-2CC26610830F}" type="presParOf" srcId="{6310AF5B-821B-4E0E-B372-CC201AF2C229}" destId="{9DFC6F8F-29EC-4DFC-8E9D-A4AAC63F4AD8}" srcOrd="10" destOrd="0" presId="urn:microsoft.com/office/officeart/2005/8/layout/default"/>
    <dgm:cxn modelId="{1BFBEC84-5906-4EFE-B9DF-268FC103CBE9}" type="presParOf" srcId="{6310AF5B-821B-4E0E-B372-CC201AF2C229}" destId="{EBBC7208-9DB8-4246-8024-D7FF3EDFBB96}" srcOrd="11" destOrd="0" presId="urn:microsoft.com/office/officeart/2005/8/layout/default"/>
    <dgm:cxn modelId="{778EB881-E958-4B1F-B141-D18959C1025E}" type="presParOf" srcId="{6310AF5B-821B-4E0E-B372-CC201AF2C229}" destId="{97398BD4-0BE7-4970-AB36-F38354E9128B}" srcOrd="12" destOrd="0" presId="urn:microsoft.com/office/officeart/2005/8/layout/default"/>
    <dgm:cxn modelId="{F7504248-E9AF-449E-A11B-39AC510CA4E8}" type="presParOf" srcId="{6310AF5B-821B-4E0E-B372-CC201AF2C229}" destId="{A2DCDFCB-BA3C-4E28-86B4-67BE0B3F8C42}" srcOrd="13" destOrd="0" presId="urn:microsoft.com/office/officeart/2005/8/layout/default"/>
    <dgm:cxn modelId="{95BB3D1F-B0CD-439C-A9EC-171AFD889820}" type="presParOf" srcId="{6310AF5B-821B-4E0E-B372-CC201AF2C229}" destId="{A2DA6B41-FD76-4B9F-8260-D7751B346CE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467A0-81CE-40BC-8577-055C7CA1A25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3756CF-A557-4A6E-B94C-2BE5891C83FD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Font typeface="+mj-lt"/>
            <a:buAutoNum type="arabicPeriod"/>
          </a:pPr>
          <a:r>
            <a: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Знание: качество и объективность</a:t>
          </a:r>
          <a:endParaRPr lang="ru-RU" dirty="0"/>
        </a:p>
      </dgm:t>
    </dgm:pt>
    <dgm:pt modelId="{2CB21969-36E3-495B-9859-B21839CDAAC1}" type="parTrans" cxnId="{C7355D3B-DF46-4E08-BFAA-972A35D7F8D5}">
      <dgm:prSet/>
      <dgm:spPr/>
      <dgm:t>
        <a:bodyPr/>
        <a:lstStyle/>
        <a:p>
          <a:endParaRPr lang="ru-RU"/>
        </a:p>
      </dgm:t>
    </dgm:pt>
    <dgm:pt modelId="{24B8E3F8-54D0-497B-B0EB-B7BF7FF60CFD}" type="sibTrans" cxnId="{C7355D3B-DF46-4E08-BFAA-972A35D7F8D5}">
      <dgm:prSet/>
      <dgm:spPr/>
      <dgm:t>
        <a:bodyPr/>
        <a:lstStyle/>
        <a:p>
          <a:endParaRPr lang="ru-RU"/>
        </a:p>
      </dgm:t>
    </dgm:pt>
    <dgm:pt modelId="{850452F5-0F06-41AB-9154-D0188F0247A6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Font typeface="+mj-lt"/>
            <a:buAutoNum type="arabicPeriod"/>
          </a:pPr>
          <a:r>
            <a: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Здоровье</a:t>
          </a:r>
          <a:endParaRPr lang="ru-RU" dirty="0"/>
        </a:p>
      </dgm:t>
    </dgm:pt>
    <dgm:pt modelId="{C754C171-6DD5-4BF3-B941-0F8023043603}" type="parTrans" cxnId="{650FAAE2-7AE3-4ACB-9E8E-EE7055A0B7F7}">
      <dgm:prSet/>
      <dgm:spPr/>
      <dgm:t>
        <a:bodyPr/>
        <a:lstStyle/>
        <a:p>
          <a:endParaRPr lang="ru-RU"/>
        </a:p>
      </dgm:t>
    </dgm:pt>
    <dgm:pt modelId="{433769F7-BBBA-4914-8D4D-C2577AB847D2}" type="sibTrans" cxnId="{650FAAE2-7AE3-4ACB-9E8E-EE7055A0B7F7}">
      <dgm:prSet/>
      <dgm:spPr/>
      <dgm:t>
        <a:bodyPr/>
        <a:lstStyle/>
        <a:p>
          <a:endParaRPr lang="ru-RU"/>
        </a:p>
      </dgm:t>
    </dgm:pt>
    <dgm:pt modelId="{A52693CB-9EF5-43E8-ACB2-CD67157028FB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Font typeface="+mj-lt"/>
            <a:buAutoNum type="arabicPeriod"/>
          </a:pPr>
          <a:r>
            <a:rPr lang="ru-RU" dirty="0"/>
            <a:t>Творчество</a:t>
          </a:r>
        </a:p>
      </dgm:t>
    </dgm:pt>
    <dgm:pt modelId="{A4D3F587-2181-4B07-989D-368D502C1815}" type="parTrans" cxnId="{58DABF49-1747-4C7B-8984-A45FB77BA10A}">
      <dgm:prSet/>
      <dgm:spPr/>
      <dgm:t>
        <a:bodyPr/>
        <a:lstStyle/>
        <a:p>
          <a:endParaRPr lang="ru-RU"/>
        </a:p>
      </dgm:t>
    </dgm:pt>
    <dgm:pt modelId="{E97712C8-1B14-4429-B1D4-93675DFB898B}" type="sibTrans" cxnId="{58DABF49-1747-4C7B-8984-A45FB77BA10A}">
      <dgm:prSet/>
      <dgm:spPr/>
      <dgm:t>
        <a:bodyPr/>
        <a:lstStyle/>
        <a:p>
          <a:endParaRPr lang="ru-RU"/>
        </a:p>
      </dgm:t>
    </dgm:pt>
    <dgm:pt modelId="{0586789A-D847-4ACC-AAB9-5143543ABF22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/>
            <a:t>Воспитание</a:t>
          </a:r>
        </a:p>
      </dgm:t>
    </dgm:pt>
    <dgm:pt modelId="{664BE4E5-CD53-42BE-9C94-269CDEE27509}" type="parTrans" cxnId="{AFFDBEC9-5003-40FE-A8AC-834FEA408FF7}">
      <dgm:prSet/>
      <dgm:spPr/>
      <dgm:t>
        <a:bodyPr/>
        <a:lstStyle/>
        <a:p>
          <a:endParaRPr lang="ru-RU"/>
        </a:p>
      </dgm:t>
    </dgm:pt>
    <dgm:pt modelId="{DCD56267-58D5-4C21-8B57-85FAE6698D7E}" type="sibTrans" cxnId="{AFFDBEC9-5003-40FE-A8AC-834FEA408FF7}">
      <dgm:prSet/>
      <dgm:spPr/>
      <dgm:t>
        <a:bodyPr/>
        <a:lstStyle/>
        <a:p>
          <a:endParaRPr lang="ru-RU"/>
        </a:p>
      </dgm:t>
    </dgm:pt>
    <dgm:pt modelId="{4C6F7882-7E7C-4BCB-90C7-FA4809245E93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Font typeface="+mj-lt"/>
            <a:buAutoNum type="arabicPeriod"/>
          </a:pPr>
          <a:r>
            <a: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Профориентация</a:t>
          </a:r>
          <a:endParaRPr lang="ru-RU" dirty="0"/>
        </a:p>
      </dgm:t>
    </dgm:pt>
    <dgm:pt modelId="{FE357689-A316-4833-886F-1C1CB2FDCBDE}" type="parTrans" cxnId="{D725938C-EFA2-438B-AB41-1C4EECD59DDC}">
      <dgm:prSet/>
      <dgm:spPr/>
      <dgm:t>
        <a:bodyPr/>
        <a:lstStyle/>
        <a:p>
          <a:endParaRPr lang="ru-RU"/>
        </a:p>
      </dgm:t>
    </dgm:pt>
    <dgm:pt modelId="{51EBA3A9-310E-4BFB-9B0E-AD70238437F3}" type="sibTrans" cxnId="{D725938C-EFA2-438B-AB41-1C4EECD59DDC}">
      <dgm:prSet/>
      <dgm:spPr/>
      <dgm:t>
        <a:bodyPr/>
        <a:lstStyle/>
        <a:p>
          <a:endParaRPr lang="ru-RU"/>
        </a:p>
      </dgm:t>
    </dgm:pt>
    <dgm:pt modelId="{BF8C9D8D-C6D4-4419-9508-AA791637C5FE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/>
            <a:t>Учитель</a:t>
          </a:r>
        </a:p>
      </dgm:t>
    </dgm:pt>
    <dgm:pt modelId="{D0E7AA72-2AC1-49D0-99CD-477BF8FFFDEB}" type="parTrans" cxnId="{DB2FEA7B-B171-466F-8D8E-46690CB4DDDB}">
      <dgm:prSet/>
      <dgm:spPr/>
      <dgm:t>
        <a:bodyPr/>
        <a:lstStyle/>
        <a:p>
          <a:endParaRPr lang="ru-RU"/>
        </a:p>
      </dgm:t>
    </dgm:pt>
    <dgm:pt modelId="{4B41FEC8-82F6-4049-B1ED-1B9F8A941352}" type="sibTrans" cxnId="{DB2FEA7B-B171-466F-8D8E-46690CB4DDDB}">
      <dgm:prSet/>
      <dgm:spPr/>
      <dgm:t>
        <a:bodyPr/>
        <a:lstStyle/>
        <a:p>
          <a:endParaRPr lang="ru-RU"/>
        </a:p>
      </dgm:t>
    </dgm:pt>
    <dgm:pt modelId="{82C1D2BE-A125-4601-BE40-A95CB25898D0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Школьный климат</a:t>
          </a:r>
          <a:endParaRPr lang="ru-RU" dirty="0"/>
        </a:p>
      </dgm:t>
    </dgm:pt>
    <dgm:pt modelId="{8B65A63E-E435-416A-B7E5-40F461C8F74E}" type="parTrans" cxnId="{AB35A118-941F-4880-A6BC-32BD8BDB53F0}">
      <dgm:prSet/>
      <dgm:spPr/>
      <dgm:t>
        <a:bodyPr/>
        <a:lstStyle/>
        <a:p>
          <a:endParaRPr lang="ru-RU"/>
        </a:p>
      </dgm:t>
    </dgm:pt>
    <dgm:pt modelId="{081B5FCC-8EB0-4A27-B011-D410F73C71FF}" type="sibTrans" cxnId="{AB35A118-941F-4880-A6BC-32BD8BDB53F0}">
      <dgm:prSet/>
      <dgm:spPr/>
      <dgm:t>
        <a:bodyPr/>
        <a:lstStyle/>
        <a:p>
          <a:endParaRPr lang="ru-RU"/>
        </a:p>
      </dgm:t>
    </dgm:pt>
    <dgm:pt modelId="{678689BA-5E3B-4E6F-B7CA-C3F9FD2D8C05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buFont typeface="+mj-lt"/>
            <a:buAutoNum type="arabicPeriod"/>
          </a:pPr>
          <a:r>
            <a: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Образовательная среда</a:t>
          </a:r>
          <a:endParaRPr lang="ru-RU" dirty="0"/>
        </a:p>
      </dgm:t>
    </dgm:pt>
    <dgm:pt modelId="{3EE1F8CB-56AF-41DD-AE71-36C6E7C6FC59}" type="parTrans" cxnId="{1E42C1C2-8006-404B-AFD2-25E2697D6C72}">
      <dgm:prSet/>
      <dgm:spPr/>
      <dgm:t>
        <a:bodyPr/>
        <a:lstStyle/>
        <a:p>
          <a:endParaRPr lang="ru-RU"/>
        </a:p>
      </dgm:t>
    </dgm:pt>
    <dgm:pt modelId="{895F089B-DBC4-431B-8736-5007E46FE190}" type="sibTrans" cxnId="{1E42C1C2-8006-404B-AFD2-25E2697D6C72}">
      <dgm:prSet/>
      <dgm:spPr/>
      <dgm:t>
        <a:bodyPr/>
        <a:lstStyle/>
        <a:p>
          <a:endParaRPr lang="ru-RU"/>
        </a:p>
      </dgm:t>
    </dgm:pt>
    <dgm:pt modelId="{6310AF5B-821B-4E0E-B372-CC201AF2C229}" type="pres">
      <dgm:prSet presAssocID="{77C467A0-81CE-40BC-8577-055C7CA1A25D}" presName="diagram" presStyleCnt="0">
        <dgm:presLayoutVars>
          <dgm:dir/>
          <dgm:resizeHandles val="exact"/>
        </dgm:presLayoutVars>
      </dgm:prSet>
      <dgm:spPr/>
    </dgm:pt>
    <dgm:pt modelId="{67893A3E-DAC9-40B6-83DA-64CC180ECB11}" type="pres">
      <dgm:prSet presAssocID="{EB3756CF-A557-4A6E-B94C-2BE5891C83FD}" presName="node" presStyleLbl="node1" presStyleIdx="0" presStyleCnt="8">
        <dgm:presLayoutVars>
          <dgm:bulletEnabled val="1"/>
        </dgm:presLayoutVars>
      </dgm:prSet>
      <dgm:spPr/>
    </dgm:pt>
    <dgm:pt modelId="{20DF2FA5-DEA1-4922-9919-2F7B27E53508}" type="pres">
      <dgm:prSet presAssocID="{24B8E3F8-54D0-497B-B0EB-B7BF7FF60CFD}" presName="sibTrans" presStyleCnt="0"/>
      <dgm:spPr/>
    </dgm:pt>
    <dgm:pt modelId="{53DF9EA2-1899-4C0E-B75B-EE183E9AF854}" type="pres">
      <dgm:prSet presAssocID="{850452F5-0F06-41AB-9154-D0188F0247A6}" presName="node" presStyleLbl="node1" presStyleIdx="1" presStyleCnt="8">
        <dgm:presLayoutVars>
          <dgm:bulletEnabled val="1"/>
        </dgm:presLayoutVars>
      </dgm:prSet>
      <dgm:spPr/>
    </dgm:pt>
    <dgm:pt modelId="{17B979FE-4B11-4173-9610-8B95D5382034}" type="pres">
      <dgm:prSet presAssocID="{433769F7-BBBA-4914-8D4D-C2577AB847D2}" presName="sibTrans" presStyleCnt="0"/>
      <dgm:spPr/>
    </dgm:pt>
    <dgm:pt modelId="{02ADF4A2-05BD-4376-A0C2-A5DCD21CBD3C}" type="pres">
      <dgm:prSet presAssocID="{A52693CB-9EF5-43E8-ACB2-CD67157028FB}" presName="node" presStyleLbl="node1" presStyleIdx="2" presStyleCnt="8">
        <dgm:presLayoutVars>
          <dgm:bulletEnabled val="1"/>
        </dgm:presLayoutVars>
      </dgm:prSet>
      <dgm:spPr/>
    </dgm:pt>
    <dgm:pt modelId="{450EDE2E-2120-461C-95DD-A02B5119C826}" type="pres">
      <dgm:prSet presAssocID="{E97712C8-1B14-4429-B1D4-93675DFB898B}" presName="sibTrans" presStyleCnt="0"/>
      <dgm:spPr/>
    </dgm:pt>
    <dgm:pt modelId="{470CB6D5-3814-4941-8AD2-E8CC99ECF57E}" type="pres">
      <dgm:prSet presAssocID="{0586789A-D847-4ACC-AAB9-5143543ABF22}" presName="node" presStyleLbl="node1" presStyleIdx="3" presStyleCnt="8">
        <dgm:presLayoutVars>
          <dgm:bulletEnabled val="1"/>
        </dgm:presLayoutVars>
      </dgm:prSet>
      <dgm:spPr/>
    </dgm:pt>
    <dgm:pt modelId="{B1CA3F9F-2477-49D4-9262-035640811FBE}" type="pres">
      <dgm:prSet presAssocID="{DCD56267-58D5-4C21-8B57-85FAE6698D7E}" presName="sibTrans" presStyleCnt="0"/>
      <dgm:spPr/>
    </dgm:pt>
    <dgm:pt modelId="{00231391-EF2D-4135-A86A-660A8D0836BD}" type="pres">
      <dgm:prSet presAssocID="{4C6F7882-7E7C-4BCB-90C7-FA4809245E93}" presName="node" presStyleLbl="node1" presStyleIdx="4" presStyleCnt="8">
        <dgm:presLayoutVars>
          <dgm:bulletEnabled val="1"/>
        </dgm:presLayoutVars>
      </dgm:prSet>
      <dgm:spPr/>
    </dgm:pt>
    <dgm:pt modelId="{A55BD322-B1D3-4E27-AF4D-304AE2A73DCF}" type="pres">
      <dgm:prSet presAssocID="{51EBA3A9-310E-4BFB-9B0E-AD70238437F3}" presName="sibTrans" presStyleCnt="0"/>
      <dgm:spPr/>
    </dgm:pt>
    <dgm:pt modelId="{9DFC6F8F-29EC-4DFC-8E9D-A4AAC63F4AD8}" type="pres">
      <dgm:prSet presAssocID="{BF8C9D8D-C6D4-4419-9508-AA791637C5FE}" presName="node" presStyleLbl="node1" presStyleIdx="5" presStyleCnt="8">
        <dgm:presLayoutVars>
          <dgm:bulletEnabled val="1"/>
        </dgm:presLayoutVars>
      </dgm:prSet>
      <dgm:spPr/>
    </dgm:pt>
    <dgm:pt modelId="{EBBC7208-9DB8-4246-8024-D7FF3EDFBB96}" type="pres">
      <dgm:prSet presAssocID="{4B41FEC8-82F6-4049-B1ED-1B9F8A941352}" presName="sibTrans" presStyleCnt="0"/>
      <dgm:spPr/>
    </dgm:pt>
    <dgm:pt modelId="{97398BD4-0BE7-4970-AB36-F38354E9128B}" type="pres">
      <dgm:prSet presAssocID="{82C1D2BE-A125-4601-BE40-A95CB25898D0}" presName="node" presStyleLbl="node1" presStyleIdx="6" presStyleCnt="8">
        <dgm:presLayoutVars>
          <dgm:bulletEnabled val="1"/>
        </dgm:presLayoutVars>
      </dgm:prSet>
      <dgm:spPr/>
    </dgm:pt>
    <dgm:pt modelId="{A2DCDFCB-BA3C-4E28-86B4-67BE0B3F8C42}" type="pres">
      <dgm:prSet presAssocID="{081B5FCC-8EB0-4A27-B011-D410F73C71FF}" presName="sibTrans" presStyleCnt="0"/>
      <dgm:spPr/>
    </dgm:pt>
    <dgm:pt modelId="{A2DA6B41-FD76-4B9F-8260-D7751B346CED}" type="pres">
      <dgm:prSet presAssocID="{678689BA-5E3B-4E6F-B7CA-C3F9FD2D8C05}" presName="node" presStyleLbl="node1" presStyleIdx="7" presStyleCnt="8" custLinFactNeighborX="1102" custLinFactNeighborY="-612">
        <dgm:presLayoutVars>
          <dgm:bulletEnabled val="1"/>
        </dgm:presLayoutVars>
      </dgm:prSet>
      <dgm:spPr/>
    </dgm:pt>
  </dgm:ptLst>
  <dgm:cxnLst>
    <dgm:cxn modelId="{AB35A118-941F-4880-A6BC-32BD8BDB53F0}" srcId="{77C467A0-81CE-40BC-8577-055C7CA1A25D}" destId="{82C1D2BE-A125-4601-BE40-A95CB25898D0}" srcOrd="6" destOrd="0" parTransId="{8B65A63E-E435-416A-B7E5-40F461C8F74E}" sibTransId="{081B5FCC-8EB0-4A27-B011-D410F73C71FF}"/>
    <dgm:cxn modelId="{5EED6626-EB9F-446E-BBFA-2FAE915049FC}" type="presOf" srcId="{EB3756CF-A557-4A6E-B94C-2BE5891C83FD}" destId="{67893A3E-DAC9-40B6-83DA-64CC180ECB11}" srcOrd="0" destOrd="0" presId="urn:microsoft.com/office/officeart/2005/8/layout/default"/>
    <dgm:cxn modelId="{4271CB32-97CD-406A-8F6F-12A12317BB2E}" type="presOf" srcId="{4C6F7882-7E7C-4BCB-90C7-FA4809245E93}" destId="{00231391-EF2D-4135-A86A-660A8D0836BD}" srcOrd="0" destOrd="0" presId="urn:microsoft.com/office/officeart/2005/8/layout/default"/>
    <dgm:cxn modelId="{C7355D3B-DF46-4E08-BFAA-972A35D7F8D5}" srcId="{77C467A0-81CE-40BC-8577-055C7CA1A25D}" destId="{EB3756CF-A557-4A6E-B94C-2BE5891C83FD}" srcOrd="0" destOrd="0" parTransId="{2CB21969-36E3-495B-9859-B21839CDAAC1}" sibTransId="{24B8E3F8-54D0-497B-B0EB-B7BF7FF60CFD}"/>
    <dgm:cxn modelId="{50CC5740-0BB3-4DD7-BA8A-643CF7620F29}" type="presOf" srcId="{850452F5-0F06-41AB-9154-D0188F0247A6}" destId="{53DF9EA2-1899-4C0E-B75B-EE183E9AF854}" srcOrd="0" destOrd="0" presId="urn:microsoft.com/office/officeart/2005/8/layout/default"/>
    <dgm:cxn modelId="{88708542-EA9B-4E0E-A3EB-6DFBD3C84D18}" type="presOf" srcId="{BF8C9D8D-C6D4-4419-9508-AA791637C5FE}" destId="{9DFC6F8F-29EC-4DFC-8E9D-A4AAC63F4AD8}" srcOrd="0" destOrd="0" presId="urn:microsoft.com/office/officeart/2005/8/layout/default"/>
    <dgm:cxn modelId="{58DABF49-1747-4C7B-8984-A45FB77BA10A}" srcId="{77C467A0-81CE-40BC-8577-055C7CA1A25D}" destId="{A52693CB-9EF5-43E8-ACB2-CD67157028FB}" srcOrd="2" destOrd="0" parTransId="{A4D3F587-2181-4B07-989D-368D502C1815}" sibTransId="{E97712C8-1B14-4429-B1D4-93675DFB898B}"/>
    <dgm:cxn modelId="{9AAAE66E-E6DC-406D-972F-1C8BD72E73A7}" type="presOf" srcId="{0586789A-D847-4ACC-AAB9-5143543ABF22}" destId="{470CB6D5-3814-4941-8AD2-E8CC99ECF57E}" srcOrd="0" destOrd="0" presId="urn:microsoft.com/office/officeart/2005/8/layout/default"/>
    <dgm:cxn modelId="{08A38F78-0A6A-405E-B35D-B105594F6907}" type="presOf" srcId="{A52693CB-9EF5-43E8-ACB2-CD67157028FB}" destId="{02ADF4A2-05BD-4376-A0C2-A5DCD21CBD3C}" srcOrd="0" destOrd="0" presId="urn:microsoft.com/office/officeart/2005/8/layout/default"/>
    <dgm:cxn modelId="{DB2FEA7B-B171-466F-8D8E-46690CB4DDDB}" srcId="{77C467A0-81CE-40BC-8577-055C7CA1A25D}" destId="{BF8C9D8D-C6D4-4419-9508-AA791637C5FE}" srcOrd="5" destOrd="0" parTransId="{D0E7AA72-2AC1-49D0-99CD-477BF8FFFDEB}" sibTransId="{4B41FEC8-82F6-4049-B1ED-1B9F8A941352}"/>
    <dgm:cxn modelId="{D725938C-EFA2-438B-AB41-1C4EECD59DDC}" srcId="{77C467A0-81CE-40BC-8577-055C7CA1A25D}" destId="{4C6F7882-7E7C-4BCB-90C7-FA4809245E93}" srcOrd="4" destOrd="0" parTransId="{FE357689-A316-4833-886F-1C1CB2FDCBDE}" sibTransId="{51EBA3A9-310E-4BFB-9B0E-AD70238437F3}"/>
    <dgm:cxn modelId="{B27CCF8F-7B9D-49F3-9F81-B5CF78410D77}" type="presOf" srcId="{77C467A0-81CE-40BC-8577-055C7CA1A25D}" destId="{6310AF5B-821B-4E0E-B372-CC201AF2C229}" srcOrd="0" destOrd="0" presId="urn:microsoft.com/office/officeart/2005/8/layout/default"/>
    <dgm:cxn modelId="{5EA33498-FC27-44C6-9123-9E05A548C244}" type="presOf" srcId="{82C1D2BE-A125-4601-BE40-A95CB25898D0}" destId="{97398BD4-0BE7-4970-AB36-F38354E9128B}" srcOrd="0" destOrd="0" presId="urn:microsoft.com/office/officeart/2005/8/layout/default"/>
    <dgm:cxn modelId="{1E42C1C2-8006-404B-AFD2-25E2697D6C72}" srcId="{77C467A0-81CE-40BC-8577-055C7CA1A25D}" destId="{678689BA-5E3B-4E6F-B7CA-C3F9FD2D8C05}" srcOrd="7" destOrd="0" parTransId="{3EE1F8CB-56AF-41DD-AE71-36C6E7C6FC59}" sibTransId="{895F089B-DBC4-431B-8736-5007E46FE190}"/>
    <dgm:cxn modelId="{AFFDBEC9-5003-40FE-A8AC-834FEA408FF7}" srcId="{77C467A0-81CE-40BC-8577-055C7CA1A25D}" destId="{0586789A-D847-4ACC-AAB9-5143543ABF22}" srcOrd="3" destOrd="0" parTransId="{664BE4E5-CD53-42BE-9C94-269CDEE27509}" sibTransId="{DCD56267-58D5-4C21-8B57-85FAE6698D7E}"/>
    <dgm:cxn modelId="{D957E4D9-3CF1-4E6F-B8F0-D955116325CC}" type="presOf" srcId="{678689BA-5E3B-4E6F-B7CA-C3F9FD2D8C05}" destId="{A2DA6B41-FD76-4B9F-8260-D7751B346CED}" srcOrd="0" destOrd="0" presId="urn:microsoft.com/office/officeart/2005/8/layout/default"/>
    <dgm:cxn modelId="{650FAAE2-7AE3-4ACB-9E8E-EE7055A0B7F7}" srcId="{77C467A0-81CE-40BC-8577-055C7CA1A25D}" destId="{850452F5-0F06-41AB-9154-D0188F0247A6}" srcOrd="1" destOrd="0" parTransId="{C754C171-6DD5-4BF3-B941-0F8023043603}" sibTransId="{433769F7-BBBA-4914-8D4D-C2577AB847D2}"/>
    <dgm:cxn modelId="{92742009-E4F3-4C24-986A-4BD785B90539}" type="presParOf" srcId="{6310AF5B-821B-4E0E-B372-CC201AF2C229}" destId="{67893A3E-DAC9-40B6-83DA-64CC180ECB11}" srcOrd="0" destOrd="0" presId="urn:microsoft.com/office/officeart/2005/8/layout/default"/>
    <dgm:cxn modelId="{F8D34AA1-4575-4ED9-AD5D-863564E7EFBF}" type="presParOf" srcId="{6310AF5B-821B-4E0E-B372-CC201AF2C229}" destId="{20DF2FA5-DEA1-4922-9919-2F7B27E53508}" srcOrd="1" destOrd="0" presId="urn:microsoft.com/office/officeart/2005/8/layout/default"/>
    <dgm:cxn modelId="{C37C8FAB-AB44-4CB0-9D1F-E2BD49505E0F}" type="presParOf" srcId="{6310AF5B-821B-4E0E-B372-CC201AF2C229}" destId="{53DF9EA2-1899-4C0E-B75B-EE183E9AF854}" srcOrd="2" destOrd="0" presId="urn:microsoft.com/office/officeart/2005/8/layout/default"/>
    <dgm:cxn modelId="{A8A6FC16-2C5B-4933-A077-3A79BBC15E16}" type="presParOf" srcId="{6310AF5B-821B-4E0E-B372-CC201AF2C229}" destId="{17B979FE-4B11-4173-9610-8B95D5382034}" srcOrd="3" destOrd="0" presId="urn:microsoft.com/office/officeart/2005/8/layout/default"/>
    <dgm:cxn modelId="{E4377A0D-D2B9-4B69-9B5A-9B5B4E8D97CF}" type="presParOf" srcId="{6310AF5B-821B-4E0E-B372-CC201AF2C229}" destId="{02ADF4A2-05BD-4376-A0C2-A5DCD21CBD3C}" srcOrd="4" destOrd="0" presId="urn:microsoft.com/office/officeart/2005/8/layout/default"/>
    <dgm:cxn modelId="{D9A77C31-6524-464B-A8F4-48567F40A5EA}" type="presParOf" srcId="{6310AF5B-821B-4E0E-B372-CC201AF2C229}" destId="{450EDE2E-2120-461C-95DD-A02B5119C826}" srcOrd="5" destOrd="0" presId="urn:microsoft.com/office/officeart/2005/8/layout/default"/>
    <dgm:cxn modelId="{DA402A1A-9698-481C-A220-23D406C8AD11}" type="presParOf" srcId="{6310AF5B-821B-4E0E-B372-CC201AF2C229}" destId="{470CB6D5-3814-4941-8AD2-E8CC99ECF57E}" srcOrd="6" destOrd="0" presId="urn:microsoft.com/office/officeart/2005/8/layout/default"/>
    <dgm:cxn modelId="{5B9CCBC2-4627-40B9-B772-0613BFF2E813}" type="presParOf" srcId="{6310AF5B-821B-4E0E-B372-CC201AF2C229}" destId="{B1CA3F9F-2477-49D4-9262-035640811FBE}" srcOrd="7" destOrd="0" presId="urn:microsoft.com/office/officeart/2005/8/layout/default"/>
    <dgm:cxn modelId="{E7FA2D09-5A8B-47E9-8957-ACAA9B1E5E1F}" type="presParOf" srcId="{6310AF5B-821B-4E0E-B372-CC201AF2C229}" destId="{00231391-EF2D-4135-A86A-660A8D0836BD}" srcOrd="8" destOrd="0" presId="urn:microsoft.com/office/officeart/2005/8/layout/default"/>
    <dgm:cxn modelId="{18819650-FAE4-42F9-9505-7D6D3AE53FEB}" type="presParOf" srcId="{6310AF5B-821B-4E0E-B372-CC201AF2C229}" destId="{A55BD322-B1D3-4E27-AF4D-304AE2A73DCF}" srcOrd="9" destOrd="0" presId="urn:microsoft.com/office/officeart/2005/8/layout/default"/>
    <dgm:cxn modelId="{CE3B673E-7F9C-4CD0-AD59-2CC26610830F}" type="presParOf" srcId="{6310AF5B-821B-4E0E-B372-CC201AF2C229}" destId="{9DFC6F8F-29EC-4DFC-8E9D-A4AAC63F4AD8}" srcOrd="10" destOrd="0" presId="urn:microsoft.com/office/officeart/2005/8/layout/default"/>
    <dgm:cxn modelId="{1BFBEC84-5906-4EFE-B9DF-268FC103CBE9}" type="presParOf" srcId="{6310AF5B-821B-4E0E-B372-CC201AF2C229}" destId="{EBBC7208-9DB8-4246-8024-D7FF3EDFBB96}" srcOrd="11" destOrd="0" presId="urn:microsoft.com/office/officeart/2005/8/layout/default"/>
    <dgm:cxn modelId="{778EB881-E958-4B1F-B141-D18959C1025E}" type="presParOf" srcId="{6310AF5B-821B-4E0E-B372-CC201AF2C229}" destId="{97398BD4-0BE7-4970-AB36-F38354E9128B}" srcOrd="12" destOrd="0" presId="urn:microsoft.com/office/officeart/2005/8/layout/default"/>
    <dgm:cxn modelId="{F7504248-E9AF-449E-A11B-39AC510CA4E8}" type="presParOf" srcId="{6310AF5B-821B-4E0E-B372-CC201AF2C229}" destId="{A2DCDFCB-BA3C-4E28-86B4-67BE0B3F8C42}" srcOrd="13" destOrd="0" presId="urn:microsoft.com/office/officeart/2005/8/layout/default"/>
    <dgm:cxn modelId="{95BB3D1F-B0CD-439C-A9EC-171AFD889820}" type="presParOf" srcId="{6310AF5B-821B-4E0E-B372-CC201AF2C229}" destId="{A2DA6B41-FD76-4B9F-8260-D7751B346CE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93A3E-DAC9-40B6-83DA-64CC180ECB11}">
      <dsp:nvSpPr>
        <dsp:cNvPr id="0" name=""/>
        <dsp:cNvSpPr/>
      </dsp:nvSpPr>
      <dsp:spPr>
        <a:xfrm>
          <a:off x="243567" y="1247"/>
          <a:ext cx="2422367" cy="145342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3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Знание: качество и объективность</a:t>
          </a:r>
          <a:endParaRPr lang="ru-RU" sz="2300" kern="1200" dirty="0"/>
        </a:p>
      </dsp:txBody>
      <dsp:txXfrm>
        <a:off x="243567" y="1247"/>
        <a:ext cx="2422367" cy="1453420"/>
      </dsp:txXfrm>
    </dsp:sp>
    <dsp:sp modelId="{53DF9EA2-1899-4C0E-B75B-EE183E9AF854}">
      <dsp:nvSpPr>
        <dsp:cNvPr id="0" name=""/>
        <dsp:cNvSpPr/>
      </dsp:nvSpPr>
      <dsp:spPr>
        <a:xfrm>
          <a:off x="2908172" y="1247"/>
          <a:ext cx="2422367" cy="145342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3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Здоровье</a:t>
          </a:r>
          <a:endParaRPr lang="ru-RU" sz="2300" kern="1200" dirty="0"/>
        </a:p>
      </dsp:txBody>
      <dsp:txXfrm>
        <a:off x="2908172" y="1247"/>
        <a:ext cx="2422367" cy="1453420"/>
      </dsp:txXfrm>
    </dsp:sp>
    <dsp:sp modelId="{02ADF4A2-05BD-4376-A0C2-A5DCD21CBD3C}">
      <dsp:nvSpPr>
        <dsp:cNvPr id="0" name=""/>
        <dsp:cNvSpPr/>
      </dsp:nvSpPr>
      <dsp:spPr>
        <a:xfrm>
          <a:off x="5572776" y="1247"/>
          <a:ext cx="2422367" cy="145342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300" kern="1200" dirty="0"/>
            <a:t>Творчество</a:t>
          </a:r>
        </a:p>
      </dsp:txBody>
      <dsp:txXfrm>
        <a:off x="5572776" y="1247"/>
        <a:ext cx="2422367" cy="1453420"/>
      </dsp:txXfrm>
    </dsp:sp>
    <dsp:sp modelId="{470CB6D5-3814-4941-8AD2-E8CC99ECF57E}">
      <dsp:nvSpPr>
        <dsp:cNvPr id="0" name=""/>
        <dsp:cNvSpPr/>
      </dsp:nvSpPr>
      <dsp:spPr>
        <a:xfrm>
          <a:off x="8237380" y="1247"/>
          <a:ext cx="2422367" cy="145342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Воспитание</a:t>
          </a:r>
        </a:p>
      </dsp:txBody>
      <dsp:txXfrm>
        <a:off x="8237380" y="1247"/>
        <a:ext cx="2422367" cy="1453420"/>
      </dsp:txXfrm>
    </dsp:sp>
    <dsp:sp modelId="{00231391-EF2D-4135-A86A-660A8D0836BD}">
      <dsp:nvSpPr>
        <dsp:cNvPr id="0" name=""/>
        <dsp:cNvSpPr/>
      </dsp:nvSpPr>
      <dsp:spPr>
        <a:xfrm>
          <a:off x="243567" y="1696904"/>
          <a:ext cx="2422367" cy="145342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3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Профориентация</a:t>
          </a:r>
          <a:endParaRPr lang="ru-RU" sz="2300" kern="1200" dirty="0"/>
        </a:p>
      </dsp:txBody>
      <dsp:txXfrm>
        <a:off x="243567" y="1696904"/>
        <a:ext cx="2422367" cy="1453420"/>
      </dsp:txXfrm>
    </dsp:sp>
    <dsp:sp modelId="{9DFC6F8F-29EC-4DFC-8E9D-A4AAC63F4AD8}">
      <dsp:nvSpPr>
        <dsp:cNvPr id="0" name=""/>
        <dsp:cNvSpPr/>
      </dsp:nvSpPr>
      <dsp:spPr>
        <a:xfrm>
          <a:off x="2908172" y="1696904"/>
          <a:ext cx="2422367" cy="145342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Учитель</a:t>
          </a:r>
        </a:p>
      </dsp:txBody>
      <dsp:txXfrm>
        <a:off x="2908172" y="1696904"/>
        <a:ext cx="2422367" cy="1453420"/>
      </dsp:txXfrm>
    </dsp:sp>
    <dsp:sp modelId="{97398BD4-0BE7-4970-AB36-F38354E9128B}">
      <dsp:nvSpPr>
        <dsp:cNvPr id="0" name=""/>
        <dsp:cNvSpPr/>
      </dsp:nvSpPr>
      <dsp:spPr>
        <a:xfrm>
          <a:off x="5572776" y="1696904"/>
          <a:ext cx="2422367" cy="145342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Школьный климат</a:t>
          </a:r>
          <a:endParaRPr lang="ru-RU" sz="2300" kern="1200" dirty="0"/>
        </a:p>
      </dsp:txBody>
      <dsp:txXfrm>
        <a:off x="5572776" y="1696904"/>
        <a:ext cx="2422367" cy="1453420"/>
      </dsp:txXfrm>
    </dsp:sp>
    <dsp:sp modelId="{A2DA6B41-FD76-4B9F-8260-D7751B346CED}">
      <dsp:nvSpPr>
        <dsp:cNvPr id="0" name=""/>
        <dsp:cNvSpPr/>
      </dsp:nvSpPr>
      <dsp:spPr>
        <a:xfrm>
          <a:off x="8264075" y="1688009"/>
          <a:ext cx="2422367" cy="145342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3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Образовательная среда</a:t>
          </a:r>
          <a:endParaRPr lang="ru-RU" sz="2300" kern="1200" dirty="0"/>
        </a:p>
      </dsp:txBody>
      <dsp:txXfrm>
        <a:off x="8264075" y="1688009"/>
        <a:ext cx="2422367" cy="1453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93A3E-DAC9-40B6-83DA-64CC180ECB11}">
      <dsp:nvSpPr>
        <dsp:cNvPr id="0" name=""/>
        <dsp:cNvSpPr/>
      </dsp:nvSpPr>
      <dsp:spPr>
        <a:xfrm>
          <a:off x="100621" y="739"/>
          <a:ext cx="1408167" cy="8449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3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Знание: качество и объективность</a:t>
          </a:r>
          <a:endParaRPr lang="ru-RU" sz="1300" kern="1200" dirty="0"/>
        </a:p>
      </dsp:txBody>
      <dsp:txXfrm>
        <a:off x="100621" y="739"/>
        <a:ext cx="1408167" cy="844900"/>
      </dsp:txXfrm>
    </dsp:sp>
    <dsp:sp modelId="{53DF9EA2-1899-4C0E-B75B-EE183E9AF854}">
      <dsp:nvSpPr>
        <dsp:cNvPr id="0" name=""/>
        <dsp:cNvSpPr/>
      </dsp:nvSpPr>
      <dsp:spPr>
        <a:xfrm>
          <a:off x="1649605" y="739"/>
          <a:ext cx="1408167" cy="8449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3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Здоровье</a:t>
          </a:r>
          <a:endParaRPr lang="ru-RU" sz="1300" kern="1200" dirty="0"/>
        </a:p>
      </dsp:txBody>
      <dsp:txXfrm>
        <a:off x="1649605" y="739"/>
        <a:ext cx="1408167" cy="844900"/>
      </dsp:txXfrm>
    </dsp:sp>
    <dsp:sp modelId="{02ADF4A2-05BD-4376-A0C2-A5DCD21CBD3C}">
      <dsp:nvSpPr>
        <dsp:cNvPr id="0" name=""/>
        <dsp:cNvSpPr/>
      </dsp:nvSpPr>
      <dsp:spPr>
        <a:xfrm>
          <a:off x="3198589" y="739"/>
          <a:ext cx="1408167" cy="8449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300" kern="1200" dirty="0"/>
            <a:t>Творчество</a:t>
          </a:r>
        </a:p>
      </dsp:txBody>
      <dsp:txXfrm>
        <a:off x="3198589" y="739"/>
        <a:ext cx="1408167" cy="844900"/>
      </dsp:txXfrm>
    </dsp:sp>
    <dsp:sp modelId="{470CB6D5-3814-4941-8AD2-E8CC99ECF57E}">
      <dsp:nvSpPr>
        <dsp:cNvPr id="0" name=""/>
        <dsp:cNvSpPr/>
      </dsp:nvSpPr>
      <dsp:spPr>
        <a:xfrm>
          <a:off x="4747574" y="739"/>
          <a:ext cx="1408167" cy="8449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Воспитание</a:t>
          </a:r>
        </a:p>
      </dsp:txBody>
      <dsp:txXfrm>
        <a:off x="4747574" y="739"/>
        <a:ext cx="1408167" cy="844900"/>
      </dsp:txXfrm>
    </dsp:sp>
    <dsp:sp modelId="{00231391-EF2D-4135-A86A-660A8D0836BD}">
      <dsp:nvSpPr>
        <dsp:cNvPr id="0" name=""/>
        <dsp:cNvSpPr/>
      </dsp:nvSpPr>
      <dsp:spPr>
        <a:xfrm>
          <a:off x="6296558" y="739"/>
          <a:ext cx="1408167" cy="8449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3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Профориентация</a:t>
          </a:r>
          <a:endParaRPr lang="ru-RU" sz="1300" kern="1200" dirty="0"/>
        </a:p>
      </dsp:txBody>
      <dsp:txXfrm>
        <a:off x="6296558" y="739"/>
        <a:ext cx="1408167" cy="844900"/>
      </dsp:txXfrm>
    </dsp:sp>
    <dsp:sp modelId="{9DFC6F8F-29EC-4DFC-8E9D-A4AAC63F4AD8}">
      <dsp:nvSpPr>
        <dsp:cNvPr id="0" name=""/>
        <dsp:cNvSpPr/>
      </dsp:nvSpPr>
      <dsp:spPr>
        <a:xfrm>
          <a:off x="7845542" y="739"/>
          <a:ext cx="1408167" cy="8449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Учитель</a:t>
          </a:r>
        </a:p>
      </dsp:txBody>
      <dsp:txXfrm>
        <a:off x="7845542" y="739"/>
        <a:ext cx="1408167" cy="844900"/>
      </dsp:txXfrm>
    </dsp:sp>
    <dsp:sp modelId="{97398BD4-0BE7-4970-AB36-F38354E9128B}">
      <dsp:nvSpPr>
        <dsp:cNvPr id="0" name=""/>
        <dsp:cNvSpPr/>
      </dsp:nvSpPr>
      <dsp:spPr>
        <a:xfrm>
          <a:off x="9394527" y="739"/>
          <a:ext cx="1408167" cy="8449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Школьный климат</a:t>
          </a:r>
          <a:endParaRPr lang="ru-RU" sz="1300" kern="1200" dirty="0"/>
        </a:p>
      </dsp:txBody>
      <dsp:txXfrm>
        <a:off x="9394527" y="739"/>
        <a:ext cx="1408167" cy="844900"/>
      </dsp:txXfrm>
    </dsp:sp>
    <dsp:sp modelId="{A2DA6B41-FD76-4B9F-8260-D7751B346CED}">
      <dsp:nvSpPr>
        <dsp:cNvPr id="0" name=""/>
        <dsp:cNvSpPr/>
      </dsp:nvSpPr>
      <dsp:spPr>
        <a:xfrm>
          <a:off x="4763092" y="981286"/>
          <a:ext cx="1408167" cy="84490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3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Образовательная среда</a:t>
          </a:r>
          <a:endParaRPr lang="ru-RU" sz="1300" kern="1200" dirty="0"/>
        </a:p>
      </dsp:txBody>
      <dsp:txXfrm>
        <a:off x="4763092" y="981286"/>
        <a:ext cx="1408167" cy="844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58DF2-2051-4185-90DD-A85DB283E40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A7DC-2110-4562-B833-4435BA873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84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9E982-F77D-4412-BD36-FD8BFD95E4FE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1FF70-4D15-495E-BC5B-3E7213FF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0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1FF70-4D15-495E-BC5B-3E7213FFF9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7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5FEE-69F3-41F3-8116-CE1E39A110D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C0A7-8AFE-40F3-B6B5-265CF6E1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3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5FEE-69F3-41F3-8116-CE1E39A110D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C0A7-8AFE-40F3-B6B5-265CF6E1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5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5FEE-69F3-41F3-8116-CE1E39A110D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C0A7-8AFE-40F3-B6B5-265CF6E1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5FEE-69F3-41F3-8116-CE1E39A110D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C0A7-8AFE-40F3-B6B5-265CF6E1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86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10058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9200" y="2286000"/>
            <a:ext cx="4927600" cy="3657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0000" y="2286000"/>
            <a:ext cx="4927600" cy="3657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ADF7430-ECCA-4D75-B733-B0523E48C4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5A56E67-EA4F-4059-B93F-6E62839B3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00C730F-4FEA-498C-840E-91047FF66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28D20-9C6D-4463-8891-C022CE8EDE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5921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5FEE-69F3-41F3-8116-CE1E39A110D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C0A7-8AFE-40F3-B6B5-265CF6E1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6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5FEE-69F3-41F3-8116-CE1E39A110D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C0A7-8AFE-40F3-B6B5-265CF6E1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6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5FEE-69F3-41F3-8116-CE1E39A110D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C0A7-8AFE-40F3-B6B5-265CF6E1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4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5FEE-69F3-41F3-8116-CE1E39A110D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C0A7-8AFE-40F3-B6B5-265CF6E1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9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5FEE-69F3-41F3-8116-CE1E39A110D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C0A7-8AFE-40F3-B6B5-265CF6E1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6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5FEE-69F3-41F3-8116-CE1E39A110D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C0A7-8AFE-40F3-B6B5-265CF6E1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1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5FEE-69F3-41F3-8116-CE1E39A110D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C0A7-8AFE-40F3-B6B5-265CF6E1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7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5FEE-69F3-41F3-8116-CE1E39A110D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C0A7-8AFE-40F3-B6B5-265CF6E1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5FEE-69F3-41F3-8116-CE1E39A110D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6C0A7-8AFE-40F3-B6B5-265CF6E1F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5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29200"/>
            <a:ext cx="9144000" cy="117504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Перминова Ольга Петровна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заместитель директора ЦНППМ КГАОУ ДПО ХК ИРО</a:t>
            </a:r>
          </a:p>
          <a:p>
            <a:pPr>
              <a:lnSpc>
                <a:spcPct val="75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3B04C68-5F58-47C6-8991-40739D8055E4}"/>
              </a:ext>
            </a:extLst>
          </p:cNvPr>
          <p:cNvCxnSpPr/>
          <p:nvPr/>
        </p:nvCxnSpPr>
        <p:spPr>
          <a:xfrm flipV="1">
            <a:off x="1524000" y="2048614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4A3B845-CBEC-4FBC-9E35-A3419B205555}"/>
              </a:ext>
            </a:extLst>
          </p:cNvPr>
          <p:cNvCxnSpPr/>
          <p:nvPr/>
        </p:nvCxnSpPr>
        <p:spPr>
          <a:xfrm flipV="1">
            <a:off x="1524000" y="2121885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AEFD50-17B6-4109-8BF4-A8D5EED50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6EDF5"/>
              </a:clrFrom>
              <a:clrTo>
                <a:srgbClr val="E6EDF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1" y="218481"/>
            <a:ext cx="868344" cy="93471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755DDF1-08EC-4CA8-80BA-BE154CD3D9B2}"/>
              </a:ext>
            </a:extLst>
          </p:cNvPr>
          <p:cNvCxnSpPr/>
          <p:nvPr/>
        </p:nvCxnSpPr>
        <p:spPr>
          <a:xfrm flipV="1">
            <a:off x="1524000" y="4233014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9F5FDB1-190E-4A7C-8B23-5A3C3D87D936}"/>
              </a:ext>
            </a:extLst>
          </p:cNvPr>
          <p:cNvCxnSpPr/>
          <p:nvPr/>
        </p:nvCxnSpPr>
        <p:spPr>
          <a:xfrm flipV="1">
            <a:off x="1524000" y="4306285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48A6B9-9DD6-4B4D-A424-6AF391D1E190}"/>
              </a:ext>
            </a:extLst>
          </p:cNvPr>
          <p:cNvSpPr/>
          <p:nvPr/>
        </p:nvSpPr>
        <p:spPr>
          <a:xfrm>
            <a:off x="1118585" y="1894766"/>
            <a:ext cx="9827581" cy="166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АКТУАЛИЗАЦИЯ ПРОГРАММ РАЗВИТИЯ ОБРАЗОВАТЕЛЬНЫХ ОРГАНИЗАЦИЙ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5CA1CE-7ED9-4359-B81C-E41BF366D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58" y="118671"/>
            <a:ext cx="2374752" cy="13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8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83A8B520-536D-48B5-BF66-863E73CB6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598" y="532606"/>
            <a:ext cx="10058400" cy="763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900" dirty="0"/>
              <a:t>Оценка готовности образовательной организации к изменениям</a:t>
            </a:r>
            <a:endParaRPr lang="ru-RU" altLang="ru-RU" sz="3800" dirty="0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F058E24-894F-47A6-959B-36F75942BE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9397" y="1575094"/>
            <a:ext cx="10824839" cy="2073629"/>
          </a:xfr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marL="990600" lvl="1" indent="-533400">
              <a:lnSpc>
                <a:spcPct val="80000"/>
              </a:lnSpc>
              <a:buNone/>
            </a:pPr>
            <a:r>
              <a:rPr lang="ru-RU" altLang="ru-RU" sz="2000" b="1" dirty="0">
                <a:solidFill>
                  <a:srgbClr val="FFFF66"/>
                </a:solidFill>
              </a:rPr>
              <a:t>методы </a:t>
            </a:r>
            <a:r>
              <a:rPr lang="en-US" altLang="ru-RU" sz="2000" b="1" dirty="0">
                <a:solidFill>
                  <a:srgbClr val="FFFF66"/>
                </a:solidFill>
              </a:rPr>
              <a:t>PEST</a:t>
            </a:r>
            <a:r>
              <a:rPr lang="ru-RU" altLang="ru-RU" sz="2000" b="1" dirty="0">
                <a:solidFill>
                  <a:srgbClr val="FFFF66"/>
                </a:solidFill>
              </a:rPr>
              <a:t> и </a:t>
            </a:r>
            <a:r>
              <a:rPr lang="en-US" altLang="ru-RU" sz="2000" b="1" dirty="0">
                <a:solidFill>
                  <a:srgbClr val="FFFF66"/>
                </a:solidFill>
              </a:rPr>
              <a:t>SWOT</a:t>
            </a:r>
            <a:r>
              <a:rPr lang="ru-RU" altLang="ru-RU" sz="2000" b="1" dirty="0">
                <a:solidFill>
                  <a:srgbClr val="FFFF66"/>
                </a:solidFill>
              </a:rPr>
              <a:t>.</a:t>
            </a:r>
            <a:endParaRPr lang="en-US" altLang="ru-RU" sz="2000" b="1" dirty="0">
              <a:solidFill>
                <a:srgbClr val="FFFF66"/>
              </a:solidFill>
            </a:endParaRPr>
          </a:p>
          <a:p>
            <a:pPr marL="990600" lvl="1" indent="-533400">
              <a:lnSpc>
                <a:spcPct val="80000"/>
              </a:lnSpc>
              <a:buNone/>
            </a:pPr>
            <a:r>
              <a:rPr lang="en-US" altLang="ru-RU" sz="2200" b="1" dirty="0">
                <a:solidFill>
                  <a:srgbClr val="FFFF66"/>
                </a:solidFill>
              </a:rPr>
              <a:t>PEST</a:t>
            </a:r>
            <a:r>
              <a:rPr lang="ru-RU" altLang="ru-RU" sz="2200" b="1" dirty="0">
                <a:solidFill>
                  <a:srgbClr val="FFFF66"/>
                </a:solidFill>
              </a:rPr>
              <a:t>-анализ – для изучения внешней среды,</a:t>
            </a:r>
            <a:r>
              <a:rPr lang="ru-RU" altLang="ru-RU" sz="2200" b="1" dirty="0"/>
              <a:t>  </a:t>
            </a:r>
            <a:r>
              <a:rPr lang="ru-RU" altLang="ru-RU" sz="2200" b="1" dirty="0">
                <a:solidFill>
                  <a:schemeClr val="bg1"/>
                </a:solidFill>
              </a:rPr>
              <a:t>позволяет оценить четыре основных фактора, действующих на организацию</a:t>
            </a:r>
            <a:r>
              <a:rPr lang="ru-RU" altLang="ru-RU" sz="2200" b="1" dirty="0"/>
              <a:t>:</a:t>
            </a:r>
            <a:r>
              <a:rPr lang="ru-RU" altLang="ru-RU" sz="2200" b="1" dirty="0">
                <a:solidFill>
                  <a:srgbClr val="FFFF66"/>
                </a:solidFill>
              </a:rPr>
              <a:t> политику</a:t>
            </a:r>
            <a:r>
              <a:rPr lang="ru-RU" altLang="ru-RU" sz="2200" b="1" dirty="0"/>
              <a:t> </a:t>
            </a:r>
            <a:r>
              <a:rPr lang="ru-RU" altLang="ru-RU" sz="2200" b="1" dirty="0">
                <a:solidFill>
                  <a:schemeClr val="bg1"/>
                </a:solidFill>
              </a:rPr>
              <a:t>(</a:t>
            </a:r>
            <a:r>
              <a:rPr lang="en-US" altLang="ru-RU" sz="2200" b="1" dirty="0">
                <a:solidFill>
                  <a:schemeClr val="bg1"/>
                </a:solidFill>
              </a:rPr>
              <a:t>Policy</a:t>
            </a:r>
            <a:r>
              <a:rPr lang="ru-RU" altLang="ru-RU" sz="2200" b="1" dirty="0">
                <a:solidFill>
                  <a:schemeClr val="bg1"/>
                </a:solidFill>
              </a:rPr>
              <a:t>), </a:t>
            </a:r>
            <a:r>
              <a:rPr lang="ru-RU" altLang="ru-RU" sz="2200" b="1" dirty="0">
                <a:solidFill>
                  <a:srgbClr val="FFFF66"/>
                </a:solidFill>
              </a:rPr>
              <a:t>экономику </a:t>
            </a:r>
            <a:r>
              <a:rPr lang="ru-RU" altLang="ru-RU" sz="2200" b="1" dirty="0">
                <a:solidFill>
                  <a:schemeClr val="bg1"/>
                </a:solidFill>
              </a:rPr>
              <a:t>(</a:t>
            </a:r>
            <a:r>
              <a:rPr lang="en-US" altLang="ru-RU" sz="2200" b="1" dirty="0">
                <a:solidFill>
                  <a:schemeClr val="bg1"/>
                </a:solidFill>
              </a:rPr>
              <a:t>Economy</a:t>
            </a:r>
            <a:r>
              <a:rPr lang="ru-RU" altLang="ru-RU" sz="2200" b="1" dirty="0">
                <a:solidFill>
                  <a:schemeClr val="bg1"/>
                </a:solidFill>
              </a:rPr>
              <a:t>), </a:t>
            </a:r>
            <a:r>
              <a:rPr lang="ru-RU" altLang="ru-RU" sz="2200" b="1" dirty="0">
                <a:solidFill>
                  <a:srgbClr val="FFFF66"/>
                </a:solidFill>
              </a:rPr>
              <a:t>общество </a:t>
            </a:r>
            <a:r>
              <a:rPr lang="ru-RU" altLang="ru-RU" sz="2200" b="1" dirty="0">
                <a:solidFill>
                  <a:schemeClr val="bg1"/>
                </a:solidFill>
              </a:rPr>
              <a:t>(</a:t>
            </a:r>
            <a:r>
              <a:rPr lang="en-US" altLang="ru-RU" sz="2200" b="1" dirty="0">
                <a:solidFill>
                  <a:schemeClr val="bg1"/>
                </a:solidFill>
              </a:rPr>
              <a:t>Society</a:t>
            </a:r>
            <a:r>
              <a:rPr lang="ru-RU" altLang="ru-RU" sz="2200" b="1" dirty="0">
                <a:solidFill>
                  <a:schemeClr val="bg1"/>
                </a:solidFill>
              </a:rPr>
              <a:t>) и </a:t>
            </a:r>
            <a:r>
              <a:rPr lang="ru-RU" altLang="ru-RU" sz="2200" b="1" dirty="0">
                <a:solidFill>
                  <a:srgbClr val="FFFF66"/>
                </a:solidFill>
              </a:rPr>
              <a:t>технологию</a:t>
            </a:r>
            <a:r>
              <a:rPr lang="ru-RU" altLang="ru-RU" sz="2200" b="1" dirty="0"/>
              <a:t> </a:t>
            </a:r>
            <a:r>
              <a:rPr lang="en-US" altLang="ru-RU" sz="2200" b="1" dirty="0">
                <a:solidFill>
                  <a:schemeClr val="bg1"/>
                </a:solidFill>
              </a:rPr>
              <a:t>(Technology</a:t>
            </a:r>
            <a:r>
              <a:rPr lang="ru-RU" altLang="ru-RU" sz="2200" b="1" dirty="0">
                <a:solidFill>
                  <a:schemeClr val="bg1"/>
                </a:solidFill>
              </a:rPr>
              <a:t>).</a:t>
            </a:r>
          </a:p>
          <a:p>
            <a:pPr marL="990600" lvl="1" indent="-533400">
              <a:lnSpc>
                <a:spcPct val="80000"/>
              </a:lnSpc>
              <a:buNone/>
            </a:pPr>
            <a:r>
              <a:rPr lang="en-US" altLang="ru-RU" sz="2200" b="1" dirty="0">
                <a:solidFill>
                  <a:srgbClr val="FFFF66"/>
                </a:solidFill>
              </a:rPr>
              <a:t>SWOT</a:t>
            </a:r>
            <a:r>
              <a:rPr lang="ru-RU" altLang="ru-RU" sz="2200" b="1" dirty="0">
                <a:solidFill>
                  <a:srgbClr val="FFFF66"/>
                </a:solidFill>
              </a:rPr>
              <a:t> (ССВУ) - </a:t>
            </a:r>
            <a:r>
              <a:rPr lang="ru-RU" altLang="ru-RU" sz="2200" b="1" dirty="0">
                <a:solidFill>
                  <a:schemeClr val="bg1"/>
                </a:solidFill>
              </a:rPr>
              <a:t>анализ описывает для организации сочетания оценок ее </a:t>
            </a:r>
            <a:r>
              <a:rPr lang="ru-RU" altLang="ru-RU" sz="2200" b="1" dirty="0">
                <a:solidFill>
                  <a:srgbClr val="FFFF66"/>
                </a:solidFill>
              </a:rPr>
              <a:t>возможностей </a:t>
            </a:r>
            <a:r>
              <a:rPr lang="ru-RU" altLang="ru-RU" sz="2200" b="1" dirty="0">
                <a:solidFill>
                  <a:schemeClr val="bg1"/>
                </a:solidFill>
              </a:rPr>
              <a:t>(</a:t>
            </a:r>
            <a:r>
              <a:rPr lang="en-US" altLang="ru-RU" sz="2200" b="1" dirty="0">
                <a:solidFill>
                  <a:schemeClr val="bg1"/>
                </a:solidFill>
              </a:rPr>
              <a:t>Opportunities</a:t>
            </a:r>
            <a:r>
              <a:rPr lang="ru-RU" altLang="ru-RU" sz="2200" b="1" dirty="0">
                <a:solidFill>
                  <a:schemeClr val="bg1"/>
                </a:solidFill>
              </a:rPr>
              <a:t>) и </a:t>
            </a:r>
            <a:r>
              <a:rPr lang="ru-RU" altLang="ru-RU" sz="2200" b="1" dirty="0">
                <a:solidFill>
                  <a:srgbClr val="FFFF66"/>
                </a:solidFill>
              </a:rPr>
              <a:t>угроз</a:t>
            </a:r>
            <a:r>
              <a:rPr lang="ru-RU" altLang="ru-RU" sz="2200" b="1" dirty="0"/>
              <a:t> </a:t>
            </a:r>
            <a:r>
              <a:rPr lang="ru-RU" altLang="ru-RU" sz="2200" b="1" dirty="0">
                <a:solidFill>
                  <a:schemeClr val="bg1"/>
                </a:solidFill>
              </a:rPr>
              <a:t>(</a:t>
            </a:r>
            <a:r>
              <a:rPr lang="en-US" altLang="ru-RU" sz="2200" b="1" dirty="0" err="1">
                <a:solidFill>
                  <a:schemeClr val="bg1"/>
                </a:solidFill>
              </a:rPr>
              <a:t>Theats</a:t>
            </a:r>
            <a:r>
              <a:rPr lang="ru-RU" altLang="ru-RU" sz="2200" b="1" dirty="0">
                <a:solidFill>
                  <a:schemeClr val="bg1"/>
                </a:solidFill>
              </a:rPr>
              <a:t>), </a:t>
            </a:r>
            <a:r>
              <a:rPr lang="ru-RU" altLang="ru-RU" sz="2200" b="1" dirty="0">
                <a:solidFill>
                  <a:srgbClr val="FFFF66"/>
                </a:solidFill>
              </a:rPr>
              <a:t>сильных </a:t>
            </a:r>
            <a:r>
              <a:rPr lang="ru-RU" altLang="ru-RU" sz="2200" b="1" dirty="0">
                <a:solidFill>
                  <a:schemeClr val="bg1"/>
                </a:solidFill>
              </a:rPr>
              <a:t>(</a:t>
            </a:r>
            <a:r>
              <a:rPr lang="en-US" altLang="ru-RU" sz="2200" b="1" dirty="0">
                <a:solidFill>
                  <a:schemeClr val="bg1"/>
                </a:solidFill>
              </a:rPr>
              <a:t>Strengths</a:t>
            </a:r>
            <a:r>
              <a:rPr lang="ru-RU" altLang="ru-RU" sz="2200" b="1" dirty="0">
                <a:solidFill>
                  <a:schemeClr val="bg1"/>
                </a:solidFill>
              </a:rPr>
              <a:t>) </a:t>
            </a:r>
            <a:r>
              <a:rPr lang="ru-RU" altLang="ru-RU" sz="2200" b="1" dirty="0">
                <a:solidFill>
                  <a:srgbClr val="FFFF66"/>
                </a:solidFill>
              </a:rPr>
              <a:t>и слабых</a:t>
            </a:r>
            <a:r>
              <a:rPr lang="ru-RU" altLang="ru-RU" sz="2200" b="1" dirty="0"/>
              <a:t> </a:t>
            </a:r>
            <a:r>
              <a:rPr lang="ru-RU" altLang="ru-RU" sz="2200" b="1" dirty="0">
                <a:solidFill>
                  <a:schemeClr val="bg1"/>
                </a:solidFill>
              </a:rPr>
              <a:t>(</a:t>
            </a:r>
            <a:r>
              <a:rPr lang="en-US" altLang="ru-RU" sz="2200" b="1" dirty="0">
                <a:solidFill>
                  <a:schemeClr val="bg1"/>
                </a:solidFill>
              </a:rPr>
              <a:t>Weaknesses</a:t>
            </a:r>
            <a:r>
              <a:rPr lang="ru-RU" altLang="ru-RU" sz="2200" b="1" dirty="0">
                <a:solidFill>
                  <a:schemeClr val="bg1"/>
                </a:solidFill>
              </a:rPr>
              <a:t>) сторон</a:t>
            </a:r>
          </a:p>
        </p:txBody>
      </p:sp>
      <p:pic>
        <p:nvPicPr>
          <p:cNvPr id="99332" name="Picture 4" descr="J0336336">
            <a:extLst>
              <a:ext uri="{FF2B5EF4-FFF2-40B4-BE49-F238E27FC236}">
                <a16:creationId xmlns:a16="http://schemas.microsoft.com/office/drawing/2014/main" id="{79412947-3DF9-4E4E-935A-C21B832D99FC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44188" y="-76994"/>
            <a:ext cx="1547812" cy="1373188"/>
          </a:xfr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106C9D-1D95-4ACE-9524-43C9E1B88E37}"/>
              </a:ext>
            </a:extLst>
          </p:cNvPr>
          <p:cNvSpPr/>
          <p:nvPr/>
        </p:nvSpPr>
        <p:spPr>
          <a:xfrm>
            <a:off x="916414" y="3990058"/>
            <a:ext cx="2003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</a:rPr>
              <a:t>SWOT- анализ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C53FFE-2CE1-4417-BBC3-3213ECA6E579}"/>
              </a:ext>
            </a:extLst>
          </p:cNvPr>
          <p:cNvSpPr/>
          <p:nvPr/>
        </p:nvSpPr>
        <p:spPr>
          <a:xfrm>
            <a:off x="3065756" y="4068192"/>
            <a:ext cx="789816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b="1" dirty="0"/>
              <a:t>это определение сильных и слабых сторон организации, а также возможностей и угроз, исходящих из его ближайшего окружения (внешней среды).</a:t>
            </a:r>
          </a:p>
          <a:p>
            <a:pPr algn="just">
              <a:lnSpc>
                <a:spcPct val="90000"/>
              </a:lnSpc>
            </a:pPr>
            <a:r>
              <a:rPr lang="ru-RU" altLang="ru-RU" b="1" dirty="0"/>
              <a:t> Анализ позволит выбрать оптимальный путь развития образовательной организации, избежать опасностей и максимально эффективно использовать имеющихся ресурсов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657D99D-BFC1-4073-96F5-CAED3B3A1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365" y="1748901"/>
            <a:ext cx="10515600" cy="8828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i="1" dirty="0" err="1">
                <a:solidFill>
                  <a:srgbClr val="6C5200"/>
                </a:solidFill>
              </a:rPr>
              <a:t>Проблематизация</a:t>
            </a:r>
            <a:r>
              <a:rPr lang="ru-RU" altLang="ru-RU" sz="3200" b="1" i="1" dirty="0">
                <a:solidFill>
                  <a:srgbClr val="6C5200"/>
                </a:solidFill>
              </a:rPr>
              <a:t>  (</a:t>
            </a:r>
            <a:r>
              <a:rPr lang="en-US" altLang="ru-RU" sz="3200" b="1" i="1" dirty="0">
                <a:solidFill>
                  <a:srgbClr val="6C5200"/>
                </a:solidFill>
              </a:rPr>
              <a:t>SWOT</a:t>
            </a:r>
            <a:r>
              <a:rPr lang="ru-RU" altLang="ru-RU" sz="3200" b="1" i="1" dirty="0">
                <a:solidFill>
                  <a:srgbClr val="6C5200"/>
                </a:solidFill>
              </a:rPr>
              <a:t>, </a:t>
            </a:r>
            <a:r>
              <a:rPr lang="en-US" altLang="ru-RU" sz="3200" b="1" i="1" dirty="0">
                <a:solidFill>
                  <a:srgbClr val="6C5200"/>
                </a:solidFill>
              </a:rPr>
              <a:t>PEST</a:t>
            </a:r>
            <a:r>
              <a:rPr lang="ru-RU" altLang="ru-RU" sz="3200" b="1" i="1" dirty="0">
                <a:solidFill>
                  <a:srgbClr val="6C5200"/>
                </a:solidFill>
              </a:rPr>
              <a:t>) </a:t>
            </a:r>
            <a:br>
              <a:rPr lang="ru-RU" altLang="ru-RU" sz="3200" b="1" i="1" dirty="0">
                <a:solidFill>
                  <a:srgbClr val="FF0000"/>
                </a:solidFill>
              </a:rPr>
            </a:br>
            <a:endParaRPr lang="ru-RU" alt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E5028B5-B509-459B-8F2D-EB6CC4704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7179" y="2432482"/>
            <a:ext cx="5722398" cy="2963246"/>
          </a:xfrm>
        </p:spPr>
        <p:txBody>
          <a:bodyPr>
            <a:normAutofit fontScale="92500" lnSpcReduction="20000"/>
          </a:bodyPr>
          <a:lstStyle/>
          <a:p>
            <a:pPr marL="533400" indent="-533400" algn="just">
              <a:buNone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ru-RU" altLang="ru-RU" sz="2400" dirty="0">
                <a:latin typeface="Arial Narrow" panose="020B0606020202030204" pitchFamily="34" charset="0"/>
              </a:rPr>
              <a:t>проанализировать возможности </a:t>
            </a:r>
            <a:r>
              <a:rPr lang="ru-RU" altLang="ru-RU" sz="2400" b="1" dirty="0">
                <a:latin typeface="Arial Narrow" panose="020B0606020202030204" pitchFamily="34" charset="0"/>
              </a:rPr>
              <a:t>внешней и внутренней среды</a:t>
            </a:r>
            <a:r>
              <a:rPr lang="ru-RU" altLang="ru-RU" sz="2400" dirty="0">
                <a:latin typeface="Arial Narrow" panose="020B0606020202030204" pitchFamily="34" charset="0"/>
              </a:rPr>
              <a:t>  для определения стратегии развития  образовательной организации.</a:t>
            </a:r>
          </a:p>
          <a:p>
            <a:pPr marL="0" indent="0">
              <a:buNone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Результат: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dirty="0"/>
              <a:t>сформировать схемы со </a:t>
            </a:r>
            <a:r>
              <a:rPr lang="en-US" altLang="ru-RU" sz="2400" dirty="0"/>
              <a:t>SWOT</a:t>
            </a:r>
            <a:r>
              <a:rPr lang="ru-RU" altLang="ru-RU" sz="2400" dirty="0"/>
              <a:t>, </a:t>
            </a:r>
            <a:r>
              <a:rPr lang="en-US" altLang="ru-RU" sz="2400" dirty="0"/>
              <a:t>PEST</a:t>
            </a:r>
            <a:r>
              <a:rPr lang="ru-RU" altLang="ru-RU" sz="2400" dirty="0"/>
              <a:t> –анализом;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dirty="0"/>
              <a:t>определить проблему к разработке/корректировке программы развития образовательной организации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83B4C1-875A-47CD-9F3F-18B051F46DC0}"/>
              </a:ext>
            </a:extLst>
          </p:cNvPr>
          <p:cNvSpPr txBox="1">
            <a:spLocks noChangeArrowheads="1"/>
          </p:cNvSpPr>
          <p:nvPr/>
        </p:nvSpPr>
        <p:spPr>
          <a:xfrm>
            <a:off x="1070499" y="326824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i="1" dirty="0">
                <a:solidFill>
                  <a:schemeClr val="accent4">
                    <a:lumMod val="50000"/>
                  </a:schemeClr>
                </a:solidFill>
              </a:rPr>
              <a:t>Проблемно-ориентированный анализ текущего состояния и результаты самодиагностики</a:t>
            </a:r>
            <a:br>
              <a:rPr lang="ru-RU" altLang="ru-RU" sz="3200" b="1" i="1" dirty="0">
                <a:solidFill>
                  <a:srgbClr val="FF0000"/>
                </a:solidFill>
              </a:rPr>
            </a:br>
            <a:endParaRPr lang="ru-RU" alt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8AA62-D8F8-4EFD-8A7B-37F5E2F509DD}"/>
              </a:ext>
            </a:extLst>
          </p:cNvPr>
          <p:cNvSpPr txBox="1"/>
          <p:nvPr/>
        </p:nvSpPr>
        <p:spPr>
          <a:xfrm>
            <a:off x="8384220" y="2071039"/>
            <a:ext cx="3201879" cy="28623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Знание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Воспитание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Здоровье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Творчество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Профориентация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Учитель. Школьные команды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Школьный климат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Образовательная среда, создание условий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BA93C8-EB1D-4C89-BBD6-B5CDF0DB0CDE}"/>
              </a:ext>
            </a:extLst>
          </p:cNvPr>
          <p:cNvSpPr txBox="1"/>
          <p:nvPr/>
        </p:nvSpPr>
        <p:spPr>
          <a:xfrm>
            <a:off x="727969" y="1371600"/>
            <a:ext cx="10795247" cy="54065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94ABFEE5-D6F4-4632-A984-87F76ED1A2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39988" y="1"/>
            <a:ext cx="7543800" cy="79692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</a:rPr>
              <a:t>СХЕМА СТРАТЕГИЧЕСКОГО ПРОЦЕССА</a:t>
            </a:r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1FB008B5-15BE-4CE3-AB8A-DB80BACD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752600"/>
            <a:ext cx="23622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ru-RU" altLang="ru-RU" sz="2400" b="1">
                <a:solidFill>
                  <a:srgbClr val="FFFF66"/>
                </a:solidFill>
                <a:latin typeface="Times New Roman" panose="02020603050405020304" pitchFamily="18" charset="0"/>
              </a:rPr>
              <a:t>Внутренний анализ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034D6EE1-7E17-435C-967E-FFE03DCF3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752600"/>
            <a:ext cx="24384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ru-RU" altLang="ru-RU" sz="2400" b="1">
                <a:solidFill>
                  <a:srgbClr val="FFFF66"/>
                </a:solidFill>
                <a:latin typeface="Times New Roman" panose="02020603050405020304" pitchFamily="18" charset="0"/>
              </a:rPr>
              <a:t>Внешний анализ</a:t>
            </a: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308C27FB-A5AB-4E81-A711-C06D24052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971801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ru-RU" altLang="ru-RU" sz="2000" b="1">
                <a:solidFill>
                  <a:srgbClr val="FFFF66"/>
                </a:solidFill>
                <a:latin typeface="Times New Roman" panose="02020603050405020304" pitchFamily="18" charset="0"/>
              </a:rPr>
              <a:t>Внутренние сильные и слабые стороны</a:t>
            </a:r>
          </a:p>
        </p:txBody>
      </p:sp>
      <p:sp>
        <p:nvSpPr>
          <p:cNvPr id="98310" name="Text Box 6">
            <a:extLst>
              <a:ext uri="{FF2B5EF4-FFF2-40B4-BE49-F238E27FC236}">
                <a16:creationId xmlns:a16="http://schemas.microsoft.com/office/drawing/2014/main" id="{8022C17F-5CF3-47E2-B0F2-B0F44983E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2997201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ru-RU" altLang="ru-RU" sz="2000" b="1">
                <a:solidFill>
                  <a:srgbClr val="FFFF66"/>
                </a:solidFill>
                <a:latin typeface="Times New Roman" panose="02020603050405020304" pitchFamily="18" charset="0"/>
              </a:rPr>
              <a:t>Внешние возможности и угрозы</a:t>
            </a:r>
          </a:p>
        </p:txBody>
      </p:sp>
      <p:sp>
        <p:nvSpPr>
          <p:cNvPr id="98311" name="Line 7">
            <a:extLst>
              <a:ext uri="{FF2B5EF4-FFF2-40B4-BE49-F238E27FC236}">
                <a16:creationId xmlns:a16="http://schemas.microsoft.com/office/drawing/2014/main" id="{07C90BDB-D34D-4558-852D-DFD2102E7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114800"/>
            <a:ext cx="3810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2" name="Line 8">
            <a:extLst>
              <a:ext uri="{FF2B5EF4-FFF2-40B4-BE49-F238E27FC236}">
                <a16:creationId xmlns:a16="http://schemas.microsoft.com/office/drawing/2014/main" id="{CA16636C-3B06-4C5C-9117-9D225787A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3" name="Line 9">
            <a:extLst>
              <a:ext uri="{FF2B5EF4-FFF2-40B4-BE49-F238E27FC236}">
                <a16:creationId xmlns:a16="http://schemas.microsoft.com/office/drawing/2014/main" id="{CCC9C3C8-7406-445B-A7E2-36C03F142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4" name="Line 10">
            <a:extLst>
              <a:ext uri="{FF2B5EF4-FFF2-40B4-BE49-F238E27FC236}">
                <a16:creationId xmlns:a16="http://schemas.microsoft.com/office/drawing/2014/main" id="{48A967ED-2D73-4CF6-BB0F-EC5CB5967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114800"/>
            <a:ext cx="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5" name="Text Box 11">
            <a:extLst>
              <a:ext uri="{FF2B5EF4-FFF2-40B4-BE49-F238E27FC236}">
                <a16:creationId xmlns:a16="http://schemas.microsoft.com/office/drawing/2014/main" id="{2C984403-99D2-464A-8CCA-FC9228C92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495801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ru-RU" altLang="ru-RU" sz="2000" b="1">
                <a:solidFill>
                  <a:srgbClr val="FFFF66"/>
                </a:solidFill>
                <a:latin typeface="Times New Roman" panose="02020603050405020304" pitchFamily="18" charset="0"/>
              </a:rPr>
              <a:t>Определение основных стратегических целей</a:t>
            </a:r>
          </a:p>
        </p:txBody>
      </p:sp>
      <p:sp>
        <p:nvSpPr>
          <p:cNvPr id="98316" name="Text Box 12">
            <a:extLst>
              <a:ext uri="{FF2B5EF4-FFF2-40B4-BE49-F238E27FC236}">
                <a16:creationId xmlns:a16="http://schemas.microsoft.com/office/drawing/2014/main" id="{13EA89B7-9A77-4BC1-9D5F-23E8F0F14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0292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ru-RU" altLang="ru-RU" sz="2400" b="1">
                <a:solidFill>
                  <a:srgbClr val="FFFF66"/>
                </a:solidFill>
                <a:latin typeface="Times New Roman" panose="02020603050405020304" pitchFamily="18" charset="0"/>
              </a:rPr>
              <a:t>Оценка альтернатив и выбор стратегии</a:t>
            </a:r>
          </a:p>
        </p:txBody>
      </p:sp>
      <p:sp>
        <p:nvSpPr>
          <p:cNvPr id="98317" name="Text Box 13">
            <a:extLst>
              <a:ext uri="{FF2B5EF4-FFF2-40B4-BE49-F238E27FC236}">
                <a16:creationId xmlns:a16="http://schemas.microsoft.com/office/drawing/2014/main" id="{090E383F-A13C-40B3-8B83-1BC14D71D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638801"/>
            <a:ext cx="647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ru-RU" altLang="ru-RU" sz="2400" b="1">
                <a:solidFill>
                  <a:srgbClr val="FFFF66"/>
                </a:solidFill>
                <a:latin typeface="Times New Roman" panose="02020603050405020304" pitchFamily="18" charset="0"/>
              </a:rPr>
              <a:t>Реализация и менеджмент выбранной стратегии</a:t>
            </a:r>
          </a:p>
        </p:txBody>
      </p:sp>
      <p:sp>
        <p:nvSpPr>
          <p:cNvPr id="98318" name="Line 14">
            <a:extLst>
              <a:ext uri="{FF2B5EF4-FFF2-40B4-BE49-F238E27FC236}">
                <a16:creationId xmlns:a16="http://schemas.microsoft.com/office/drawing/2014/main" id="{9C9F9EF9-D610-40EC-B2F9-4F3E16EE7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876800"/>
            <a:ext cx="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9" name="Line 15">
            <a:extLst>
              <a:ext uri="{FF2B5EF4-FFF2-40B4-BE49-F238E27FC236}">
                <a16:creationId xmlns:a16="http://schemas.microsoft.com/office/drawing/2014/main" id="{FE593FB5-A204-4DED-8AA0-EC329871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410200"/>
            <a:ext cx="0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0" name="Line 16">
            <a:extLst>
              <a:ext uri="{FF2B5EF4-FFF2-40B4-BE49-F238E27FC236}">
                <a16:creationId xmlns:a16="http://schemas.microsoft.com/office/drawing/2014/main" id="{8A4635B3-D28F-45DC-AF03-682CFB1CB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667000"/>
            <a:ext cx="0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1" name="Line 17">
            <a:extLst>
              <a:ext uri="{FF2B5EF4-FFF2-40B4-BE49-F238E27FC236}">
                <a16:creationId xmlns:a16="http://schemas.microsoft.com/office/drawing/2014/main" id="{00DCB2FE-1656-4624-BB9D-4D45B2EC2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667000"/>
            <a:ext cx="0" cy="381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2" name="Line 18">
            <a:extLst>
              <a:ext uri="{FF2B5EF4-FFF2-40B4-BE49-F238E27FC236}">
                <a16:creationId xmlns:a16="http://schemas.microsoft.com/office/drawing/2014/main" id="{16DE56BF-5918-4988-8522-9A356DE7C5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5867400"/>
            <a:ext cx="1600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3" name="Line 19">
            <a:extLst>
              <a:ext uri="{FF2B5EF4-FFF2-40B4-BE49-F238E27FC236}">
                <a16:creationId xmlns:a16="http://schemas.microsoft.com/office/drawing/2014/main" id="{9666B43A-A420-47CD-AAB6-F17BE08524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1524000"/>
            <a:ext cx="0" cy="4343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4" name="Line 20">
            <a:extLst>
              <a:ext uri="{FF2B5EF4-FFF2-40B4-BE49-F238E27FC236}">
                <a16:creationId xmlns:a16="http://schemas.microsoft.com/office/drawing/2014/main" id="{723789D8-CDAF-4E7E-8977-FFA1CB031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524000"/>
            <a:ext cx="2286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5" name="Line 21">
            <a:extLst>
              <a:ext uri="{FF2B5EF4-FFF2-40B4-BE49-F238E27FC236}">
                <a16:creationId xmlns:a16="http://schemas.microsoft.com/office/drawing/2014/main" id="{7FA4316B-3740-4CBD-A8DF-640B277C4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524000"/>
            <a:ext cx="0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6" name="Text Box 22">
            <a:extLst>
              <a:ext uri="{FF2B5EF4-FFF2-40B4-BE49-F238E27FC236}">
                <a16:creationId xmlns:a16="http://schemas.microsoft.com/office/drawing/2014/main" id="{62AFBB81-F532-4684-8739-813C4372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002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1"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98327" name="Line 23">
            <a:extLst>
              <a:ext uri="{FF2B5EF4-FFF2-40B4-BE49-F238E27FC236}">
                <a16:creationId xmlns:a16="http://schemas.microsoft.com/office/drawing/2014/main" id="{38C76FDB-A0BC-41ED-9C1F-62C1BD2FC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5867400"/>
            <a:ext cx="990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8" name="Line 24">
            <a:extLst>
              <a:ext uri="{FF2B5EF4-FFF2-40B4-BE49-F238E27FC236}">
                <a16:creationId xmlns:a16="http://schemas.microsoft.com/office/drawing/2014/main" id="{8BFAE8EF-E27C-4157-8161-0339972824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39400" y="1447800"/>
            <a:ext cx="0" cy="441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29" name="Line 25">
            <a:extLst>
              <a:ext uri="{FF2B5EF4-FFF2-40B4-BE49-F238E27FC236}">
                <a16:creationId xmlns:a16="http://schemas.microsoft.com/office/drawing/2014/main" id="{A419D4ED-40ED-4A67-BF2B-4D21BE44B1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1447800"/>
            <a:ext cx="2286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30" name="Line 26">
            <a:extLst>
              <a:ext uri="{FF2B5EF4-FFF2-40B4-BE49-F238E27FC236}">
                <a16:creationId xmlns:a16="http://schemas.microsoft.com/office/drawing/2014/main" id="{6C137CE7-3C73-43ED-A15F-5E89CBC3E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447800"/>
            <a:ext cx="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D0DD2-7B4C-4452-97A2-3B2B0B2DD075}"/>
              </a:ext>
            </a:extLst>
          </p:cNvPr>
          <p:cNvSpPr txBox="1"/>
          <p:nvPr/>
        </p:nvSpPr>
        <p:spPr>
          <a:xfrm>
            <a:off x="1242874" y="648070"/>
            <a:ext cx="720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влияет внешняя среда на  магистральные направления Проекта?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C9D39DBB-0AAB-47B6-A21B-84BBEC0AC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solidFill>
                  <a:srgbClr val="002060"/>
                </a:solidFill>
              </a:rPr>
              <a:t>SWOT - анализ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834FD311-CA5B-450B-A4C0-D443107E9B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5616" y="1881187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600" b="1" dirty="0"/>
              <a:t>это определение сильных и слабых сторон образовательной организации, а также возможностей и угроз, исходящих из его ближайшего окружения (внешней среды).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b="1" dirty="0"/>
              <a:t> он позволит выбрать оптимальный путь развития ОО, избежать опасностей и максимально эффективно использовать имеющиеся в вашем распоряжении ресурсы.</a:t>
            </a:r>
          </a:p>
        </p:txBody>
      </p:sp>
      <p:pic>
        <p:nvPicPr>
          <p:cNvPr id="109572" name="Picture 4" descr="J0336336">
            <a:extLst>
              <a:ext uri="{FF2B5EF4-FFF2-40B4-BE49-F238E27FC236}">
                <a16:creationId xmlns:a16="http://schemas.microsoft.com/office/drawing/2014/main" id="{AE0DD497-B093-416B-925D-EA00AEB3D8BA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563" y="404813"/>
            <a:ext cx="1281112" cy="1136650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89FBA3-EBEC-4334-B7D9-D16392F15194}"/>
              </a:ext>
            </a:extLst>
          </p:cNvPr>
          <p:cNvSpPr txBox="1"/>
          <p:nvPr/>
        </p:nvSpPr>
        <p:spPr>
          <a:xfrm>
            <a:off x="8744505" y="1840219"/>
            <a:ext cx="3201879" cy="28623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Знание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Воспитание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Здоровье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Творчество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Профориентация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Учитель. Школьные команды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Школьный климат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Образовательная среда, создание условий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8DE235C-6B09-48DB-9BD8-E974DB8AC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/>
              <a:t>SWOT анализ</a:t>
            </a:r>
            <a:br>
              <a:rPr lang="ru-RU" altLang="ru-RU" sz="3800" b="1"/>
            </a:br>
            <a:endParaRPr lang="ru-RU" altLang="ru-RU" sz="3800" b="1"/>
          </a:p>
        </p:txBody>
      </p:sp>
      <p:pic>
        <p:nvPicPr>
          <p:cNvPr id="41988" name="Picture 4" descr="знак для свот">
            <a:extLst>
              <a:ext uri="{FF2B5EF4-FFF2-40B4-BE49-F238E27FC236}">
                <a16:creationId xmlns:a16="http://schemas.microsoft.com/office/drawing/2014/main" id="{DAEDFA12-AB2E-441E-A866-FC80EA37626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3730">
            <a:off x="4102288" y="3123633"/>
            <a:ext cx="928688" cy="928687"/>
          </a:xfrm>
          <a:noFill/>
        </p:spPr>
      </p:pic>
      <p:sp>
        <p:nvSpPr>
          <p:cNvPr id="41990" name="Rectangle 6">
            <a:extLst>
              <a:ext uri="{FF2B5EF4-FFF2-40B4-BE49-F238E27FC236}">
                <a16:creationId xmlns:a16="http://schemas.microsoft.com/office/drawing/2014/main" id="{1D815122-FDB9-44C6-8212-F17195D3B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20" y="1645930"/>
            <a:ext cx="3218877" cy="158432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b="1" dirty="0">
                <a:solidFill>
                  <a:srgbClr val="FFFF00"/>
                </a:solidFill>
              </a:rPr>
              <a:t>S</a:t>
            </a:r>
            <a:r>
              <a:rPr lang="ru-RU" altLang="ru-RU" sz="1800" b="1" dirty="0">
                <a:solidFill>
                  <a:srgbClr val="FFFF00"/>
                </a:solidFill>
              </a:rPr>
              <a:t> – силы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FFFF00"/>
                </a:solidFill>
              </a:rPr>
              <a:t>(</a:t>
            </a:r>
            <a:r>
              <a:rPr lang="en-US" altLang="ru-RU" sz="1800" b="1" dirty="0">
                <a:solidFill>
                  <a:srgbClr val="FFFF00"/>
                </a:solidFill>
              </a:rPr>
              <a:t>strength</a:t>
            </a:r>
            <a:r>
              <a:rPr lang="ru-RU" altLang="ru-RU" sz="1800" b="1" dirty="0">
                <a:solidFill>
                  <a:srgbClr val="FFFF00"/>
                </a:solidFill>
              </a:rPr>
              <a:t>) –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внутренние преимущества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существующие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 в школе</a:t>
            </a:r>
            <a:r>
              <a:rPr lang="ru-RU" altLang="ru-RU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9FDAF4F1-3DA2-4DAC-8C6D-873B6F79A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220" y="1645930"/>
            <a:ext cx="3374839" cy="151288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b="1" dirty="0">
                <a:solidFill>
                  <a:srgbClr val="FFFF00"/>
                </a:solidFill>
              </a:rPr>
              <a:t>W</a:t>
            </a:r>
            <a:r>
              <a:rPr lang="ru-RU" altLang="ru-RU" sz="1800" b="1" dirty="0">
                <a:solidFill>
                  <a:srgbClr val="FFFF00"/>
                </a:solidFill>
              </a:rPr>
              <a:t> - слабости         (</a:t>
            </a:r>
            <a:r>
              <a:rPr lang="en-US" altLang="ru-RU" sz="1800" b="1" dirty="0">
                <a:solidFill>
                  <a:srgbClr val="FFFF00"/>
                </a:solidFill>
              </a:rPr>
              <a:t>weathers</a:t>
            </a:r>
            <a:r>
              <a:rPr lang="ru-RU" altLang="ru-RU" sz="1800" b="1" dirty="0">
                <a:solidFill>
                  <a:srgbClr val="FFFF00"/>
                </a:solidFill>
              </a:rPr>
              <a:t>)-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/>
              <a:t> </a:t>
            </a:r>
            <a:r>
              <a:rPr lang="ru-RU" altLang="ru-RU" sz="1800" b="1" dirty="0">
                <a:solidFill>
                  <a:schemeClr val="bg1"/>
                </a:solidFill>
              </a:rPr>
              <a:t>внутренние проблемы,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 которые могут негативно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повлиять на будущее</a:t>
            </a:r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0E2D6DE5-C8FB-4050-A353-E17B0F72A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20" y="4123925"/>
            <a:ext cx="3218877" cy="158432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FFFF00"/>
                </a:solidFill>
              </a:rPr>
              <a:t>О – возможности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FFFF00"/>
                </a:solidFill>
              </a:rPr>
              <a:t>(</a:t>
            </a:r>
            <a:r>
              <a:rPr lang="en-US" altLang="ru-RU" sz="1800" b="1" dirty="0">
                <a:solidFill>
                  <a:srgbClr val="FFFF00"/>
                </a:solidFill>
              </a:rPr>
              <a:t>opportunities</a:t>
            </a:r>
            <a:r>
              <a:rPr lang="ru-RU" altLang="ru-RU" sz="1800" b="1" dirty="0">
                <a:solidFill>
                  <a:srgbClr val="FFFF00"/>
                </a:solidFill>
              </a:rPr>
              <a:t>) –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внешние преимущества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 школы</a:t>
            </a:r>
          </a:p>
        </p:txBody>
      </p: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C297D88B-DB36-49E9-9493-CB77D0DE5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220" y="4123925"/>
            <a:ext cx="3472493" cy="158432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FFFF00"/>
                </a:solidFill>
              </a:rPr>
              <a:t>Т – опасности (</a:t>
            </a:r>
            <a:r>
              <a:rPr lang="en-US" altLang="ru-RU" sz="1800" b="1" dirty="0">
                <a:solidFill>
                  <a:srgbClr val="FFFF00"/>
                </a:solidFill>
              </a:rPr>
              <a:t>threats</a:t>
            </a:r>
            <a:r>
              <a:rPr lang="ru-RU" altLang="ru-RU" sz="1800" b="1" dirty="0">
                <a:solidFill>
                  <a:srgbClr val="FFFF00"/>
                </a:solidFill>
              </a:rPr>
              <a:t>) –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возможные внешние события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 или перемены,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негативно влияющие</a:t>
            </a:r>
          </a:p>
        </p:txBody>
      </p:sp>
      <p:pic>
        <p:nvPicPr>
          <p:cNvPr id="110600" name="Picture 15" descr="J0336337">
            <a:extLst>
              <a:ext uri="{FF2B5EF4-FFF2-40B4-BE49-F238E27FC236}">
                <a16:creationId xmlns:a16="http://schemas.microsoft.com/office/drawing/2014/main" id="{7BD8E069-9EB5-408F-B600-C3D7E342DD77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8026" y="333375"/>
            <a:ext cx="828675" cy="876300"/>
          </a:xfr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21B6CC-1329-4B42-8EC7-3C67F4809C2B}"/>
              </a:ext>
            </a:extLst>
          </p:cNvPr>
          <p:cNvSpPr txBox="1"/>
          <p:nvPr/>
        </p:nvSpPr>
        <p:spPr>
          <a:xfrm>
            <a:off x="9537743" y="2071039"/>
            <a:ext cx="2228278" cy="34163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Знание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Воспитание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Здоровье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Творчество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Профориентация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Учитель. Школьные команды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Школьный климат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Образовательная среда, создание условий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9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0" grpId="0" animBg="1"/>
      <p:bldP spid="41992" grpId="0" animBg="1"/>
      <p:bldP spid="41993" grpId="0" animBg="1"/>
      <p:bldP spid="419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34BDA58-9550-4468-9D04-95C5EEAB911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666" y="620687"/>
          <a:ext cx="11881319" cy="60827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5711">
                  <a:extLst>
                    <a:ext uri="{9D8B030D-6E8A-4147-A177-3AD203B41FA5}">
                      <a16:colId xmlns:a16="http://schemas.microsoft.com/office/drawing/2014/main" val="2967639320"/>
                    </a:ext>
                  </a:extLst>
                </a:gridCol>
                <a:gridCol w="4252167">
                  <a:extLst>
                    <a:ext uri="{9D8B030D-6E8A-4147-A177-3AD203B41FA5}">
                      <a16:colId xmlns:a16="http://schemas.microsoft.com/office/drawing/2014/main" val="2383371404"/>
                    </a:ext>
                  </a:extLst>
                </a:gridCol>
                <a:gridCol w="3933441">
                  <a:extLst>
                    <a:ext uri="{9D8B030D-6E8A-4147-A177-3AD203B41FA5}">
                      <a16:colId xmlns:a16="http://schemas.microsoft.com/office/drawing/2014/main" val="1388014718"/>
                    </a:ext>
                  </a:extLst>
                </a:gridCol>
              </a:tblGrid>
              <a:tr h="1804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Внутренние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90" marR="53090" marT="0" marB="0"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90" marR="53090" marT="0" marB="0"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90" marR="53090" marT="0" marB="0">
                    <a:solidFill>
                      <a:srgbClr val="E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424744"/>
                  </a:ext>
                </a:extLst>
              </a:tr>
              <a:tr h="1988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 ОО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90" marR="53090" marT="0" marB="0"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Как воспользоваться возможностями?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90" marR="53090" marT="0" marB="0"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За счет чего можно снизить угрозы?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90" marR="53090" marT="0" marB="0">
                    <a:solidFill>
                      <a:srgbClr val="E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547945"/>
                  </a:ext>
                </a:extLst>
              </a:tr>
              <a:tr h="2289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 ОО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90" marR="53090" marT="0" marB="0"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Что может помешать воспользоваться возможностями?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90" marR="53090" marT="0" marB="0"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Самые большие опасности?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90" marR="53090" marT="0" marB="0">
                    <a:solidFill>
                      <a:srgbClr val="E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37820"/>
                  </a:ext>
                </a:extLst>
              </a:tr>
            </a:tbl>
          </a:graphicData>
        </a:graphic>
      </p:graphicFrame>
      <p:sp>
        <p:nvSpPr>
          <p:cNvPr id="4" name="Line 1">
            <a:extLst>
              <a:ext uri="{FF2B5EF4-FFF2-40B4-BE49-F238E27FC236}">
                <a16:creationId xmlns:a16="http://schemas.microsoft.com/office/drawing/2014/main" id="{B1AF271D-61BA-42E5-B5D6-E79707FB0D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347" y="620687"/>
            <a:ext cx="3638595" cy="17281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38AE225-C063-4C4F-9252-46EB42044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258" y="195807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D0D6B0B-61C0-4DD8-B8AF-B8CCC2AAA82A}"/>
              </a:ext>
            </a:extLst>
          </p:cNvPr>
          <p:cNvSpPr/>
          <p:nvPr/>
        </p:nvSpPr>
        <p:spPr>
          <a:xfrm>
            <a:off x="3201876" y="12502"/>
            <a:ext cx="664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SWOT</a:t>
            </a:r>
            <a:r>
              <a:rPr lang="ru-RU" alt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 – анализ системных изменений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6E90D2-4617-41C1-9A21-31FE0008627C}"/>
              </a:ext>
            </a:extLst>
          </p:cNvPr>
          <p:cNvSpPr/>
          <p:nvPr/>
        </p:nvSpPr>
        <p:spPr>
          <a:xfrm>
            <a:off x="10457413" y="251356"/>
            <a:ext cx="1543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swot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-матрица</a:t>
            </a:r>
          </a:p>
        </p:txBody>
      </p:sp>
    </p:spTree>
    <p:extLst>
      <p:ext uri="{BB962C8B-B14F-4D97-AF65-F5344CB8AC3E}">
        <p14:creationId xmlns:p14="http://schemas.microsoft.com/office/powerpoint/2010/main" val="575484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>
            <a:extLst>
              <a:ext uri="{FF2B5EF4-FFF2-40B4-BE49-F238E27FC236}">
                <a16:creationId xmlns:a16="http://schemas.microsoft.com/office/drawing/2014/main" id="{01A6E8C2-A3EE-4546-8692-A61EBF2FD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63986"/>
            <a:ext cx="10515600" cy="4351338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ru-RU" altLang="ru-RU" sz="3600" b="1" dirty="0">
              <a:solidFill>
                <a:srgbClr val="FF0066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B78FCF8-C37F-4686-AB09-1F3BBFE9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663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</a:rPr>
              <a:t>Определение  проблемного поля</a:t>
            </a:r>
            <a:br>
              <a:rPr lang="ru-RU" altLang="ru-RU" b="1" dirty="0">
                <a:solidFill>
                  <a:srgbClr val="FF0066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90FDE641-8FD5-436D-AC7B-91ABC38720C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852255" y="620714"/>
            <a:ext cx="10848513" cy="1492171"/>
          </a:xfrm>
          <a:solidFill>
            <a:schemeClr val="accent5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ЗЕРКАЛО ПРОГРЕССИВНЫХ ПРЕОБРАЗОВАНИЙ</a:t>
            </a:r>
            <a:r>
              <a:rPr lang="ru-RU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</a:t>
            </a: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b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b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ЭФФЕКТИВНАЯ ТЕХНИКА ПЛАНИРОВАНИЯ</a:t>
            </a:r>
            <a:br>
              <a:rPr lang="ru-RU" sz="4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ru-RU" sz="4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>
            <a:extLst>
              <a:ext uri="{FF2B5EF4-FFF2-40B4-BE49-F238E27FC236}">
                <a16:creationId xmlns:a16="http://schemas.microsoft.com/office/drawing/2014/main" id="{9C20CA33-8498-4B68-9FA3-637A86D77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557338"/>
            <a:ext cx="2133600" cy="800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разработаны органи-зационные механизмы со-циального партнерства</a:t>
            </a:r>
            <a:endParaRPr lang="ru-RU" altLang="ru-RU" sz="12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1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51" name="AutoShape 3">
            <a:extLst>
              <a:ext uri="{FF2B5EF4-FFF2-40B4-BE49-F238E27FC236}">
                <a16:creationId xmlns:a16="http://schemas.microsoft.com/office/drawing/2014/main" id="{C8667EE3-F95C-42BF-98F2-001EB6678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00200"/>
            <a:ext cx="1600200" cy="476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Нет мотивации к выбору профиля</a:t>
            </a:r>
            <a:endParaRPr lang="ru-RU" altLang="ru-RU" sz="12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52" name="AutoShape 4">
            <a:extLst>
              <a:ext uri="{FF2B5EF4-FFF2-40B4-BE49-F238E27FC236}">
                <a16:creationId xmlns:a16="http://schemas.microsoft.com/office/drawing/2014/main" id="{89DF0DC1-1B26-4F0E-868B-56ABD06AE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524000"/>
            <a:ext cx="1600200" cy="5476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Нет достаточной ресурсной базы</a:t>
            </a:r>
            <a:endParaRPr lang="ru-RU" altLang="ru-RU" sz="12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130053" name="Line 5">
            <a:extLst>
              <a:ext uri="{FF2B5EF4-FFF2-40B4-BE49-F238E27FC236}">
                <a16:creationId xmlns:a16="http://schemas.microsoft.com/office/drawing/2014/main" id="{1E494E44-FBE8-45C1-AECF-1B7301D9F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8" y="2997200"/>
            <a:ext cx="6286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54" name="AutoShape 6">
            <a:extLst>
              <a:ext uri="{FF2B5EF4-FFF2-40B4-BE49-F238E27FC236}">
                <a16:creationId xmlns:a16="http://schemas.microsoft.com/office/drawing/2014/main" id="{C5DD173C-7171-41F3-A39D-67AEC70F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3933826"/>
            <a:ext cx="1600200" cy="627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anose="02020603050405020304" pitchFamily="18" charset="0"/>
              </a:rPr>
              <a:t>Разработать организационные механизмы</a:t>
            </a:r>
            <a:endParaRPr lang="ru-RU" altLang="ru-RU" sz="1200" b="1">
              <a:cs typeface="Arial" panose="020B0604020202020204" pitchFamily="34" charset="0"/>
            </a:endParaRPr>
          </a:p>
        </p:txBody>
      </p:sp>
      <p:sp>
        <p:nvSpPr>
          <p:cNvPr id="130055" name="AutoShape 7">
            <a:extLst>
              <a:ext uri="{FF2B5EF4-FFF2-40B4-BE49-F238E27FC236}">
                <a16:creationId xmlns:a16="http://schemas.microsoft.com/office/drawing/2014/main" id="{C923407D-07F9-4279-B370-81C361F8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962400"/>
            <a:ext cx="1758950" cy="5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мотивацию</a:t>
            </a:r>
            <a:endParaRPr lang="ru-RU" altLang="ru-RU" sz="12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56" name="AutoShape 8">
            <a:extLst>
              <a:ext uri="{FF2B5EF4-FFF2-40B4-BE49-F238E27FC236}">
                <a16:creationId xmlns:a16="http://schemas.microsoft.com/office/drawing/2014/main" id="{04B2A16C-EA0C-4445-AE8C-6ED7AAC9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4005263"/>
            <a:ext cx="1600200" cy="495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anose="02020603050405020304" pitchFamily="18" charset="0"/>
              </a:rPr>
              <a:t>Сформировать ресурсную базу</a:t>
            </a:r>
            <a:endParaRPr lang="ru-RU" altLang="ru-RU" sz="1200" b="1">
              <a:cs typeface="Arial" panose="020B0604020202020204" pitchFamily="34" charset="0"/>
            </a:endParaRPr>
          </a:p>
        </p:txBody>
      </p:sp>
      <p:sp>
        <p:nvSpPr>
          <p:cNvPr id="130057" name="Line 9">
            <a:extLst>
              <a:ext uri="{FF2B5EF4-FFF2-40B4-BE49-F238E27FC236}">
                <a16:creationId xmlns:a16="http://schemas.microsoft.com/office/drawing/2014/main" id="{E0ADA900-89C9-4C76-8BB7-6E9D789E8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2133600"/>
            <a:ext cx="11430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58" name="Line 10">
            <a:extLst>
              <a:ext uri="{FF2B5EF4-FFF2-40B4-BE49-F238E27FC236}">
                <a16:creationId xmlns:a16="http://schemas.microsoft.com/office/drawing/2014/main" id="{4E969F2E-6318-49D5-9157-5FE2BE6A85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6725" y="2060575"/>
            <a:ext cx="12573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59" name="Line 11">
            <a:extLst>
              <a:ext uri="{FF2B5EF4-FFF2-40B4-BE49-F238E27FC236}">
                <a16:creationId xmlns:a16="http://schemas.microsoft.com/office/drawing/2014/main" id="{8CEA21C0-7A93-4282-BF69-44B5D2673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242093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60" name="Rectangle 12">
            <a:extLst>
              <a:ext uri="{FF2B5EF4-FFF2-40B4-BE49-F238E27FC236}">
                <a16:creationId xmlns:a16="http://schemas.microsoft.com/office/drawing/2014/main" id="{364661A2-88C7-4B34-A072-27AB32321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4" y="-31750"/>
            <a:ext cx="81184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CC"/>
                </a:solidFill>
                <a:cs typeface="Times New Roman" panose="02020603050405020304" pitchFamily="18" charset="0"/>
              </a:rPr>
              <a:t>                           </a:t>
            </a:r>
            <a:r>
              <a:rPr lang="ru-RU" altLang="ru-RU" sz="1600" b="1">
                <a:solidFill>
                  <a:srgbClr val="CC0000"/>
                </a:solidFill>
                <a:cs typeface="Times New Roman" panose="02020603050405020304" pitchFamily="18" charset="0"/>
              </a:rPr>
              <a:t>ЗЕРКАЛО ПРОГРЕССИВНЫХ ПРЕОБРАЗОВАНИЙ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Постановка проблемы:</a:t>
            </a:r>
            <a:endParaRPr lang="ru-RU" altLang="ru-RU" sz="1600" b="1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cs typeface="Times New Roman" panose="02020603050405020304" pitchFamily="18" charset="0"/>
              </a:rPr>
              <a:t>Не созданы условия для реализации технологического профиля на старшей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cs typeface="Times New Roman" panose="02020603050405020304" pitchFamily="18" charset="0"/>
              </a:rPr>
              <a:t>ступени обучения.</a:t>
            </a:r>
            <a:r>
              <a:rPr lang="ru-RU" altLang="ru-RU" sz="1200" b="1" i="1">
                <a:cs typeface="Times New Roman" panose="02020603050405020304" pitchFamily="18" charset="0"/>
              </a:rPr>
              <a:t> </a:t>
            </a:r>
            <a:endParaRPr lang="ru-RU" altLang="ru-RU" sz="12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Причины:</a:t>
            </a:r>
            <a:endParaRPr lang="ru-RU" altLang="ru-RU" sz="16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anose="02020603050405020304" pitchFamily="18" charset="0"/>
              </a:rPr>
              <a:t>(формулировки с «не» и «нет»)</a:t>
            </a:r>
            <a:endParaRPr lang="ru-RU" altLang="ru-RU" sz="12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 b="1">
              <a:cs typeface="Arial" panose="020B0604020202020204" pitchFamily="34" charset="0"/>
            </a:endParaRPr>
          </a:p>
        </p:txBody>
      </p:sp>
      <p:sp>
        <p:nvSpPr>
          <p:cNvPr id="130061" name="Rectangle 13">
            <a:extLst>
              <a:ext uri="{FF2B5EF4-FFF2-40B4-BE49-F238E27FC236}">
                <a16:creationId xmlns:a16="http://schemas.microsoft.com/office/drawing/2014/main" id="{B67DA216-FF53-4537-8A44-EAD66C5B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83819"/>
            <a:ext cx="20735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800">
                <a:cs typeface="Arial" panose="020B0604020202020204" pitchFamily="34" charset="0"/>
              </a:rPr>
            </a:br>
            <a:r>
              <a:rPr lang="ru-RU" altLang="ru-RU" sz="1600" b="1">
                <a:solidFill>
                  <a:srgbClr val="0000CC"/>
                </a:solidFill>
                <a:cs typeface="Times New Roman" panose="02020603050405020304" pitchFamily="18" charset="0"/>
              </a:rPr>
              <a:t>Ситуация «минус»</a:t>
            </a:r>
            <a:endParaRPr lang="ru-RU" altLang="ru-RU" sz="16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30062" name="Rectangle 14">
            <a:extLst>
              <a:ext uri="{FF2B5EF4-FFF2-40B4-BE49-F238E27FC236}">
                <a16:creationId xmlns:a16="http://schemas.microsoft.com/office/drawing/2014/main" id="{FD3D317D-BAFA-421A-997B-C6FC278B5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2909889"/>
            <a:ext cx="8620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CC"/>
                </a:solidFill>
                <a:cs typeface="Times New Roman" panose="02020603050405020304" pitchFamily="18" charset="0"/>
              </a:rPr>
              <a:t>                                               Ситуация «плюс»</a:t>
            </a:r>
            <a:endParaRPr lang="ru-RU" altLang="ru-RU" sz="1600" b="1">
              <a:solidFill>
                <a:srgbClr val="0000CC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Цель: с</a:t>
            </a:r>
            <a:r>
              <a:rPr lang="ru-RU" altLang="ru-RU" sz="1600" b="1">
                <a:cs typeface="Times New Roman" panose="02020603050405020304" pitchFamily="18" charset="0"/>
              </a:rPr>
              <a:t>оздать условия для реализации технологического профиля на старшей ступени обучения</a:t>
            </a:r>
            <a:r>
              <a:rPr lang="ru-RU" altLang="ru-RU" sz="1600">
                <a:cs typeface="Times New Roman" panose="02020603050405020304" pitchFamily="18" charset="0"/>
              </a:rPr>
              <a:t>.</a:t>
            </a:r>
            <a:r>
              <a:rPr lang="ru-RU" altLang="ru-RU" sz="1200" i="1">
                <a:cs typeface="Times New Roman" panose="02020603050405020304" pitchFamily="18" charset="0"/>
              </a:rPr>
              <a:t> </a:t>
            </a:r>
            <a:endParaRPr lang="ru-RU" altLang="ru-RU" sz="9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30063" name="Rectangle 15">
            <a:extLst>
              <a:ext uri="{FF2B5EF4-FFF2-40B4-BE49-F238E27FC236}">
                <a16:creationId xmlns:a16="http://schemas.microsoft.com/office/drawing/2014/main" id="{73F10375-BD9A-4A9C-A4CC-6D2401CE3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3425101"/>
            <a:ext cx="10778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CC"/>
                </a:solidFill>
                <a:cs typeface="Times New Roman" panose="02020603050405020304" pitchFamily="18" charset="0"/>
              </a:rPr>
              <a:t>4. Задачи:</a:t>
            </a:r>
            <a:endParaRPr lang="ru-RU" altLang="ru-RU" sz="140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30064" name="Rectangle 16">
            <a:extLst>
              <a:ext uri="{FF2B5EF4-FFF2-40B4-BE49-F238E27FC236}">
                <a16:creationId xmlns:a16="http://schemas.microsoft.com/office/drawing/2014/main" id="{0F3E954D-DFFD-45FC-9B5E-00CA31D4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902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30065" name="Rectangle 17">
            <a:extLst>
              <a:ext uri="{FF2B5EF4-FFF2-40B4-BE49-F238E27FC236}">
                <a16:creationId xmlns:a16="http://schemas.microsoft.com/office/drawing/2014/main" id="{B0EFB3FE-2DE5-426A-991E-942B29229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013325"/>
            <a:ext cx="1828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anose="02020603050405020304" pitchFamily="18" charset="0"/>
              </a:rPr>
              <a:t>Сформировать рабочую группу</a:t>
            </a:r>
            <a:endParaRPr lang="ru-RU" altLang="ru-RU" sz="1200" b="1">
              <a:cs typeface="Arial" panose="020B0604020202020204" pitchFamily="34" charset="0"/>
            </a:endParaRPr>
          </a:p>
        </p:txBody>
      </p:sp>
      <p:sp>
        <p:nvSpPr>
          <p:cNvPr id="130066" name="Rectangle 18">
            <a:extLst>
              <a:ext uri="{FF2B5EF4-FFF2-40B4-BE49-F238E27FC236}">
                <a16:creationId xmlns:a16="http://schemas.microsoft.com/office/drawing/2014/main" id="{AD4EC65F-E52F-4519-BB75-F63A83695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41888"/>
            <a:ext cx="1752600" cy="696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anose="02020603050405020304" pitchFamily="18" charset="0"/>
              </a:rPr>
              <a:t>Создать информаци-онную базу техноло-гического профиля</a:t>
            </a:r>
            <a:endParaRPr lang="ru-RU" altLang="ru-RU" sz="1200" b="1">
              <a:cs typeface="Arial" panose="020B0604020202020204" pitchFamily="34" charset="0"/>
            </a:endParaRPr>
          </a:p>
        </p:txBody>
      </p:sp>
      <p:sp>
        <p:nvSpPr>
          <p:cNvPr id="130067" name="Rectangle 19">
            <a:extLst>
              <a:ext uri="{FF2B5EF4-FFF2-40B4-BE49-F238E27FC236}">
                <a16:creationId xmlns:a16="http://schemas.microsoft.com/office/drawing/2014/main" id="{319938CA-E4E0-48FD-B10A-350A8721C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53000"/>
            <a:ext cx="1828800" cy="617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anose="02020603050405020304" pitchFamily="18" charset="0"/>
              </a:rPr>
              <a:t>Провести анализ ресурсов школы и внешней среды</a:t>
            </a:r>
            <a:endParaRPr lang="ru-RU" altLang="ru-RU" sz="1200" b="1">
              <a:cs typeface="Arial" panose="020B0604020202020204" pitchFamily="34" charset="0"/>
            </a:endParaRPr>
          </a:p>
        </p:txBody>
      </p:sp>
      <p:sp>
        <p:nvSpPr>
          <p:cNvPr id="130068" name="Rectangle 20">
            <a:extLst>
              <a:ext uri="{FF2B5EF4-FFF2-40B4-BE49-F238E27FC236}">
                <a16:creationId xmlns:a16="http://schemas.microsoft.com/office/drawing/2014/main" id="{7802565B-2A15-4E84-869B-2705FA121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867401"/>
            <a:ext cx="1676400" cy="612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anose="02020603050405020304" pitchFamily="18" charset="0"/>
              </a:rPr>
              <a:t>Разработать целевую программу «Парт-нерство»</a:t>
            </a:r>
            <a:endParaRPr lang="ru-RU" altLang="ru-RU" sz="1200" b="1">
              <a:cs typeface="Arial" panose="020B0604020202020204" pitchFamily="34" charset="0"/>
            </a:endParaRPr>
          </a:p>
        </p:txBody>
      </p:sp>
      <p:sp>
        <p:nvSpPr>
          <p:cNvPr id="130069" name="Rectangle 21">
            <a:extLst>
              <a:ext uri="{FF2B5EF4-FFF2-40B4-BE49-F238E27FC236}">
                <a16:creationId xmlns:a16="http://schemas.microsoft.com/office/drawing/2014/main" id="{7617D15C-6E27-4E72-AEC2-A74AFB13B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05488"/>
            <a:ext cx="182880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anose="02020603050405020304" pitchFamily="18" charset="0"/>
              </a:rPr>
              <a:t>Определить способы компенсации ресурс-ного дефицита</a:t>
            </a:r>
            <a:r>
              <a:rPr lang="ru-RU" altLang="ru-RU" sz="1000" b="1">
                <a:cs typeface="Times New Roman" panose="02020603050405020304" pitchFamily="18" charset="0"/>
              </a:rPr>
              <a:t> </a:t>
            </a:r>
            <a:endParaRPr lang="ru-RU" altLang="ru-RU" sz="1800" b="1">
              <a:cs typeface="Arial" panose="020B0604020202020204" pitchFamily="34" charset="0"/>
            </a:endParaRPr>
          </a:p>
        </p:txBody>
      </p:sp>
      <p:sp>
        <p:nvSpPr>
          <p:cNvPr id="130070" name="Line 22">
            <a:extLst>
              <a:ext uri="{FF2B5EF4-FFF2-40B4-BE49-F238E27FC236}">
                <a16:creationId xmlns:a16="http://schemas.microsoft.com/office/drawing/2014/main" id="{A1B3476F-04FA-44C1-BB5A-AD44CA508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4200" y="4652963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71" name="Line 23">
            <a:extLst>
              <a:ext uri="{FF2B5EF4-FFF2-40B4-BE49-F238E27FC236}">
                <a16:creationId xmlns:a16="http://schemas.microsoft.com/office/drawing/2014/main" id="{2520BFC6-A61D-4BA7-92B5-4D8036C9A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1813" y="44370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72" name="Line 24">
            <a:extLst>
              <a:ext uri="{FF2B5EF4-FFF2-40B4-BE49-F238E27FC236}">
                <a16:creationId xmlns:a16="http://schemas.microsoft.com/office/drawing/2014/main" id="{655A0051-167F-457F-89D5-E471A5AB0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2125" y="450850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73" name="Rectangle 25">
            <a:extLst>
              <a:ext uri="{FF2B5EF4-FFF2-40B4-BE49-F238E27FC236}">
                <a16:creationId xmlns:a16="http://schemas.microsoft.com/office/drawing/2014/main" id="{26DA3301-01D9-444B-B02B-EFD68AB56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279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0074" name="Rectangle 27">
            <a:extLst>
              <a:ext uri="{FF2B5EF4-FFF2-40B4-BE49-F238E27FC236}">
                <a16:creationId xmlns:a16="http://schemas.microsoft.com/office/drawing/2014/main" id="{4FDC7AB1-DD98-4F76-B2A0-9EE240FBF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57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30075" name="Rectangle 28">
            <a:extLst>
              <a:ext uri="{FF2B5EF4-FFF2-40B4-BE49-F238E27FC236}">
                <a16:creationId xmlns:a16="http://schemas.microsoft.com/office/drawing/2014/main" id="{D9E79806-A078-401E-8FAC-783EA92B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805488"/>
            <a:ext cx="2362200" cy="671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latin typeface="Times New Roman" panose="02020603050405020304" pitchFamily="18" charset="0"/>
                <a:cs typeface="Arial" panose="020B0604020202020204" pitchFamily="34" charset="0"/>
              </a:rPr>
              <a:t>Организовать информацион-но-консультативное сопро-вождение учащихся</a:t>
            </a:r>
          </a:p>
        </p:txBody>
      </p:sp>
      <p:sp>
        <p:nvSpPr>
          <p:cNvPr id="130076" name="Line 29">
            <a:extLst>
              <a:ext uri="{FF2B5EF4-FFF2-40B4-BE49-F238E27FC236}">
                <a16:creationId xmlns:a16="http://schemas.microsoft.com/office/drawing/2014/main" id="{EDBEC60E-6309-4A93-8CBC-E88C38F17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638800"/>
            <a:ext cx="0" cy="217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77" name="Line 30">
            <a:extLst>
              <a:ext uri="{FF2B5EF4-FFF2-40B4-BE49-F238E27FC236}">
                <a16:creationId xmlns:a16="http://schemas.microsoft.com/office/drawing/2014/main" id="{AC967D6F-4801-41EE-A96F-B8ACC962E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4200" y="5445125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78" name="Line 31">
            <a:extLst>
              <a:ext uri="{FF2B5EF4-FFF2-40B4-BE49-F238E27FC236}">
                <a16:creationId xmlns:a16="http://schemas.microsoft.com/office/drawing/2014/main" id="{ADD0999A-E8AF-4C84-82D0-A3012A6F9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5562600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0079" name="Rectangle 32">
            <a:extLst>
              <a:ext uri="{FF2B5EF4-FFF2-40B4-BE49-F238E27FC236}">
                <a16:creationId xmlns:a16="http://schemas.microsoft.com/office/drawing/2014/main" id="{25C0C1E6-FD60-4B4E-BD74-73E1D25F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1"/>
            <a:ext cx="24234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5. Мероприятия, ответственные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DE1736-AE8E-46CA-B3D1-B753FEAD1D3D}"/>
              </a:ext>
            </a:extLst>
          </p:cNvPr>
          <p:cNvSpPr txBox="1"/>
          <p:nvPr/>
        </p:nvSpPr>
        <p:spPr>
          <a:xfrm>
            <a:off x="10255943" y="2887682"/>
            <a:ext cx="1936057" cy="39703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Знание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Воспитание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Здоровье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Творчество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Профориентация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Учитель. Школьные команды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Школьный климат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Образовательная среда, создание условий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55097DA7-19F7-4AEF-8421-DE0C5E1CE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90018A11-9A1B-4441-BE8F-A6C01D7C5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60351"/>
            <a:ext cx="8229600" cy="626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rgbClr val="FF0066"/>
                </a:solidFill>
              </a:rPr>
              <a:t>6. Ресурс: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rgbClr val="0033CC"/>
                </a:solidFill>
              </a:rPr>
              <a:t>Кадровый: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/>
              <a:t> методическая служба  школы во главе с научным руководителем;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/>
              <a:t>центр занятости района;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/>
              <a:t>кабинет профориентации;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/>
              <a:t>региональный центр программы «Достижения молодых»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rgbClr val="0033CC"/>
                </a:solidFill>
              </a:rPr>
              <a:t>Временной: 2 года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rgbClr val="0033CC"/>
                </a:solidFill>
              </a:rPr>
              <a:t>Материально – технический и социальный:</a:t>
            </a:r>
            <a:endParaRPr lang="ru-RU" altLang="ru-RU" sz="240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/>
              <a:t>социальные партнёры, попечители, Совет школы;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/>
              <a:t>бюджет образовательного учреждения;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/>
              <a:t>производственная и проектная деятельность учащихся.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>
                <a:solidFill>
                  <a:srgbClr val="0033CC"/>
                </a:solidFill>
              </a:rPr>
              <a:t>7. Продукт:</a:t>
            </a:r>
            <a:r>
              <a:rPr lang="ru-RU" altLang="ru-RU" sz="2000" b="1"/>
              <a:t> </a:t>
            </a:r>
            <a:endParaRPr lang="ru-RU" altLang="ru-RU" sz="2000"/>
          </a:p>
          <a:p>
            <a:pPr eaLnBrk="1" hangingPunct="1">
              <a:lnSpc>
                <a:spcPct val="80000"/>
              </a:lnSpc>
            </a:pPr>
            <a:r>
              <a:rPr lang="ru-RU" altLang="ru-RU" sz="2000" b="1"/>
              <a:t>Целевая программа «Партнёрство»;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/>
              <a:t>Пакет методических материалов;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/>
              <a:t>Макет ученического портфолио;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/>
              <a:t>каталог профессий;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/>
              <a:t>нормативно – правовые документы, в том числе договор о социальном партнёрстве.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FC45A-BDD3-4712-B82D-420B41CB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257453"/>
            <a:ext cx="10838895" cy="14332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АКТУАЛИЗАЦИЯ ПРОГРАММ РАЗВИТИЯ ОБРАЗОВАТЕЛЬНЫХ ОРГАНИЗАЦИЙ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C418CF-24B7-4C80-94CB-9F97B1995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551" y="1381741"/>
            <a:ext cx="1083889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</a:rPr>
              <a:t>Цель: </a:t>
            </a:r>
            <a:r>
              <a:rPr lang="ru-RU" altLang="ru-RU" b="1" dirty="0"/>
              <a:t>создание единого образовательного пространства и равных условий для каждого обучающегося  независимо от социальных  и экономических  факторов – места проживания, положения и состава семьи, материальной обеспеченности и т.д.</a:t>
            </a:r>
          </a:p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1D7F249-D9FC-490A-80F9-A41852C42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696147"/>
              </p:ext>
            </p:extLst>
          </p:nvPr>
        </p:nvGraphicFramePr>
        <p:xfrm>
          <a:off x="482694" y="3053918"/>
          <a:ext cx="10903316" cy="3151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883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1280CE-A80F-4B9C-B293-A4EC7371E51D}"/>
              </a:ext>
            </a:extLst>
          </p:cNvPr>
          <p:cNvSpPr/>
          <p:nvPr/>
        </p:nvSpPr>
        <p:spPr>
          <a:xfrm>
            <a:off x="3633588" y="188640"/>
            <a:ext cx="5183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ЗЕРКАЛО ПРОГРЕССИВНЫХ ПРЕОБРАЗОВАНИЙ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68775C-6170-4C0F-BB53-BDA0B027E6E3}"/>
              </a:ext>
            </a:extLst>
          </p:cNvPr>
          <p:cNvSpPr/>
          <p:nvPr/>
        </p:nvSpPr>
        <p:spPr>
          <a:xfrm>
            <a:off x="551384" y="527195"/>
            <a:ext cx="2066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Постановка проблемы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A88696-A15D-4FA7-BB35-F2ADB35AF132}"/>
              </a:ext>
            </a:extLst>
          </p:cNvPr>
          <p:cNvSpPr/>
          <p:nvPr/>
        </p:nvSpPr>
        <p:spPr>
          <a:xfrm>
            <a:off x="81232" y="980249"/>
            <a:ext cx="2905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Причины: (формулировки с "не" и "нет")</a:t>
            </a: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646B41-8F8A-4810-8E9C-499F0D225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0" y="1265858"/>
            <a:ext cx="2428571" cy="617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4CB243-5803-4BF5-8C21-C25A3ADEF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96" y="1261716"/>
            <a:ext cx="2428571" cy="617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1A401C-0048-47A8-B422-8395948E8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1261716"/>
            <a:ext cx="2428571" cy="617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D033D4-4383-4F5A-9D70-484ECCCE3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1243765"/>
            <a:ext cx="2428571" cy="617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A088EA-9ED4-4063-8B5F-1265E6EB5830}"/>
              </a:ext>
            </a:extLst>
          </p:cNvPr>
          <p:cNvSpPr/>
          <p:nvPr/>
        </p:nvSpPr>
        <p:spPr>
          <a:xfrm>
            <a:off x="5636409" y="944684"/>
            <a:ext cx="1716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"минус»</a:t>
            </a:r>
            <a:endParaRPr lang="ru-RU" sz="14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F4A444-4D14-4EAD-85D0-3CC3C2FEAA98}"/>
              </a:ext>
            </a:extLst>
          </p:cNvPr>
          <p:cNvSpPr/>
          <p:nvPr/>
        </p:nvSpPr>
        <p:spPr>
          <a:xfrm>
            <a:off x="5735960" y="1989739"/>
            <a:ext cx="1654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"плюс"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64977E8-D45E-44CF-99BE-0A78276C6DE1}"/>
              </a:ext>
            </a:extLst>
          </p:cNvPr>
          <p:cNvSpPr/>
          <p:nvPr/>
        </p:nvSpPr>
        <p:spPr>
          <a:xfrm>
            <a:off x="558200" y="2159870"/>
            <a:ext cx="752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endParaRPr lang="ru-RU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8D3F7A-4D3E-46CD-B4B0-4C3D5A758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2" y="2986047"/>
            <a:ext cx="2428571" cy="6170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B31964-5FE2-4FC7-9659-E378FDE59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23" y="3007626"/>
            <a:ext cx="2428571" cy="6170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A16EDD-D29F-4FFF-8EFF-819756D1E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95" y="2985405"/>
            <a:ext cx="2428571" cy="6170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B486E5-91C3-4A18-835A-11B49C4C9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29" y="2963954"/>
            <a:ext cx="2428571" cy="6170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E04D898-2CB6-477E-AD30-E0ED51FEB56A}"/>
              </a:ext>
            </a:extLst>
          </p:cNvPr>
          <p:cNvSpPr/>
          <p:nvPr/>
        </p:nvSpPr>
        <p:spPr>
          <a:xfrm>
            <a:off x="1409147" y="2246654"/>
            <a:ext cx="10421459" cy="504056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2789FC5-D01B-43FD-B8EF-EB814D0FFC1B}"/>
              </a:ext>
            </a:extLst>
          </p:cNvPr>
          <p:cNvSpPr/>
          <p:nvPr/>
        </p:nvSpPr>
        <p:spPr>
          <a:xfrm>
            <a:off x="2618105" y="552869"/>
            <a:ext cx="9575839" cy="393113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8ABC765-22B2-4AA7-810F-8BE9CF3457F6}"/>
              </a:ext>
            </a:extLst>
          </p:cNvPr>
          <p:cNvCxnSpPr/>
          <p:nvPr/>
        </p:nvCxnSpPr>
        <p:spPr>
          <a:xfrm flipH="1">
            <a:off x="2855640" y="980249"/>
            <a:ext cx="288032" cy="263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355B38A-2143-423B-887C-53733FE3D93F}"/>
              </a:ext>
            </a:extLst>
          </p:cNvPr>
          <p:cNvCxnSpPr>
            <a:cxnSpLocks/>
          </p:cNvCxnSpPr>
          <p:nvPr/>
        </p:nvCxnSpPr>
        <p:spPr>
          <a:xfrm>
            <a:off x="4644681" y="971656"/>
            <a:ext cx="1" cy="290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2534120-3A86-44CB-B24F-DE4FD869BA0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0128448" y="918797"/>
            <a:ext cx="422198" cy="324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2BD21C3E-06BB-4EB2-92BF-95FC604832B5}"/>
              </a:ext>
            </a:extLst>
          </p:cNvPr>
          <p:cNvCxnSpPr>
            <a:cxnSpLocks/>
          </p:cNvCxnSpPr>
          <p:nvPr/>
        </p:nvCxnSpPr>
        <p:spPr>
          <a:xfrm>
            <a:off x="7601113" y="962400"/>
            <a:ext cx="1" cy="290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156B5F12-C81F-4B5D-8338-AED6E21889B6}"/>
              </a:ext>
            </a:extLst>
          </p:cNvPr>
          <p:cNvCxnSpPr/>
          <p:nvPr/>
        </p:nvCxnSpPr>
        <p:spPr>
          <a:xfrm flipH="1">
            <a:off x="1919536" y="2739092"/>
            <a:ext cx="288032" cy="26351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118EE487-63D6-45EF-BD10-F3400078DB44}"/>
              </a:ext>
            </a:extLst>
          </p:cNvPr>
          <p:cNvCxnSpPr>
            <a:cxnSpLocks/>
          </p:cNvCxnSpPr>
          <p:nvPr/>
        </p:nvCxnSpPr>
        <p:spPr>
          <a:xfrm>
            <a:off x="7844399" y="2723028"/>
            <a:ext cx="1" cy="29006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0975E8E-FBA9-446C-AAFE-66308976719A}"/>
              </a:ext>
            </a:extLst>
          </p:cNvPr>
          <p:cNvCxnSpPr>
            <a:cxnSpLocks/>
          </p:cNvCxnSpPr>
          <p:nvPr/>
        </p:nvCxnSpPr>
        <p:spPr>
          <a:xfrm>
            <a:off x="4723417" y="2712303"/>
            <a:ext cx="1" cy="29006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903CD81C-68FE-418D-A923-3DAD3BA3EC53}"/>
              </a:ext>
            </a:extLst>
          </p:cNvPr>
          <p:cNvCxnSpPr>
            <a:cxnSpLocks/>
          </p:cNvCxnSpPr>
          <p:nvPr/>
        </p:nvCxnSpPr>
        <p:spPr>
          <a:xfrm>
            <a:off x="10298302" y="2717653"/>
            <a:ext cx="422198" cy="324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C9DD41F-0AE5-4CA5-AFA5-1DF2B7F13576}"/>
              </a:ext>
            </a:extLst>
          </p:cNvPr>
          <p:cNvSpPr/>
          <p:nvPr/>
        </p:nvSpPr>
        <p:spPr>
          <a:xfrm>
            <a:off x="338502" y="4146831"/>
            <a:ext cx="2333576" cy="617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D453A1D-04EC-4E26-8D77-5B167A8D87DA}"/>
              </a:ext>
            </a:extLst>
          </p:cNvPr>
          <p:cNvSpPr/>
          <p:nvPr/>
        </p:nvSpPr>
        <p:spPr>
          <a:xfrm>
            <a:off x="3556628" y="4198204"/>
            <a:ext cx="2333576" cy="617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B22934B-F345-46BC-ABF1-6490022DC4F2}"/>
              </a:ext>
            </a:extLst>
          </p:cNvPr>
          <p:cNvSpPr/>
          <p:nvPr/>
        </p:nvSpPr>
        <p:spPr>
          <a:xfrm>
            <a:off x="6691691" y="4198204"/>
            <a:ext cx="2333576" cy="617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C215F27-BD7C-4764-A538-69650F097FF9}"/>
              </a:ext>
            </a:extLst>
          </p:cNvPr>
          <p:cNvSpPr/>
          <p:nvPr/>
        </p:nvSpPr>
        <p:spPr>
          <a:xfrm>
            <a:off x="9526560" y="4203783"/>
            <a:ext cx="2333576" cy="617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A48F5911-A8B3-48A6-9BBF-2427AEC21622}"/>
              </a:ext>
            </a:extLst>
          </p:cNvPr>
          <p:cNvCxnSpPr>
            <a:cxnSpLocks/>
          </p:cNvCxnSpPr>
          <p:nvPr/>
        </p:nvCxnSpPr>
        <p:spPr>
          <a:xfrm>
            <a:off x="1597207" y="3624638"/>
            <a:ext cx="0" cy="54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5D4321A2-8C5A-4E4B-A861-F96EBB300C41}"/>
              </a:ext>
            </a:extLst>
          </p:cNvPr>
          <p:cNvCxnSpPr>
            <a:cxnSpLocks/>
          </p:cNvCxnSpPr>
          <p:nvPr/>
        </p:nvCxnSpPr>
        <p:spPr>
          <a:xfrm>
            <a:off x="7968208" y="3651838"/>
            <a:ext cx="0" cy="54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92674B1B-BC2E-4903-80E8-468BF005547B}"/>
              </a:ext>
            </a:extLst>
          </p:cNvPr>
          <p:cNvCxnSpPr>
            <a:cxnSpLocks/>
          </p:cNvCxnSpPr>
          <p:nvPr/>
        </p:nvCxnSpPr>
        <p:spPr>
          <a:xfrm>
            <a:off x="4633966" y="3651838"/>
            <a:ext cx="0" cy="54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A92EE469-F0DD-438E-967D-BCDB1EE2841C}"/>
              </a:ext>
            </a:extLst>
          </p:cNvPr>
          <p:cNvCxnSpPr>
            <a:cxnSpLocks/>
          </p:cNvCxnSpPr>
          <p:nvPr/>
        </p:nvCxnSpPr>
        <p:spPr>
          <a:xfrm>
            <a:off x="10848528" y="3555441"/>
            <a:ext cx="0" cy="54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0DFEA26-8F26-49A2-A159-A1307A76968F}"/>
              </a:ext>
            </a:extLst>
          </p:cNvPr>
          <p:cNvSpPr/>
          <p:nvPr/>
        </p:nvSpPr>
        <p:spPr>
          <a:xfrm>
            <a:off x="430419" y="5391500"/>
            <a:ext cx="2333576" cy="617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101016C-F560-4ACB-A806-71F0F3BDAADE}"/>
              </a:ext>
            </a:extLst>
          </p:cNvPr>
          <p:cNvSpPr/>
          <p:nvPr/>
        </p:nvSpPr>
        <p:spPr>
          <a:xfrm>
            <a:off x="3578520" y="5373422"/>
            <a:ext cx="2333576" cy="617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83BF91F-3AD7-4BA2-B941-25B64560F865}"/>
              </a:ext>
            </a:extLst>
          </p:cNvPr>
          <p:cNvSpPr/>
          <p:nvPr/>
        </p:nvSpPr>
        <p:spPr>
          <a:xfrm>
            <a:off x="6739189" y="5411003"/>
            <a:ext cx="2333576" cy="617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50CBC09-87B5-49A5-8A76-678C317C89A4}"/>
              </a:ext>
            </a:extLst>
          </p:cNvPr>
          <p:cNvSpPr/>
          <p:nvPr/>
        </p:nvSpPr>
        <p:spPr>
          <a:xfrm>
            <a:off x="9497029" y="5391500"/>
            <a:ext cx="2333576" cy="617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26FFF6-E3D1-4E87-A312-E5D10A5A4AC8}"/>
              </a:ext>
            </a:extLst>
          </p:cNvPr>
          <p:cNvSpPr txBox="1"/>
          <p:nvPr/>
        </p:nvSpPr>
        <p:spPr>
          <a:xfrm>
            <a:off x="338503" y="2961875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1200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F8C5F0-5348-4309-928B-F7B58CFB9608}"/>
              </a:ext>
            </a:extLst>
          </p:cNvPr>
          <p:cNvSpPr txBox="1"/>
          <p:nvPr/>
        </p:nvSpPr>
        <p:spPr>
          <a:xfrm>
            <a:off x="6616033" y="2975995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1200" dirty="0"/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7271BD-62AA-418D-852E-C45414C0FACC}"/>
              </a:ext>
            </a:extLst>
          </p:cNvPr>
          <p:cNvSpPr txBox="1"/>
          <p:nvPr/>
        </p:nvSpPr>
        <p:spPr>
          <a:xfrm>
            <a:off x="3414329" y="3016913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1200" dirty="0"/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A9A3EA-BB35-40A2-9D38-3EF537954889}"/>
              </a:ext>
            </a:extLst>
          </p:cNvPr>
          <p:cNvSpPr txBox="1"/>
          <p:nvPr/>
        </p:nvSpPr>
        <p:spPr>
          <a:xfrm>
            <a:off x="9468630" y="2995462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1200" dirty="0"/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6DBD3BA-303A-4F70-9A29-D23E2E60E87D}"/>
              </a:ext>
            </a:extLst>
          </p:cNvPr>
          <p:cNvSpPr txBox="1"/>
          <p:nvPr/>
        </p:nvSpPr>
        <p:spPr>
          <a:xfrm>
            <a:off x="295188" y="4121461"/>
            <a:ext cx="111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Мероприятие:</a:t>
            </a:r>
            <a:endParaRPr lang="ru-RU" sz="1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1F4278-AF76-445D-84CA-73BBEA0081E5}"/>
              </a:ext>
            </a:extLst>
          </p:cNvPr>
          <p:cNvSpPr txBox="1"/>
          <p:nvPr/>
        </p:nvSpPr>
        <p:spPr>
          <a:xfrm>
            <a:off x="9525255" y="4224569"/>
            <a:ext cx="111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Мероприятие:</a:t>
            </a:r>
            <a:endParaRPr lang="ru-RU" sz="1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8C3BB5-9B15-469D-BCC8-581B1E95B971}"/>
              </a:ext>
            </a:extLst>
          </p:cNvPr>
          <p:cNvSpPr txBox="1"/>
          <p:nvPr/>
        </p:nvSpPr>
        <p:spPr>
          <a:xfrm>
            <a:off x="6696116" y="4229712"/>
            <a:ext cx="111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Мероприятие:</a:t>
            </a:r>
            <a:endParaRPr lang="ru-RU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6308EF-DED8-488D-8351-10733A565197}"/>
              </a:ext>
            </a:extLst>
          </p:cNvPr>
          <p:cNvSpPr txBox="1"/>
          <p:nvPr/>
        </p:nvSpPr>
        <p:spPr>
          <a:xfrm>
            <a:off x="3496091" y="4186280"/>
            <a:ext cx="111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Мероприятие:</a:t>
            </a:r>
            <a:endParaRPr lang="ru-RU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60EE20-CA62-4264-B99F-AA632333E448}"/>
              </a:ext>
            </a:extLst>
          </p:cNvPr>
          <p:cNvSpPr txBox="1"/>
          <p:nvPr/>
        </p:nvSpPr>
        <p:spPr>
          <a:xfrm>
            <a:off x="391332" y="5368417"/>
            <a:ext cx="111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Мероприятие:</a:t>
            </a:r>
            <a:endParaRPr lang="ru-RU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634D19F-5C52-4763-99C5-561E19697325}"/>
              </a:ext>
            </a:extLst>
          </p:cNvPr>
          <p:cNvSpPr txBox="1"/>
          <p:nvPr/>
        </p:nvSpPr>
        <p:spPr>
          <a:xfrm>
            <a:off x="3520008" y="5364299"/>
            <a:ext cx="111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Мероприятие:</a:t>
            </a:r>
            <a:endParaRPr lang="ru-RU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888FCF-9421-4EE4-A2BB-B6154896F9E6}"/>
              </a:ext>
            </a:extLst>
          </p:cNvPr>
          <p:cNvSpPr txBox="1"/>
          <p:nvPr/>
        </p:nvSpPr>
        <p:spPr>
          <a:xfrm>
            <a:off x="6696117" y="5405147"/>
            <a:ext cx="111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Мероприятие:</a:t>
            </a:r>
            <a:endParaRPr lang="ru-RU" sz="1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40AD0A4-912B-40D0-814A-A0434CB93E7A}"/>
              </a:ext>
            </a:extLst>
          </p:cNvPr>
          <p:cNvSpPr txBox="1"/>
          <p:nvPr/>
        </p:nvSpPr>
        <p:spPr>
          <a:xfrm>
            <a:off x="9436687" y="5373423"/>
            <a:ext cx="111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Мероприятие:</a:t>
            </a:r>
            <a:endParaRPr lang="ru-RU" sz="1200" dirty="0"/>
          </a:p>
        </p:txBody>
      </p: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22F398AA-D907-4D4B-BBFA-3DD9D0A216FF}"/>
              </a:ext>
            </a:extLst>
          </p:cNvPr>
          <p:cNvCxnSpPr>
            <a:cxnSpLocks/>
          </p:cNvCxnSpPr>
          <p:nvPr/>
        </p:nvCxnSpPr>
        <p:spPr>
          <a:xfrm>
            <a:off x="1569346" y="4815216"/>
            <a:ext cx="0" cy="54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5D9D74FA-E062-4B0D-9008-63592A853085}"/>
              </a:ext>
            </a:extLst>
          </p:cNvPr>
          <p:cNvCxnSpPr>
            <a:cxnSpLocks/>
          </p:cNvCxnSpPr>
          <p:nvPr/>
        </p:nvCxnSpPr>
        <p:spPr>
          <a:xfrm>
            <a:off x="4633966" y="4815216"/>
            <a:ext cx="0" cy="54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DCBB5614-7230-42F3-977D-CD2459C23D97}"/>
              </a:ext>
            </a:extLst>
          </p:cNvPr>
          <p:cNvCxnSpPr>
            <a:cxnSpLocks/>
          </p:cNvCxnSpPr>
          <p:nvPr/>
        </p:nvCxnSpPr>
        <p:spPr>
          <a:xfrm>
            <a:off x="7968208" y="4858780"/>
            <a:ext cx="0" cy="54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F8AEF961-D29F-43FD-9918-D716FAC96971}"/>
              </a:ext>
            </a:extLst>
          </p:cNvPr>
          <p:cNvCxnSpPr>
            <a:cxnSpLocks/>
          </p:cNvCxnSpPr>
          <p:nvPr/>
        </p:nvCxnSpPr>
        <p:spPr>
          <a:xfrm>
            <a:off x="10848528" y="4845134"/>
            <a:ext cx="0" cy="54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977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2">
            <a:extLst>
              <a:ext uri="{FF2B5EF4-FFF2-40B4-BE49-F238E27FC236}">
                <a16:creationId xmlns:a16="http://schemas.microsoft.com/office/drawing/2014/main" id="{30AFBF17-A6A9-4E8F-A520-4C1BCB3F5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</a:rPr>
              <a:t>Ключевая проектная идея</a:t>
            </a:r>
            <a:endParaRPr lang="ru-RU" altLang="ru-RU" sz="3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3811" name="Rectangle 3">
            <a:extLst>
              <a:ext uri="{FF2B5EF4-FFF2-40B4-BE49-F238E27FC236}">
                <a16:creationId xmlns:a16="http://schemas.microsoft.com/office/drawing/2014/main" id="{99005CFB-E450-4B42-8C9E-7B7BF5C3C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0416" y="1418948"/>
            <a:ext cx="11105965" cy="4555724"/>
          </a:xfrm>
          <a:solidFill>
            <a:schemeClr val="accent5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Направлена на создание </a:t>
            </a:r>
            <a:r>
              <a:rPr lang="ru-RU" altLang="ru-RU" sz="2000" b="1" i="1" dirty="0">
                <a:solidFill>
                  <a:srgbClr val="FFFF00"/>
                </a:solidFill>
              </a:rPr>
              <a:t>новой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FFFF00"/>
                </a:solidFill>
              </a:rPr>
              <a:t>образовательной практики</a:t>
            </a:r>
            <a:r>
              <a:rPr lang="ru-RU" altLang="ru-RU" sz="2000" b="1" dirty="0"/>
              <a:t>, </a:t>
            </a:r>
            <a:r>
              <a:rPr lang="ru-RU" altLang="ru-RU" sz="2000" b="1" dirty="0">
                <a:solidFill>
                  <a:srgbClr val="FFFF00"/>
                </a:solidFill>
              </a:rPr>
              <a:t>принципиально отличающейся от существующей</a:t>
            </a:r>
            <a:r>
              <a:rPr lang="ru-RU" altLang="ru-RU" sz="2000" b="1" dirty="0">
                <a:solidFill>
                  <a:schemeClr val="bg1"/>
                </a:solidFill>
              </a:rPr>
              <a:t>.</a:t>
            </a:r>
            <a:r>
              <a:rPr lang="ru-RU" altLang="ru-RU" sz="2000" b="1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ru-RU" altLang="ru-RU" sz="2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chemeClr val="bg1"/>
                </a:solidFill>
              </a:rPr>
              <a:t>Конкретизирована в цели - образовательном результате обучающегося.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chemeClr val="bg1"/>
                </a:solidFill>
              </a:rPr>
              <a:t>Обозначает связь между новым образовательным результатом и необходимостью изменений характеристик образовательной среды  с учетом  общей цели: </a:t>
            </a:r>
            <a:r>
              <a:rPr lang="ru-RU" altLang="ru-RU" sz="2000" b="1" dirty="0">
                <a:solidFill>
                  <a:srgbClr val="FFFF00"/>
                </a:solidFill>
              </a:rPr>
              <a:t>создание единого образовательного пространства и равных условий для каждого обучающегося  независимо от социальных  и экономических  факторов – места проживания, положения и состава семьи, материальной обеспеченности и т.д.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Направлена на </a:t>
            </a:r>
            <a:r>
              <a:rPr lang="ru-RU" altLang="ru-RU" sz="2000" b="1" dirty="0">
                <a:solidFill>
                  <a:srgbClr val="FFFF00"/>
                </a:solidFill>
              </a:rPr>
              <a:t>изменение всех основных составляющих образовательной практики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chemeClr val="bg1"/>
                </a:solidFill>
              </a:rPr>
              <a:t>(содержание образования, методы обучения, формы организации образовательной деятельности; компетентность управленцев, педагогов).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rgbClr val="FFFF00"/>
                </a:solidFill>
              </a:rPr>
              <a:t>Требует включенности  всех участников образовательной деятельности (обучающегося, учителя, методиста, управленца, родителей и др.)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2FCD31E0-FDC0-41F8-8B1D-E9F4FD97D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87151"/>
            <a:ext cx="10844814" cy="3839452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Обосновывается  исходя из определенной философской концепции, современных требований потребителей к образовательным результатам, </a:t>
            </a:r>
            <a:r>
              <a:rPr lang="ru-RU" altLang="ru-RU" sz="2000" b="1" dirty="0">
                <a:solidFill>
                  <a:srgbClr val="FFFF00"/>
                </a:solidFill>
              </a:rPr>
              <a:t>возможных будущих социальных ожиданий.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Базируется на лучших мировых и отечественных образцах педагогической практики.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FFFF00"/>
                </a:solidFill>
              </a:rPr>
              <a:t>Реализуема, реалистична</a:t>
            </a:r>
            <a:r>
              <a:rPr lang="ru-RU" altLang="ru-RU" sz="2000" b="1" dirty="0"/>
              <a:t>, </a:t>
            </a:r>
            <a:r>
              <a:rPr lang="ru-RU" altLang="ru-RU" sz="2000" b="1" dirty="0">
                <a:solidFill>
                  <a:schemeClr val="bg1"/>
                </a:solidFill>
              </a:rPr>
              <a:t>т.е. соответствует имеющимся или прогнозируемым возможностям и ресурсам школы.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rgbClr val="FFFF00"/>
                </a:solidFill>
              </a:rPr>
              <a:t>Выработана коллегиально, в том числе, с привлечением общественности</a:t>
            </a:r>
            <a:r>
              <a:rPr lang="ru-RU" altLang="ru-RU" sz="2000" b="1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b="1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Известна, понятна и принимается педагогами, обучающимися, родителями</a:t>
            </a:r>
          </a:p>
        </p:txBody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DFCE33B2-56A8-4E48-A1CB-D370423E1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64685"/>
          </a:xfrm>
          <a:noFill/>
        </p:spPr>
        <p:txBody>
          <a:bodyPr/>
          <a:lstStyle/>
          <a:p>
            <a:pPr eaLnBrk="1" hangingPunct="1"/>
            <a:r>
              <a:rPr lang="ru-RU" altLang="ru-RU" sz="3500" b="1" i="1" dirty="0">
                <a:solidFill>
                  <a:schemeClr val="accent4">
                    <a:lumMod val="50000"/>
                  </a:schemeClr>
                </a:solidFill>
              </a:rPr>
              <a:t>Ключевая проектная идея (продолжение)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0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0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0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0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04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04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04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04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04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04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6BADDE-A0C9-4795-A41F-1DE09DF0A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047188"/>
              </p:ext>
            </p:extLst>
          </p:nvPr>
        </p:nvGraphicFramePr>
        <p:xfrm>
          <a:off x="408374" y="293538"/>
          <a:ext cx="11585358" cy="4119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61786">
                  <a:extLst>
                    <a:ext uri="{9D8B030D-6E8A-4147-A177-3AD203B41FA5}">
                      <a16:colId xmlns:a16="http://schemas.microsoft.com/office/drawing/2014/main" val="3969032046"/>
                    </a:ext>
                  </a:extLst>
                </a:gridCol>
                <a:gridCol w="3861786">
                  <a:extLst>
                    <a:ext uri="{9D8B030D-6E8A-4147-A177-3AD203B41FA5}">
                      <a16:colId xmlns:a16="http://schemas.microsoft.com/office/drawing/2014/main" val="2276737873"/>
                    </a:ext>
                  </a:extLst>
                </a:gridCol>
                <a:gridCol w="3861786">
                  <a:extLst>
                    <a:ext uri="{9D8B030D-6E8A-4147-A177-3AD203B41FA5}">
                      <a16:colId xmlns:a16="http://schemas.microsoft.com/office/drawing/2014/main" val="3396490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Компонент управленческого цикла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Параметры оценивания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Что должно быть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406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наличие методики расчета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14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Анализ результатов мониторинга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обобщение полученных данных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анализ включает рассчитанные показатели, описание  тенденций, закономерностей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65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интерпретация результатов и выводов в разрезе показателей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описание выявленных проблем, дефицитов, выводов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54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Меры, мероприятия, управленческие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описание специфики мер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952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соответствие мер, мероприятий</a:t>
                      </a:r>
                      <a:r>
                        <a:rPr lang="ru-RU"/>
                        <a:t>, управленческих </a:t>
                      </a:r>
                      <a:r>
                        <a:rPr lang="ru-RU" dirty="0"/>
                        <a:t>решений актуальной проблематике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98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60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6BADDE-A0C9-4795-A41F-1DE09DF0A596}"/>
              </a:ext>
            </a:extLst>
          </p:cNvPr>
          <p:cNvGraphicFramePr>
            <a:graphicFrameLocks noGrp="1"/>
          </p:cNvGraphicFramePr>
          <p:nvPr/>
        </p:nvGraphicFramePr>
        <p:xfrm>
          <a:off x="408374" y="293538"/>
          <a:ext cx="11585358" cy="6314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61786">
                  <a:extLst>
                    <a:ext uri="{9D8B030D-6E8A-4147-A177-3AD203B41FA5}">
                      <a16:colId xmlns:a16="http://schemas.microsoft.com/office/drawing/2014/main" val="3969032046"/>
                    </a:ext>
                  </a:extLst>
                </a:gridCol>
                <a:gridCol w="3861786">
                  <a:extLst>
                    <a:ext uri="{9D8B030D-6E8A-4147-A177-3AD203B41FA5}">
                      <a16:colId xmlns:a16="http://schemas.microsoft.com/office/drawing/2014/main" val="2276737873"/>
                    </a:ext>
                  </a:extLst>
                </a:gridCol>
                <a:gridCol w="3861786">
                  <a:extLst>
                    <a:ext uri="{9D8B030D-6E8A-4147-A177-3AD203B41FA5}">
                      <a16:colId xmlns:a16="http://schemas.microsoft.com/office/drawing/2014/main" val="3396490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Компонент управленческого цикла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Параметры оценивания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Что должно быть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406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Цели и 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наличие целей и задач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описание в институциональных документах концептуальных документах цели и задачи по рассматриваемому направлению;</a:t>
                      </a:r>
                    </a:p>
                    <a:p>
                      <a:r>
                        <a:rPr lang="ru-RU" dirty="0"/>
                        <a:t> сроки выполнения Ц/З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14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обоснование целей и задач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обоснование опирается на федеральные (региональные) тренды; региональную, муниципальную, школьную специфику и проблемы; выводы и рекомендации, представленные в аналитических материалах федерального, регионального уровней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65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наличие показателя/ перечня показателей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конкретные  формулировки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54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соответствие показателя обоснованной цели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952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описание методов сбора 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ОШ, базы данных, результаты оценочных процедур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98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20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27D84E36-A8D3-4167-8279-514398E1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1678"/>
            <a:ext cx="1028939" cy="1026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0DFED3-CD48-4D39-B19F-96BB0DC50021}"/>
              </a:ext>
            </a:extLst>
          </p:cNvPr>
          <p:cNvSpPr txBox="1"/>
          <p:nvPr/>
        </p:nvSpPr>
        <p:spPr>
          <a:xfrm>
            <a:off x="1170414" y="3270162"/>
            <a:ext cx="958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Показатель 20. Механизмы управления качеством образования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419740-A042-4A64-BC70-0DE994B086C7}"/>
              </a:ext>
            </a:extLst>
          </p:cNvPr>
          <p:cNvSpPr/>
          <p:nvPr/>
        </p:nvSpPr>
        <p:spPr>
          <a:xfrm>
            <a:off x="1170415" y="3820886"/>
            <a:ext cx="10246369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.Механизмы управления качеством образовательных результатов:</a:t>
            </a:r>
          </a:p>
          <a:p>
            <a:pPr>
              <a:lnSpc>
                <a:spcPct val="80000"/>
              </a:lnSpc>
            </a:pPr>
            <a:r>
              <a:rPr lang="ru-RU" dirty="0"/>
              <a:t>1.1. Система оценки качества подготовки обучающихся;</a:t>
            </a:r>
          </a:p>
          <a:p>
            <a:pPr>
              <a:lnSpc>
                <a:spcPct val="80000"/>
              </a:lnSpc>
            </a:pPr>
            <a:r>
              <a:rPr lang="ru-RU" dirty="0"/>
              <a:t>1.2. Система работы со школами с низкими результатами обучения и/или школами, функционирующими в неблагоприятных социальных условиях;</a:t>
            </a:r>
          </a:p>
          <a:p>
            <a:pPr>
              <a:lnSpc>
                <a:spcPct val="80000"/>
              </a:lnSpc>
            </a:pPr>
            <a:r>
              <a:rPr lang="ru-RU" dirty="0"/>
              <a:t>1.3. Система выявления, поддержки и развития способностей и талантов у детей и молодежи;</a:t>
            </a:r>
          </a:p>
          <a:p>
            <a:pPr>
              <a:lnSpc>
                <a:spcPct val="80000"/>
              </a:lnSpc>
            </a:pPr>
            <a:r>
              <a:rPr lang="ru-RU" dirty="0"/>
              <a:t>1.4. Система работы по самоопределению и профессиональной ориентации обучающихся".</a:t>
            </a:r>
          </a:p>
          <a:p>
            <a:pPr>
              <a:lnSpc>
                <a:spcPct val="80000"/>
              </a:lnSpc>
            </a:pPr>
            <a:endParaRPr lang="ru-RU" sz="900" dirty="0"/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Механизмы управления качеством образовательной деятельности:</a:t>
            </a:r>
          </a:p>
          <a:p>
            <a:pPr>
              <a:lnSpc>
                <a:spcPct val="80000"/>
              </a:lnSpc>
            </a:pPr>
            <a:r>
              <a:rPr lang="ru-RU" dirty="0"/>
              <a:t>2.1. Система мониторинга эффективности руководителей всех образовательных организаций;</a:t>
            </a:r>
          </a:p>
          <a:p>
            <a:pPr>
              <a:lnSpc>
                <a:spcPct val="80000"/>
              </a:lnSpc>
            </a:pPr>
            <a:r>
              <a:rPr lang="ru-RU" dirty="0"/>
              <a:t>2.2. Система обеспечения профессионального развития педагогических работников;</a:t>
            </a:r>
          </a:p>
          <a:p>
            <a:pPr>
              <a:lnSpc>
                <a:spcPct val="80000"/>
              </a:lnSpc>
            </a:pPr>
            <a:r>
              <a:rPr lang="ru-RU" dirty="0"/>
              <a:t>2.3. Система организации воспитания обучающихся;</a:t>
            </a:r>
          </a:p>
          <a:p>
            <a:pPr>
              <a:lnSpc>
                <a:spcPct val="80000"/>
              </a:lnSpc>
            </a:pPr>
            <a:r>
              <a:rPr lang="ru-RU" dirty="0"/>
              <a:t>2.4. Система мониторинга качества дошкольного образования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38187A6-F779-434C-8E3E-86E40AF13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206624"/>
              </p:ext>
            </p:extLst>
          </p:nvPr>
        </p:nvGraphicFramePr>
        <p:xfrm>
          <a:off x="644342" y="1349006"/>
          <a:ext cx="10903316" cy="183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31AEDC-FAEC-49F9-9553-C14AD49B47BA}"/>
              </a:ext>
            </a:extLst>
          </p:cNvPr>
          <p:cNvSpPr/>
          <p:nvPr/>
        </p:nvSpPr>
        <p:spPr>
          <a:xfrm>
            <a:off x="362114" y="162481"/>
            <a:ext cx="4418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«Школа Минпросвещения России»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509446-C71E-4672-9B5D-6213D7E6F07D}"/>
              </a:ext>
            </a:extLst>
          </p:cNvPr>
          <p:cNvSpPr/>
          <p:nvPr/>
        </p:nvSpPr>
        <p:spPr>
          <a:xfrm>
            <a:off x="6092121" y="339891"/>
            <a:ext cx="5324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Критерии единого образовательного пространства </a:t>
            </a:r>
          </a:p>
        </p:txBody>
      </p:sp>
    </p:spTree>
    <p:extLst>
      <p:ext uri="{BB962C8B-B14F-4D97-AF65-F5344CB8AC3E}">
        <p14:creationId xmlns:p14="http://schemas.microsoft.com/office/powerpoint/2010/main" val="191405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14BB249-79A8-47D7-AF9F-C20ADC23B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849086"/>
              </p:ext>
            </p:extLst>
          </p:nvPr>
        </p:nvGraphicFramePr>
        <p:xfrm>
          <a:off x="694650" y="216592"/>
          <a:ext cx="11050507" cy="64248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4161">
                  <a:extLst>
                    <a:ext uri="{9D8B030D-6E8A-4147-A177-3AD203B41FA5}">
                      <a16:colId xmlns:a16="http://schemas.microsoft.com/office/drawing/2014/main" val="401528830"/>
                    </a:ext>
                  </a:extLst>
                </a:gridCol>
                <a:gridCol w="2894120">
                  <a:extLst>
                    <a:ext uri="{9D8B030D-6E8A-4147-A177-3AD203B41FA5}">
                      <a16:colId xmlns:a16="http://schemas.microsoft.com/office/drawing/2014/main" val="346169903"/>
                    </a:ext>
                  </a:extLst>
                </a:gridCol>
                <a:gridCol w="3389599">
                  <a:extLst>
                    <a:ext uri="{9D8B030D-6E8A-4147-A177-3AD203B41FA5}">
                      <a16:colId xmlns:a16="http://schemas.microsoft.com/office/drawing/2014/main" val="3350041335"/>
                    </a:ext>
                  </a:extLst>
                </a:gridCol>
                <a:gridCol w="2762627">
                  <a:extLst>
                    <a:ext uri="{9D8B030D-6E8A-4147-A177-3AD203B41FA5}">
                      <a16:colId xmlns:a16="http://schemas.microsoft.com/office/drawing/2014/main" val="765548113"/>
                    </a:ext>
                  </a:extLst>
                </a:gridCol>
              </a:tblGrid>
              <a:tr h="11967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Краевой проект: повышение объективности оценки образовательных результатов «Все решают только знания»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проект: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Школьный: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89237"/>
                  </a:ext>
                </a:extLst>
              </a:tr>
              <a:tr h="11967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Краевой проект: «Учись и работай в Хабаровском крае»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277037"/>
                  </a:ext>
                </a:extLst>
              </a:tr>
              <a:tr h="11967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Краевой проект: «</a:t>
                      </a:r>
                      <a:r>
                        <a:rPr lang="ru-RU" dirty="0" err="1"/>
                        <a:t>Педкластер</a:t>
                      </a:r>
                      <a:r>
                        <a:rPr lang="ru-RU" dirty="0"/>
                        <a:t> 27»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884991"/>
                  </a:ext>
                </a:extLst>
              </a:tr>
              <a:tr h="11967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/>
                        <a:t>Краевая программа воспитания и социализации обучающихся  образовательных организаций, расположенных на территории Хабаровского края на 2020-2025 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451000"/>
                  </a:ext>
                </a:extLst>
              </a:tr>
              <a:tr h="119672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Школьный климат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Образовательная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30316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3894CE4-7F4F-4D5C-9383-393623EDB6E4}"/>
              </a:ext>
            </a:extLst>
          </p:cNvPr>
          <p:cNvSpPr/>
          <p:nvPr/>
        </p:nvSpPr>
        <p:spPr>
          <a:xfrm>
            <a:off x="712405" y="328753"/>
            <a:ext cx="1995282" cy="1196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BF2032-582E-4DF9-8DEC-79256E7B2F27}"/>
              </a:ext>
            </a:extLst>
          </p:cNvPr>
          <p:cNvSpPr txBox="1"/>
          <p:nvPr/>
        </p:nvSpPr>
        <p:spPr>
          <a:xfrm>
            <a:off x="610311" y="213361"/>
            <a:ext cx="2163958" cy="146304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None/>
            </a:pPr>
            <a:r>
              <a:rPr lang="ru-RU" sz="24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Знание: качество и объективность</a:t>
            </a:r>
            <a:endParaRPr lang="ru-RU" sz="2400" kern="1200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DC71D4E-34BB-4AEA-AA7B-772D3CF50844}"/>
              </a:ext>
            </a:extLst>
          </p:cNvPr>
          <p:cNvGrpSpPr/>
          <p:nvPr/>
        </p:nvGrpSpPr>
        <p:grpSpPr>
          <a:xfrm>
            <a:off x="712405" y="1760279"/>
            <a:ext cx="1995283" cy="1112847"/>
            <a:chOff x="25867" y="1293521"/>
            <a:chExt cx="2546463" cy="152787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CE8BCE0-796B-44D4-BC83-D29F1AE5ED82}"/>
                </a:ext>
              </a:extLst>
            </p:cNvPr>
            <p:cNvSpPr/>
            <p:nvPr/>
          </p:nvSpPr>
          <p:spPr>
            <a:xfrm>
              <a:off x="25867" y="1293521"/>
              <a:ext cx="2546463" cy="152787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523AC5-5B7B-411E-9403-3E3407A3BA6F}"/>
                </a:ext>
              </a:extLst>
            </p:cNvPr>
            <p:cNvSpPr txBox="1"/>
            <p:nvPr/>
          </p:nvSpPr>
          <p:spPr>
            <a:xfrm>
              <a:off x="25867" y="1293521"/>
              <a:ext cx="2546463" cy="15278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2400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Профориентация</a:t>
              </a:r>
              <a:endParaRPr lang="ru-RU" sz="2400" kern="1200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C75416D-2757-417E-80A1-C632C10C6D90}"/>
              </a:ext>
            </a:extLst>
          </p:cNvPr>
          <p:cNvGrpSpPr/>
          <p:nvPr/>
        </p:nvGrpSpPr>
        <p:grpSpPr>
          <a:xfrm>
            <a:off x="694649" y="2957004"/>
            <a:ext cx="1995283" cy="1112847"/>
            <a:chOff x="3209" y="1873489"/>
            <a:chExt cx="2546463" cy="152787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9D9054B-3A8E-4EF7-A6DF-213D94E1A8C9}"/>
                </a:ext>
              </a:extLst>
            </p:cNvPr>
            <p:cNvSpPr/>
            <p:nvPr/>
          </p:nvSpPr>
          <p:spPr>
            <a:xfrm>
              <a:off x="3209" y="1873489"/>
              <a:ext cx="2546463" cy="152787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5F0175-2732-4F7E-AD12-CD19A11A6B2E}"/>
                </a:ext>
              </a:extLst>
            </p:cNvPr>
            <p:cNvSpPr txBox="1"/>
            <p:nvPr/>
          </p:nvSpPr>
          <p:spPr>
            <a:xfrm>
              <a:off x="3209" y="1873489"/>
              <a:ext cx="2546463" cy="15278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2400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Учитель</a:t>
              </a:r>
              <a:endParaRPr lang="ru-RU" sz="2400" kern="1200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D4CB71C-2BC9-4F9E-85E9-F2A5B42B5CCF}"/>
              </a:ext>
            </a:extLst>
          </p:cNvPr>
          <p:cNvGrpSpPr/>
          <p:nvPr/>
        </p:nvGrpSpPr>
        <p:grpSpPr>
          <a:xfrm>
            <a:off x="712404" y="4200843"/>
            <a:ext cx="1995283" cy="1112847"/>
            <a:chOff x="3209" y="1873489"/>
            <a:chExt cx="2546463" cy="152787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0E6338D-B8B0-4198-A189-2FD631CB131B}"/>
                </a:ext>
              </a:extLst>
            </p:cNvPr>
            <p:cNvSpPr/>
            <p:nvPr/>
          </p:nvSpPr>
          <p:spPr>
            <a:xfrm>
              <a:off x="3209" y="1873489"/>
              <a:ext cx="2546463" cy="152787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4C1503D-940B-4FE3-916B-418E95C3DBAA}"/>
                </a:ext>
              </a:extLst>
            </p:cNvPr>
            <p:cNvSpPr txBox="1"/>
            <p:nvPr/>
          </p:nvSpPr>
          <p:spPr>
            <a:xfrm>
              <a:off x="3209" y="1873489"/>
              <a:ext cx="2546463" cy="15278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>
                <a:defRPr/>
              </a:pPr>
              <a:r>
                <a:rPr lang="ru-RU" sz="2400" dirty="0"/>
                <a:t>Воспитание</a:t>
              </a:r>
            </a:p>
            <a:p>
              <a:pPr lvl="0">
                <a:defRPr/>
              </a:pPr>
              <a:r>
                <a:rPr lang="ru-RU" sz="2400" dirty="0"/>
                <a:t>Творчество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99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7C24A-D1EB-4A7A-B0B9-99B3702BD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Разработка? Обновление? Синхронизация с программой по развитию системы управления качеством образования?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AA660-F6D8-40AD-B155-149ED77C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37986" cy="1325563"/>
          </a:xfrm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Программа развития образовательной организации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836ABC2-371F-4874-8CF4-9219BAD0A4FD}"/>
              </a:ext>
            </a:extLst>
          </p:cNvPr>
          <p:cNvSpPr txBox="1">
            <a:spLocks/>
          </p:cNvSpPr>
          <p:nvPr/>
        </p:nvSpPr>
        <p:spPr>
          <a:xfrm>
            <a:off x="7785121" y="1784409"/>
            <a:ext cx="3937986" cy="160337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Программа управления качеством образования в образовательной организации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97815-DCE7-471B-9513-D029D91F039F}"/>
              </a:ext>
            </a:extLst>
          </p:cNvPr>
          <p:cNvSpPr txBox="1"/>
          <p:nvPr/>
        </p:nvSpPr>
        <p:spPr>
          <a:xfrm>
            <a:off x="528479" y="3481506"/>
            <a:ext cx="7097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Разработка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Корректировка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Синхронизация  с региональной,</a:t>
            </a:r>
          </a:p>
          <a:p>
            <a:r>
              <a:rPr lang="ru-RU" sz="2400" dirty="0"/>
              <a:t> муниципальной программой по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развитию системы 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управления качеством образования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с образовательной инфраструктурой района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96030-5D40-4331-AB9F-B42D5EA8F174}"/>
              </a:ext>
            </a:extLst>
          </p:cNvPr>
          <p:cNvSpPr txBox="1"/>
          <p:nvPr/>
        </p:nvSpPr>
        <p:spPr>
          <a:xfrm>
            <a:off x="7403381" y="3644773"/>
            <a:ext cx="4980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Разработка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Синхронизация с  региональной,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муниципальной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961C8-787C-4D35-B7D4-CE215A9AA78D}"/>
              </a:ext>
            </a:extLst>
          </p:cNvPr>
          <p:cNvSpPr txBox="1"/>
          <p:nvPr/>
        </p:nvSpPr>
        <p:spPr>
          <a:xfrm>
            <a:off x="7981025" y="5528220"/>
            <a:ext cx="292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ВЫБОР ЗА ВАМИ!</a:t>
            </a:r>
          </a:p>
        </p:txBody>
      </p:sp>
    </p:spTree>
    <p:extLst>
      <p:ext uri="{BB962C8B-B14F-4D97-AF65-F5344CB8AC3E}">
        <p14:creationId xmlns:p14="http://schemas.microsoft.com/office/powerpoint/2010/main" val="420309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5709A1-2E01-4E3A-BE91-9A05DA740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90" t="32920" r="27812" b="7710"/>
          <a:stretch/>
        </p:blipFill>
        <p:spPr>
          <a:xfrm>
            <a:off x="177554" y="71022"/>
            <a:ext cx="4563122" cy="32151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6C9B35-E6BE-4258-8A39-DD688FD7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47" t="32621" r="25728" b="33981"/>
          <a:stretch/>
        </p:blipFill>
        <p:spPr>
          <a:xfrm>
            <a:off x="5442012" y="239697"/>
            <a:ext cx="6196613" cy="22904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C732CB-62EC-4DB4-99BB-163162995B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7" t="33010" r="27112" b="36893"/>
          <a:stretch/>
        </p:blipFill>
        <p:spPr>
          <a:xfrm>
            <a:off x="5619565" y="3429000"/>
            <a:ext cx="6090082" cy="20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3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5763E0-6A97-4E2A-A20F-81E8FF108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3" t="15793" r="6869" b="12492"/>
          <a:stretch/>
        </p:blipFill>
        <p:spPr>
          <a:xfrm>
            <a:off x="221941" y="97655"/>
            <a:ext cx="11798424" cy="6126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0E442-2F0D-4C1F-9E24-7527BB164B91}"/>
              </a:ext>
            </a:extLst>
          </p:cNvPr>
          <p:cNvSpPr txBox="1"/>
          <p:nvPr/>
        </p:nvSpPr>
        <p:spPr>
          <a:xfrm>
            <a:off x="6826928" y="6391013"/>
            <a:ext cx="90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Стр. 18</a:t>
            </a:r>
          </a:p>
        </p:txBody>
      </p:sp>
    </p:spTree>
    <p:extLst>
      <p:ext uri="{BB962C8B-B14F-4D97-AF65-F5344CB8AC3E}">
        <p14:creationId xmlns:p14="http://schemas.microsoft.com/office/powerpoint/2010/main" val="426814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E3350-D377-4614-B576-BA25CE3C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B86E76-CC1D-4E96-8E49-C9721A9E8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398" t="58831" r="32748" b="27703"/>
          <a:stretch/>
        </p:blipFill>
        <p:spPr>
          <a:xfrm>
            <a:off x="838200" y="734942"/>
            <a:ext cx="10519528" cy="36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8E5484-64ED-45B8-9A37-1FC3BBC42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6" t="11779" r="23544" b="12234"/>
          <a:stretch/>
        </p:blipFill>
        <p:spPr>
          <a:xfrm>
            <a:off x="257453" y="399495"/>
            <a:ext cx="7599285" cy="52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42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13282</TotalTime>
  <Words>1442</Words>
  <Application>Microsoft Office PowerPoint</Application>
  <PresentationFormat>Широкоэкранный</PresentationFormat>
  <Paragraphs>294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Franklin Gothic Book</vt:lpstr>
      <vt:lpstr>Franklin Gothic Medium</vt:lpstr>
      <vt:lpstr>Times New Roman</vt:lpstr>
      <vt:lpstr>Verdana</vt:lpstr>
      <vt:lpstr>Wingdings</vt:lpstr>
      <vt:lpstr>Тема Office</vt:lpstr>
      <vt:lpstr>Презентация PowerPoint</vt:lpstr>
      <vt:lpstr>АКТУАЛИЗАЦИЯ ПРОГРАММ РАЗВИТИЯ ОБРАЗОВАТЕЛЬНЫХ ОРГАНИЗАЦИЙ </vt:lpstr>
      <vt:lpstr>Презентация PowerPoint</vt:lpstr>
      <vt:lpstr>Презентация PowerPoint</vt:lpstr>
      <vt:lpstr>Разработка? Обновление? Синхронизация с программой по развитию системы управления качеством образования?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готовности образовательной организации к изменениям</vt:lpstr>
      <vt:lpstr>Проблематизация  (SWOT, PEST)  </vt:lpstr>
      <vt:lpstr>СХЕМА СТРАТЕГИЧЕСКОГО ПРОЦЕССА</vt:lpstr>
      <vt:lpstr>SWOT - анализ</vt:lpstr>
      <vt:lpstr>SWOT анализ </vt:lpstr>
      <vt:lpstr>Презентация PowerPoint</vt:lpstr>
      <vt:lpstr> Определение  проблемного поля </vt:lpstr>
      <vt:lpstr>ЗЕРКАЛО ПРОГРЕССИВНЫХ ПРЕОБРАЗОВАНИЙ –   ЭФФЕКТИВНАЯ ТЕХНИКА ПЛАНИРОВАНИЯ </vt:lpstr>
      <vt:lpstr>Презентация PowerPoint</vt:lpstr>
      <vt:lpstr>Презентация PowerPoint</vt:lpstr>
      <vt:lpstr>Презентация PowerPoint</vt:lpstr>
      <vt:lpstr>Ключевая проектная идея</vt:lpstr>
      <vt:lpstr>Ключевая проектная идея (продолжение)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Петровна Перминова</dc:creator>
  <cp:lastModifiedBy>Перминова Ольга Петровна</cp:lastModifiedBy>
  <cp:revision>442</cp:revision>
  <cp:lastPrinted>2023-02-01T23:12:42Z</cp:lastPrinted>
  <dcterms:created xsi:type="dcterms:W3CDTF">2022-01-11T02:52:03Z</dcterms:created>
  <dcterms:modified xsi:type="dcterms:W3CDTF">2023-02-02T01:52:53Z</dcterms:modified>
</cp:coreProperties>
</file>