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ystro.ru/category/attestat/" TargetMode="External"/><Relationship Id="rId2" Type="http://schemas.openxmlformats.org/officeDocument/2006/relationships/hyperlink" Target="mailto:atestat@crokhv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Аттестация педагогических работников в целях подтверждения соответствия занимаемой должности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июля 2023 год.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857388" cy="17859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7286676" cy="193991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Аттестацию в целях подтверждения соответствия занимаемой должности не проходят следующие педагогический работники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2500306"/>
            <a:ext cx="785817" cy="71438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1785918" y="2500306"/>
            <a:ext cx="785817" cy="714380"/>
          </a:xfrm>
          <a:prstGeom prst="ellipse">
            <a:avLst/>
          </a:prstGeom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/>
              <a:t>2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8072462" y="2500306"/>
            <a:ext cx="785817" cy="714380"/>
          </a:xfrm>
          <a:prstGeom prst="ellipse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/>
              <a:t>6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6500826" y="2500306"/>
            <a:ext cx="785817" cy="714380"/>
          </a:xfrm>
          <a:prstGeom prst="ellipse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/>
              <a:t>5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4857752" y="2500306"/>
            <a:ext cx="785817" cy="714380"/>
          </a:xfrm>
          <a:prstGeom prst="ellipse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 smtClean="0"/>
              <a:t>4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3"/>
          <p:cNvSpPr txBox="1">
            <a:spLocks/>
          </p:cNvSpPr>
          <p:nvPr/>
        </p:nvSpPr>
        <p:spPr>
          <a:xfrm>
            <a:off x="3286116" y="2500306"/>
            <a:ext cx="785817" cy="714380"/>
          </a:xfrm>
          <a:prstGeom prst="ellipse">
            <a:avLst/>
          </a:prstGeom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214686"/>
            <a:ext cx="1428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Педагогические работники, имеющие квалификационные категории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3214686"/>
            <a:ext cx="18573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Проработавшие в занимаемой должности не менее двух лет в организации, в которой проводится аттестация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328612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Беременные женщины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3286124"/>
            <a:ext cx="1643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Женщины,</a:t>
            </a:r>
          </a:p>
          <a:p>
            <a:r>
              <a:rPr lang="ru-RU" sz="1600" dirty="0" smtClean="0"/>
              <a:t>находящиеся в отпуске по беременности и родам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3214686"/>
            <a:ext cx="15716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Лица, находящиеся в отпуске по уходу за ребенком до достижения им возраста трех лет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358082" y="3286124"/>
            <a:ext cx="1785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Отсутствующие на рабочем месте более четырех месяцев подряд в связи с заболеванием</a:t>
            </a:r>
            <a:endParaRPr lang="ru-RU" sz="1600" dirty="0"/>
          </a:p>
        </p:txBody>
      </p:sp>
      <p:pic>
        <p:nvPicPr>
          <p:cNvPr id="17" name="Рисунок 16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57166"/>
            <a:ext cx="2011687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atestat@crokhv.ru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https://maystro.ru/category/attestat/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Мы в социальных сетях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WhatsApp Image 2023-05-16 at 14.09.0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2643182"/>
            <a:ext cx="4015250" cy="321471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Рисунок 5" descr="WhatsApp Image 2023-07-04 at 12.23.08.jpeg"/>
          <p:cNvPicPr>
            <a:picLocks noChangeAspect="1"/>
          </p:cNvPicPr>
          <p:nvPr/>
        </p:nvPicPr>
        <p:blipFill>
          <a:blip r:embed="rId5"/>
          <a:srcRect l="18004" t="36458" r="17984" b="25000"/>
          <a:stretch>
            <a:fillRect/>
          </a:stretch>
        </p:blipFill>
        <p:spPr>
          <a:xfrm>
            <a:off x="7212655" y="142852"/>
            <a:ext cx="1722166" cy="17859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Приказ о составе аттестационной комиссии (ежегодно)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Приказ содержащий список работников организации, подлежащий аттестации (ежегодно)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Приказ о назначении лица ответственного за процедуру аттестации (ежегодно)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Перспективный план-график аттестации на 5 лет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План-график аттестации на учебный год (ежегодно)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Положение об организации процедуры аттестации педагогических работников</a:t>
            </a:r>
          </a:p>
          <a:p>
            <a:pPr>
              <a:buNone/>
            </a:pPr>
            <a:endParaRPr lang="ru-RU" sz="2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ВАЖНО! Работники учреждения должны быть ознакомлены с приказом и графиком под роспись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Обязательная документация в образовательном учреждении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142852"/>
            <a:ext cx="1500166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Аттестационная комиссия педагогических работников в целях подтверждения соответствия занимаемой должности проводится </a:t>
            </a:r>
            <a:r>
              <a:rPr lang="ru-RU" sz="2400" b="1" dirty="0" smtClean="0"/>
              <a:t>один раз в пять лет </a:t>
            </a:r>
            <a:r>
              <a:rPr lang="ru-RU" sz="2400" dirty="0" smtClean="0"/>
              <a:t>на основе оценки их профессиональной деятельности аттестационной комиссией, самостоятельно формируемыми организациями»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Аттестационная комиссия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857628"/>
            <a:ext cx="2786082" cy="1928826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Аттестационная комиссия организации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Создается распорядительным актом работодателя (ежегодный приказ)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00430" y="3857628"/>
            <a:ext cx="1500198" cy="285752"/>
          </a:xfrm>
          <a:prstGeom prst="rightArrow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357554" y="5214950"/>
            <a:ext cx="1500198" cy="285752"/>
          </a:xfrm>
          <a:prstGeom prst="rightArrow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3786190"/>
            <a:ext cx="3857652" cy="857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СОСТАВ: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председатель комиссии, заместитель председателя, секретарь и члены комиссии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857760"/>
            <a:ext cx="3929090" cy="17145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ОБЯЗАТЕЛЬНО! </a:t>
            </a:r>
            <a:r>
              <a:rPr lang="ru-RU" sz="1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включается представитель выбранного органа соответствующей первичной профсоюзной организации, а при отсутствии такового – иного представительного органа (представителя) работников организаций.</a:t>
            </a:r>
            <a:endParaRPr lang="ru-RU" sz="1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Рисунок 9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8065" y="142853"/>
            <a:ext cx="1583091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Учитывая, что руководитель образовательной организации</a:t>
            </a:r>
          </a:p>
          <a:p>
            <a:pPr>
              <a:buNone/>
            </a:pPr>
            <a:r>
              <a:rPr lang="ru-RU" dirty="0" smtClean="0"/>
              <a:t>● является представителем работодателя,</a:t>
            </a:r>
          </a:p>
          <a:p>
            <a:pPr>
              <a:buNone/>
            </a:pPr>
            <a:r>
              <a:rPr lang="ru-RU" dirty="0" smtClean="0"/>
              <a:t>● принимает распорядительные акты о создании аттестационной комиссии и проведении аттестации,</a:t>
            </a:r>
          </a:p>
          <a:p>
            <a:pPr>
              <a:buNone/>
            </a:pPr>
            <a:r>
              <a:rPr lang="ru-RU" dirty="0" smtClean="0"/>
              <a:t>● знакомит с ними педагогических работников, подлежащих аттестации,</a:t>
            </a:r>
          </a:p>
          <a:p>
            <a:pPr>
              <a:buNone/>
            </a:pPr>
            <a:r>
              <a:rPr lang="ru-RU" dirty="0" smtClean="0"/>
              <a:t>● вносит в аттестационную комиссию представление на педагогического работника, </a:t>
            </a:r>
            <a:r>
              <a:rPr lang="ru-RU" dirty="0" smtClean="0">
                <a:solidFill>
                  <a:srgbClr val="FF0000"/>
                </a:solidFill>
              </a:rPr>
              <a:t>то ему входить в состав аттестационной комиссии, а также являться ее представителем нецелесообразно. 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Руководитель организации в состав аттестационной комиссии организации не входит!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Примечание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2313" y="142853"/>
            <a:ext cx="1797405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проведения аттестации на каждого педагогического работника работодатель вносит в аттестационную комиссию организацию представление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5728"/>
            <a:ext cx="75723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работодателя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500166" y="3143248"/>
            <a:ext cx="357190" cy="928694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29124" y="3214686"/>
            <a:ext cx="357190" cy="928694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500958" y="3143248"/>
            <a:ext cx="357190" cy="928694"/>
          </a:xfrm>
          <a:prstGeom prst="downArrow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282" y="4143380"/>
            <a:ext cx="2786082" cy="2000264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 образовательного учреждения готовит представление для аттестационной комиссии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43636" y="4214818"/>
            <a:ext cx="2786082" cy="2286016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Работника знакомят с представлением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менее чем за 30 дней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даты аттестации под роспись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14678" y="4286256"/>
            <a:ext cx="2786082" cy="2357454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 указывает необходимые сведения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ВАЖНО!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Дата заключения трудового договора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Рисунок 9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42852"/>
            <a:ext cx="1797373" cy="15116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AutoNum type="arabicPeriod"/>
            </a:pPr>
            <a:r>
              <a:rPr lang="ru-RU" sz="2400" dirty="0" smtClean="0"/>
              <a:t>Фамилия, имя, отчество;</a:t>
            </a:r>
          </a:p>
          <a:p>
            <a:pPr marL="624078" indent="-514350">
              <a:buAutoNum type="arabicPeriod"/>
            </a:pPr>
            <a:r>
              <a:rPr lang="ru-RU" sz="2400" dirty="0" smtClean="0"/>
              <a:t>Наименование должности на дату проведения аттестации;</a:t>
            </a:r>
          </a:p>
          <a:p>
            <a:pPr marL="624078" indent="-514350">
              <a:buAutoNum type="arabicPeriod"/>
            </a:pPr>
            <a:r>
              <a:rPr lang="ru-RU" sz="2400" dirty="0" smtClean="0"/>
              <a:t>Дата заключения по этой должности трудового договора;</a:t>
            </a:r>
          </a:p>
          <a:p>
            <a:pPr marL="624078" indent="-514350">
              <a:buAutoNum type="arabicPeriod"/>
            </a:pPr>
            <a:r>
              <a:rPr lang="ru-RU" sz="2400" dirty="0" smtClean="0"/>
              <a:t>Уровень образования и (или) квалификации по специальности или направлению;</a:t>
            </a:r>
          </a:p>
          <a:p>
            <a:pPr marL="624078" indent="-514350">
              <a:buAutoNum type="arabicPeriod"/>
            </a:pPr>
            <a:r>
              <a:rPr lang="ru-RU" sz="2400" dirty="0" smtClean="0"/>
              <a:t>Информация о получении дополнительного профессионального образования по профилю педагогической деятельности;</a:t>
            </a:r>
          </a:p>
          <a:p>
            <a:pPr marL="624078" indent="-514350">
              <a:buAutoNum type="arabicPeriod"/>
            </a:pPr>
            <a:r>
              <a:rPr lang="ru-RU" sz="2400" dirty="0" smtClean="0"/>
              <a:t>Результаты предыдущих аттестаций </a:t>
            </a:r>
            <a:r>
              <a:rPr lang="ru-RU" sz="2400" dirty="0" smtClean="0"/>
              <a:t>(в </a:t>
            </a:r>
            <a:r>
              <a:rPr lang="ru-RU" sz="2400" dirty="0" smtClean="0"/>
              <a:t>случае их проведения);</a:t>
            </a:r>
          </a:p>
          <a:p>
            <a:pPr marL="624078" indent="-514350">
              <a:buAutoNum type="arabicPeriod"/>
            </a:pPr>
            <a:r>
              <a:rPr lang="ru-RU" sz="2400" dirty="0" smtClean="0"/>
              <a:t>Мотивированная всесторонняя и объективная оценка результатов профессиональной деятельности педагогического работника по выполнению трудовых обязанностей, возложенных на него трудовым договором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Представление работодателя содержат следующие сведения о педагогическом работнике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142852"/>
            <a:ext cx="1500198" cy="15830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02730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114800"/>
                <a:gridCol w="4114800"/>
              </a:tblGrid>
              <a:tr h="107632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случаях, когда менее половины членов АК организации, присутствующих на заседании, проголосовали за решение о СЗД, педагогический работник признается соответствующим занимаемой должности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Протокол должен быть подписан всеми членами АК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63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Состав</a:t>
                      </a:r>
                      <a:r>
                        <a:rPr lang="ru-RU" sz="1600" baseline="0" dirty="0" smtClean="0"/>
                        <a:t> АК должен быть одинаковый в приказе на состав АК, утвержденный в начале года, и в протоколе заседания АК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Подписи членов АК не должны находиться на отдельном листе.</a:t>
                      </a:r>
                      <a:endParaRPr lang="ru-RU" sz="1600" dirty="0"/>
                    </a:p>
                  </a:txBody>
                  <a:tcPr/>
                </a:tc>
              </a:tr>
              <a:tr h="10763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случае отсутствия члена АК в протоколе указывается причина отсутствия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Протоколы заседания АК сшиваются, страницы нумеруются</a:t>
                      </a:r>
                      <a:endParaRPr lang="ru-RU" sz="1600" dirty="0"/>
                    </a:p>
                  </a:txBody>
                  <a:tcPr/>
                </a:tc>
              </a:tr>
              <a:tr h="10763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Если аттестуется сам председатель АК, то его функции выполняет заместитель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Протоколы заседания АК и представление хранится у работодателя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692948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Заседание аттестационной комиссии (АК)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142852"/>
            <a:ext cx="1571636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Протокол заседания аттестационной комиссии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034" y="1785926"/>
            <a:ext cx="857256" cy="642942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86446" y="1714488"/>
            <a:ext cx="857256" cy="642942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071934" y="1785926"/>
            <a:ext cx="857256" cy="642942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143108" y="1785926"/>
            <a:ext cx="857256" cy="642942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858148" y="1714488"/>
            <a:ext cx="857256" cy="642942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1428728" y="2000240"/>
            <a:ext cx="642942" cy="214314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14678" y="2000240"/>
            <a:ext cx="642942" cy="214314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072066" y="2000240"/>
            <a:ext cx="642942" cy="214314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858016" y="2000240"/>
            <a:ext cx="642942" cy="214314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0" y="2500306"/>
            <a:ext cx="1928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Список присутствующих (председатель, заместитель,</a:t>
            </a:r>
          </a:p>
          <a:p>
            <a:r>
              <a:rPr lang="ru-RU" sz="1600" dirty="0" smtClean="0"/>
              <a:t>секретарь, члены АК, аттестуемый, приглашенные лица)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000232" y="2571744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Повестка (ход заседания аттестационной комиссии)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929058" y="2571744"/>
            <a:ext cx="1357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Решение аттестационной комиссии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0694" y="250030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Итоги голосования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000892" y="2428868"/>
            <a:ext cx="2000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Подписи председателя,</a:t>
            </a:r>
          </a:p>
          <a:p>
            <a:r>
              <a:rPr lang="ru-RU" sz="1600" dirty="0" smtClean="0"/>
              <a:t>заместителя,</a:t>
            </a:r>
          </a:p>
          <a:p>
            <a:r>
              <a:rPr lang="ru-RU" sz="1600" dirty="0" smtClean="0"/>
              <a:t>секретаря, членов аттестационной комиссии</a:t>
            </a:r>
            <a:endParaRPr lang="ru-RU" sz="1600" dirty="0"/>
          </a:p>
        </p:txBody>
      </p:sp>
      <p:pic>
        <p:nvPicPr>
          <p:cNvPr id="22" name="Рисунок 21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142852"/>
            <a:ext cx="1714512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1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46886">
                <a:tc>
                  <a:txBody>
                    <a:bodyPr/>
                    <a:lstStyle/>
                    <a:p>
                      <a:r>
                        <a:rPr lang="ru-RU" dirty="0" smtClean="0"/>
                        <a:t>На педагогического работника, прошедшего аттестацию, </a:t>
                      </a:r>
                      <a:r>
                        <a:rPr lang="ru-RU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 позднее двух рабочих дней со дня</a:t>
                      </a:r>
                      <a:r>
                        <a:rPr lang="ru-RU" dirty="0" smtClean="0"/>
                        <a:t> ее проведения секретарем АК составляется выписка из протокола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Работодатель знакомит педагогического работника с выпиской</a:t>
                      </a:r>
                      <a:r>
                        <a:rPr lang="ru-RU" baseline="0" dirty="0" smtClean="0"/>
                        <a:t> из протокола под роспись 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 течение трех рабочих дней </a:t>
                      </a:r>
                      <a:r>
                        <a:rPr lang="ru-RU" baseline="0" dirty="0" smtClean="0"/>
                        <a:t>после ее составления</a:t>
                      </a:r>
                      <a:endParaRPr lang="ru-RU" dirty="0"/>
                    </a:p>
                  </a:txBody>
                  <a:tcPr/>
                </a:tc>
              </a:tr>
              <a:tr h="1652592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Выписка содержит</a:t>
                      </a:r>
                      <a:r>
                        <a:rPr lang="ru-RU" baseline="0" dirty="0" smtClean="0"/>
                        <a:t> сведения о ФИО аттестуемого, </a:t>
                      </a:r>
                    </a:p>
                    <a:p>
                      <a:r>
                        <a:rPr lang="ru-RU" baseline="0" dirty="0" smtClean="0"/>
                        <a:t>наименование должности, </a:t>
                      </a:r>
                    </a:p>
                    <a:p>
                      <a:r>
                        <a:rPr lang="ru-RU" baseline="0" dirty="0" smtClean="0"/>
                        <a:t>дате заседания АК, </a:t>
                      </a:r>
                    </a:p>
                    <a:p>
                      <a:r>
                        <a:rPr lang="ru-RU" baseline="0" dirty="0" smtClean="0"/>
                        <a:t>результаты голосования о принятом решении АК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Выписка из протокола хранится в</a:t>
                      </a:r>
                      <a:r>
                        <a:rPr lang="ru-RU" b="1" baseline="0" dirty="0" smtClean="0"/>
                        <a:t> личном деле педагогического работника!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77867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Выписка из протокола заседания аттестационной комиссии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5429264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Сведения об аттестации педагогического работника, проводимой с целью подтверждения соответствия занимаемой должности, в трудовую книжку не вносится!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03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142851"/>
            <a:ext cx="1511621" cy="128588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</TotalTime>
  <Words>642</Words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Аттестация педагогических работников в целях подтверждения соответствия занимаемой должности</vt:lpstr>
      <vt:lpstr>Обязательная документация в образовательном учреждении</vt:lpstr>
      <vt:lpstr>Аттестационная комиссия </vt:lpstr>
      <vt:lpstr>Примечание</vt:lpstr>
      <vt:lpstr>Представление работодателя</vt:lpstr>
      <vt:lpstr>Представление работодателя содержат следующие сведения о педагогическом работнике</vt:lpstr>
      <vt:lpstr>Заседание аттестационной комиссии (АК)</vt:lpstr>
      <vt:lpstr>Протокол заседания аттестационной комиссии</vt:lpstr>
      <vt:lpstr>Выписка из протокола заседания аттестационной комиссии</vt:lpstr>
      <vt:lpstr>Аттестацию в целях подтверждения соответствия занимаемой должности не проходят следующие педагогический работники</vt:lpstr>
      <vt:lpstr>Мы в социальных сетях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Аттестация педагогических работников в целях подтверждения соответствия занимаемой должности</dc:title>
  <dc:creator>Специалист</dc:creator>
  <cp:lastModifiedBy>Специалист</cp:lastModifiedBy>
  <cp:revision>49</cp:revision>
  <dcterms:created xsi:type="dcterms:W3CDTF">2023-07-03T06:39:41Z</dcterms:created>
  <dcterms:modified xsi:type="dcterms:W3CDTF">2023-07-20T23:47:33Z</dcterms:modified>
</cp:coreProperties>
</file>