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63" r:id="rId5"/>
    <p:sldId id="261" r:id="rId6"/>
    <p:sldId id="260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62" r:id="rId18"/>
    <p:sldId id="265" r:id="rId19"/>
    <p:sldId id="277" r:id="rId20"/>
    <p:sldId id="276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0099CC"/>
    <a:srgbClr val="66FFFF"/>
    <a:srgbClr val="AEEDEC"/>
    <a:srgbClr val="FF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-562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18A1EB-12B3-4F21-8AD7-8832A876CF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B585076-EB0B-46B5-B801-9BBF17C964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5FEE3A3-2E25-48C7-8C86-F8FBA85BF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FB60-7FCC-4B8A-B632-8E9E765F3756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DF90281-2E0D-4E60-9253-75508B658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7863170-F07D-4225-A939-CD0EAB59D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A9D6-A8A2-4A73-B6FE-BA917E2DA0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8600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77FDAA1-8B7F-4550-BAD0-6C1D1DA0A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5762BBF1-E882-424A-8FFB-649C986A4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8AA05DB-7E57-4FC2-B4F1-9AA97AD2C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FB60-7FCC-4B8A-B632-8E9E765F3756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DCAEFBB-16DA-4C93-AB83-6BFDF8DB4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FC75808-1677-4AC5-8CA8-B8854F88C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A9D6-A8A2-4A73-B6FE-BA917E2DA0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225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2FFED119-EE73-4E63-933E-1702E49E27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ACC45FA-64E0-4A2E-A87C-8F73C1B69B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01E8CFD-A520-4982-AE87-C952F18B3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FB60-7FCC-4B8A-B632-8E9E765F3756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0A7DE7A-D678-4A05-9DB5-236255412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A2DD555-5947-4340-93AA-F205758E5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A9D6-A8A2-4A73-B6FE-BA917E2DA0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8989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A06EE0D-8056-4F79-A39D-513292DF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CD6CF87-8789-4511-81B5-1A305CFAE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22C0E0C-1676-45E6-AABF-566E220A6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FB60-7FCC-4B8A-B632-8E9E765F3756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F73293E-1A89-41C7-8DFD-B644DCEB1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D428835-9716-42EB-B4A0-B7B48DA2E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A9D6-A8A2-4A73-B6FE-BA917E2DA0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2060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E3AE2D-C600-4408-949E-9BAA30C85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5C510F4-FAC9-4078-91A9-E1603AF4E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92AED80-9A79-4477-AD34-86210AA36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FB60-7FCC-4B8A-B632-8E9E765F3756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5FE2B73-9DC5-4408-A2B6-3F30CF47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9B0CBD6-686D-422A-A657-4F5046BDA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A9D6-A8A2-4A73-B6FE-BA917E2DA0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4972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4C802EC-D888-4415-8F7D-503DC5F51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1768DCF-2C54-4C25-9947-7428CDCF57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7294EB5-07CD-4568-9C2C-41A8C24CAE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6E23F37-2E5E-4BAB-9ABB-8B0AF351C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FB60-7FCC-4B8A-B632-8E9E765F3756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CA61488-19B9-494C-A924-B8EE33C86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5196F87-31B9-4F2F-B444-409EDC05D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A9D6-A8A2-4A73-B6FE-BA917E2DA0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7274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B061D03-C93A-411A-9264-DDE0D806A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9F6832A-D2A4-4CFF-AA53-CFCF39F6B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D5C9A9C-9C78-45D0-AA8B-56E271FC38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52D71935-4C1F-4487-995F-F3CAAD6E8F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79C6BF89-549B-4C13-82E0-980810ED2A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842DA663-E582-4DDD-A0D7-E49A1B0FF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FB60-7FCC-4B8A-B632-8E9E765F3756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BE4606B9-165E-4FB9-8754-AAAD73AA4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1E45D123-78A3-4CB7-8EA6-88C59C5F4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A9D6-A8A2-4A73-B6FE-BA917E2DA0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72702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B536700-65ED-4EFF-9F16-C432C3795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D98CB7B2-3DC0-4C9E-A6B0-E44E6E940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FB60-7FCC-4B8A-B632-8E9E765F3756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FB2D50C-A585-43C0-BBAF-D1E6ED6C2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E71C13B-F9E7-4849-8A48-81C2866F0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A9D6-A8A2-4A73-B6FE-BA917E2DA0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6458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D3071777-8CAC-4C7E-8A45-0C162FAAF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FB60-7FCC-4B8A-B632-8E9E765F3756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4208DCE3-CA1B-435A-A396-E98159A3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839F72C-06AF-4F08-95C0-99C5ADCFA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A9D6-A8A2-4A73-B6FE-BA917E2DA0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1692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92771DF-A1B3-469A-9421-FAAB1B7B8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8C269F9-4BE8-46F5-A8C7-D761360A9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BBE6452-8B92-496B-B636-FD22E51F23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34AB6EE-342B-4623-8F58-A33327D35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FB60-7FCC-4B8A-B632-8E9E765F3756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6867A0B-FA94-4785-8F6F-16B970617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57F3355-03E4-4B31-9626-912895981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A9D6-A8A2-4A73-B6FE-BA917E2DA0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2038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5648C7B-2863-4819-9FD1-99B326952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61E4804E-7A37-4FD2-BA7C-14E568D97A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5A8BE0E-7E17-4F79-B079-B853C3B8CF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E6A0F0B-ABAD-49AA-8206-8214CFF06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FB60-7FCC-4B8A-B632-8E9E765F3756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5DABD3D-1416-456A-8D11-9A07D7657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5FA570D-594B-4041-9EC0-B375E4DF0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A9D6-A8A2-4A73-B6FE-BA917E2DA0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0341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rgbClr val="92D050">
                <a:lumMod val="67000"/>
                <a:lumOff val="33000"/>
              </a:srgbClr>
            </a:gs>
            <a:gs pos="44000">
              <a:srgbClr val="AEEDEC"/>
            </a:gs>
            <a:gs pos="80000">
              <a:srgbClr val="FFCCFF">
                <a:lumMod val="42000"/>
                <a:lumOff val="58000"/>
              </a:srgbClr>
            </a:gs>
          </a:gsLst>
          <a:path path="circle">
            <a:fillToRect t="100000" r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799B41E-AA23-46C1-A811-FD58B60A1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0A61D1C-9E64-4423-B301-0000EA27B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55185BE-86A6-47C4-ADC9-28A844647C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9FB60-7FCC-4B8A-B632-8E9E765F3756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71DE61B-9B95-47BC-AC42-7FD3B8969D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C269CCF-B05B-4D73-A1F4-C5223FE80F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AA9D6-A8A2-4A73-B6FE-BA917E2DA0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9010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2A06D83-5227-4987-A9A2-7975B1A5F8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Использование инновации – условие повышения качества образования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7DF970F-F37E-4AD9-BB58-F16C677417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7320" y="4709160"/>
            <a:ext cx="9144000" cy="1402080"/>
          </a:xfrm>
        </p:spPr>
        <p:txBody>
          <a:bodyPr>
            <a:normAutofit fontScale="92500" lnSpcReduction="20000"/>
          </a:bodyPr>
          <a:lstStyle/>
          <a:p>
            <a:pPr algn="r"/>
            <a:endParaRPr lang="ru-RU" sz="2800" dirty="0" smtClean="0"/>
          </a:p>
          <a:p>
            <a:pPr algn="r"/>
            <a:r>
              <a:rPr lang="ru-RU" sz="2800" dirty="0" smtClean="0"/>
              <a:t>Бимеева Ольга Алексеевна, </a:t>
            </a:r>
          </a:p>
          <a:p>
            <a:pPr algn="r"/>
            <a:r>
              <a:rPr lang="ru-RU" sz="1800" dirty="0" smtClean="0"/>
              <a:t>учитель-логопед высшей квалификационной категории, </a:t>
            </a:r>
          </a:p>
          <a:p>
            <a:pPr algn="r"/>
            <a:r>
              <a:rPr lang="ru-RU" sz="1800" dirty="0" smtClean="0"/>
              <a:t>Почетный работник общего образования РФ</a:t>
            </a:r>
            <a:endParaRPr lang="ru-RU" sz="1800" dirty="0"/>
          </a:p>
        </p:txBody>
      </p:sp>
      <p:pic>
        <p:nvPicPr>
          <p:cNvPr id="1026" name="Picture 2" descr="D:\Project\ШУМ\SborkaSHUM\Presentation\03 Бимее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600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2391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Актуальность инновации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3400" b="1" dirty="0" smtClean="0">
                <a:solidFill>
                  <a:srgbClr val="C00000"/>
                </a:solidFill>
              </a:rPr>
              <a:t>НЕГОВОРЯЩИЕ</a:t>
            </a:r>
            <a:r>
              <a:rPr lang="ru-RU" sz="3400" b="1" dirty="0" smtClean="0"/>
              <a:t> </a:t>
            </a:r>
            <a:r>
              <a:rPr lang="ru-RU" sz="3400" dirty="0" smtClean="0"/>
              <a:t>дети: </a:t>
            </a:r>
          </a:p>
          <a:p>
            <a:r>
              <a:rPr lang="ru-RU" b="1" dirty="0" smtClean="0"/>
              <a:t>в речи присутствуют только жесты, гласные вокализации или звукоподражания («</a:t>
            </a:r>
            <a:r>
              <a:rPr lang="ru-RU" b="1" dirty="0" err="1" smtClean="0"/>
              <a:t>ав</a:t>
            </a:r>
            <a:r>
              <a:rPr lang="ru-RU" b="1" dirty="0" smtClean="0"/>
              <a:t>», «би – би» и т.д.)</a:t>
            </a:r>
          </a:p>
          <a:p>
            <a:pPr marL="0" indent="0" algn="ctr">
              <a:buNone/>
            </a:pPr>
            <a:r>
              <a:rPr lang="ru-RU" b="1" dirty="0" smtClean="0"/>
              <a:t>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7030A0"/>
                </a:solidFill>
              </a:rPr>
              <a:t>ИЛИ</a:t>
            </a:r>
          </a:p>
          <a:p>
            <a:pPr marL="0" indent="0" algn="ctr">
              <a:buNone/>
            </a:pPr>
            <a:r>
              <a:rPr lang="ru-RU" sz="3400" b="1" dirty="0" smtClean="0">
                <a:solidFill>
                  <a:srgbClr val="C00000"/>
                </a:solidFill>
              </a:rPr>
              <a:t>ПРАКТИЧЕСКИ НЕ ГОВОРЯЩИЕ </a:t>
            </a:r>
            <a:r>
              <a:rPr lang="ru-RU" sz="3400" dirty="0" smtClean="0"/>
              <a:t>дети:</a:t>
            </a:r>
          </a:p>
          <a:p>
            <a:r>
              <a:rPr lang="ru-RU" b="1" dirty="0" smtClean="0"/>
              <a:t> со значительным отставанием от онтогенетической нормы развития речи</a:t>
            </a:r>
          </a:p>
          <a:p>
            <a:pPr marL="0" indent="0">
              <a:buNone/>
            </a:pPr>
            <a:r>
              <a:rPr lang="ru-RU" b="1" dirty="0" smtClean="0"/>
              <a:t>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Для справки: </a:t>
            </a:r>
          </a:p>
          <a:p>
            <a:r>
              <a:rPr lang="ru-RU" b="1" dirty="0">
                <a:solidFill>
                  <a:srgbClr val="7030A0"/>
                </a:solidFill>
              </a:rPr>
              <a:t>В</a:t>
            </a:r>
            <a:r>
              <a:rPr lang="ru-RU" b="1" dirty="0" smtClean="0">
                <a:solidFill>
                  <a:srgbClr val="7030A0"/>
                </a:solidFill>
              </a:rPr>
              <a:t> норме становление речевой системы      у детей происходит к 3-м годам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5700" b="1" dirty="0" smtClean="0">
                <a:solidFill>
                  <a:srgbClr val="C00000"/>
                </a:solidFill>
                <a:cs typeface="Calibri Light" panose="020F0302020204030204" pitchFamily="34" charset="0"/>
              </a:rPr>
              <a:t>задержка </a:t>
            </a:r>
            <a:r>
              <a:rPr lang="ru-RU" sz="5700" b="1" dirty="0">
                <a:solidFill>
                  <a:srgbClr val="C00000"/>
                </a:solidFill>
                <a:cs typeface="Calibri Light" panose="020F0302020204030204" pitchFamily="34" charset="0"/>
              </a:rPr>
              <a:t>речевого развития (ЗРР</a:t>
            </a:r>
            <a:r>
              <a:rPr lang="ru-RU" sz="5700" b="1" dirty="0" smtClean="0">
                <a:solidFill>
                  <a:srgbClr val="C00000"/>
                </a:solidFill>
                <a:cs typeface="Calibri Light" panose="020F0302020204030204" pitchFamily="34" charset="0"/>
              </a:rPr>
              <a:t>)</a:t>
            </a:r>
            <a:r>
              <a:rPr lang="ru-RU" sz="5700" dirty="0" smtClean="0">
                <a:solidFill>
                  <a:srgbClr val="C00000"/>
                </a:solidFill>
                <a:cs typeface="Calibri Light" panose="020F0302020204030204" pitchFamily="34" charset="0"/>
              </a:rPr>
              <a:t>, </a:t>
            </a:r>
          </a:p>
          <a:p>
            <a:pPr marL="0" indent="0" algn="ctr">
              <a:buNone/>
            </a:pPr>
            <a:r>
              <a:rPr lang="ru-RU" sz="5700" b="1" dirty="0" smtClean="0">
                <a:cs typeface="Calibri Light" panose="020F0302020204030204" pitchFamily="34" charset="0"/>
              </a:rPr>
              <a:t>в том числе </a:t>
            </a:r>
          </a:p>
          <a:p>
            <a:pPr marL="0" indent="0" algn="ctr">
              <a:buNone/>
            </a:pPr>
            <a:r>
              <a:rPr lang="ru-RU" sz="5700" b="1" dirty="0">
                <a:solidFill>
                  <a:srgbClr val="C00000"/>
                </a:solidFill>
                <a:cs typeface="Calibri Light" panose="020F0302020204030204" pitchFamily="34" charset="0"/>
              </a:rPr>
              <a:t>в</a:t>
            </a:r>
            <a:r>
              <a:rPr lang="ru-RU" sz="5700" b="1" dirty="0" smtClean="0">
                <a:solidFill>
                  <a:srgbClr val="C00000"/>
                </a:solidFill>
                <a:cs typeface="Calibri Light" panose="020F0302020204030204" pitchFamily="34" charset="0"/>
              </a:rPr>
              <a:t>ыраженная ЗРР 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  <a:cs typeface="Calibri Light" panose="020F0302020204030204" pitchFamily="34" charset="0"/>
              </a:rPr>
              <a:t>                                   </a:t>
            </a:r>
            <a:endParaRPr lang="ru-RU" dirty="0">
              <a:solidFill>
                <a:srgbClr val="C00000"/>
              </a:solidFill>
              <a:cs typeface="Calibri Light" panose="020F0302020204030204" pitchFamily="34" charset="0"/>
            </a:endParaRPr>
          </a:p>
          <a:p>
            <a:pPr algn="ctr">
              <a:buNone/>
            </a:pPr>
            <a:r>
              <a:rPr lang="ru-RU" dirty="0">
                <a:solidFill>
                  <a:srgbClr val="C00000"/>
                </a:solidFill>
                <a:cs typeface="Calibri Light" panose="020F0302020204030204" pitchFamily="34" charset="0"/>
              </a:rPr>
              <a:t>  </a:t>
            </a:r>
            <a:r>
              <a:rPr lang="ru-RU" sz="96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Calibri Light" panose="020F0302020204030204" pitchFamily="34" charset="0"/>
              </a:rPr>
              <a:t>50% </a:t>
            </a:r>
          </a:p>
          <a:p>
            <a:pPr algn="ctr">
              <a:buNone/>
            </a:pPr>
            <a:r>
              <a:rPr lang="ru-RU" sz="3100" b="1" dirty="0">
                <a:cs typeface="Calibri Light" panose="020F0302020204030204" pitchFamily="34" charset="0"/>
              </a:rPr>
              <a:t>о</a:t>
            </a:r>
            <a:r>
              <a:rPr lang="ru-RU" sz="3100" b="1" dirty="0" smtClean="0">
                <a:cs typeface="Calibri Light" panose="020F0302020204030204" pitchFamily="34" charset="0"/>
              </a:rPr>
              <a:t>т численного состава каждой образовательной группы                                         для детей 3 – 4 лет</a:t>
            </a:r>
            <a:endParaRPr lang="ru-RU" sz="3100" b="1" dirty="0">
              <a:cs typeface="Calibri Light" panose="020F03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0986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Актуальность инновации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ГРУППА «РИСКА»</a:t>
            </a:r>
          </a:p>
          <a:p>
            <a:pPr marL="0" indent="0" algn="ctr">
              <a:buNone/>
            </a:pPr>
            <a:endParaRPr lang="ru-RU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Дети с возрастными недостатками речи, которые имеют </a:t>
            </a:r>
            <a:r>
              <a:rPr lang="ru-RU" b="1" dirty="0" smtClean="0">
                <a:solidFill>
                  <a:srgbClr val="C00000"/>
                </a:solidFill>
              </a:rPr>
              <a:t>неблагоприятный прогноз при отсутствии </a:t>
            </a:r>
            <a:r>
              <a:rPr lang="ru-RU" b="1" dirty="0" smtClean="0">
                <a:solidFill>
                  <a:srgbClr val="7030A0"/>
                </a:solidFill>
              </a:rPr>
              <a:t>своевременной логопедической помощи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C00000"/>
                </a:solidFill>
                <a:cs typeface="Calibri Light" panose="020F0302020204030204" pitchFamily="34" charset="0"/>
              </a:rPr>
              <a:t>возрастная речь</a:t>
            </a:r>
          </a:p>
          <a:p>
            <a:pPr marL="0" indent="0" algn="ctr">
              <a:buNone/>
            </a:pPr>
            <a:endParaRPr lang="ru-RU" sz="4400" b="1" dirty="0" smtClean="0">
              <a:solidFill>
                <a:srgbClr val="C00000"/>
              </a:solidFill>
              <a:cs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ru-RU" sz="96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Calibri Light" panose="020F0302020204030204" pitchFamily="34" charset="0"/>
              </a:rPr>
              <a:t>50%</a:t>
            </a:r>
            <a:r>
              <a:rPr lang="ru-RU" sz="9600" b="1" dirty="0" smtClean="0">
                <a:solidFill>
                  <a:srgbClr val="C00000"/>
                </a:solidFill>
                <a:cs typeface="Calibri Light" panose="020F0302020204030204" pitchFamily="34" charset="0"/>
              </a:rPr>
              <a:t> </a:t>
            </a:r>
          </a:p>
          <a:p>
            <a:pPr algn="ctr">
              <a:buNone/>
            </a:pPr>
            <a:endParaRPr lang="ru-RU" b="1" dirty="0" smtClean="0">
              <a:cs typeface="Calibri Light" panose="020F0302020204030204" pitchFamily="34" charset="0"/>
            </a:endParaRPr>
          </a:p>
          <a:p>
            <a:pPr algn="ctr">
              <a:buNone/>
            </a:pPr>
            <a:r>
              <a:rPr lang="ru-RU" b="1" dirty="0" smtClean="0">
                <a:cs typeface="Calibri Light" panose="020F0302020204030204" pitchFamily="34" charset="0"/>
              </a:rPr>
              <a:t>от численного состава каждой образовательной группы                                         для детей 3 – 4 лет</a:t>
            </a:r>
            <a:endParaRPr lang="ru-RU" b="1" dirty="0">
              <a:cs typeface="Calibri Light" panose="020F03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9025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Актуальность инновации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3600" b="1" u="sng" dirty="0" smtClean="0">
                <a:solidFill>
                  <a:srgbClr val="C00000"/>
                </a:solidFill>
              </a:rPr>
              <a:t>Вывод</a:t>
            </a:r>
            <a:endParaRPr lang="ru-RU" b="1" u="sng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Своевременная логопедическая помощь нужна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КАЖДОМУ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ребенку младшего дошкольного возраста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 smtClean="0">
                <a:solidFill>
                  <a:srgbClr val="7030A0"/>
                </a:solidFill>
              </a:rPr>
              <a:t>Речевой нормы </a:t>
            </a:r>
          </a:p>
          <a:p>
            <a:pPr marL="0" indent="0" algn="ctr">
              <a:buNone/>
            </a:pPr>
            <a:endParaRPr lang="ru-RU" sz="60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9600" b="1" dirty="0" smtClean="0">
                <a:solidFill>
                  <a:srgbClr val="C00000"/>
                </a:solidFill>
              </a:rPr>
              <a:t>НЕТ!</a:t>
            </a:r>
            <a:endParaRPr lang="ru-RU" sz="9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49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Предлагаемое решение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Пропедевтические занятия учителя-логопеда                                       во всех параллелях общеобразовательных групп для детей младшего дошкольного возраста                                (с 3-х до 5 лет)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sz="6000" b="1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ru-RU" sz="6000" b="1" dirty="0" smtClean="0">
                <a:solidFill>
                  <a:srgbClr val="C00000"/>
                </a:solidFill>
                <a:latin typeface="Arial Black" pitchFamily="34" charset="0"/>
              </a:rPr>
              <a:t>150,  </a:t>
            </a:r>
          </a:p>
          <a:p>
            <a:pPr marL="0" indent="0" algn="ctr">
              <a:buNone/>
            </a:pPr>
            <a:r>
              <a:rPr lang="ru-RU" sz="6000" b="1" dirty="0" smtClean="0">
                <a:solidFill>
                  <a:srgbClr val="C00000"/>
                </a:solidFill>
                <a:latin typeface="Arial Black" pitchFamily="34" charset="0"/>
              </a:rPr>
              <a:t>а не  </a:t>
            </a:r>
            <a:r>
              <a:rPr lang="ru-RU" sz="6000" b="1" dirty="0">
                <a:solidFill>
                  <a:srgbClr val="C00000"/>
                </a:solidFill>
                <a:latin typeface="Arial Black" pitchFamily="34" charset="0"/>
              </a:rPr>
              <a:t>25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9333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Предлагаемое решение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ea typeface="Microsoft JhengHei" pitchFamily="34" charset="-120"/>
              </a:rPr>
              <a:t>Широкий </a:t>
            </a:r>
            <a:r>
              <a:rPr lang="ru-RU" b="1" dirty="0">
                <a:solidFill>
                  <a:srgbClr val="C00000"/>
                </a:solidFill>
                <a:ea typeface="Microsoft JhengHei" pitchFamily="34" charset="-120"/>
              </a:rPr>
              <a:t>охват детей</a:t>
            </a:r>
            <a:r>
              <a:rPr lang="ru-RU" dirty="0">
                <a:solidFill>
                  <a:srgbClr val="C00000"/>
                </a:solidFill>
                <a:ea typeface="Microsoft JhengHei" pitchFamily="34" charset="-120"/>
              </a:rPr>
              <a:t> 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7030A0"/>
                </a:solidFill>
                <a:ea typeface="Microsoft JhengHei" pitchFamily="34" charset="-120"/>
              </a:rPr>
              <a:t>логопедической  помощью </a:t>
            </a:r>
            <a:endParaRPr lang="ru-RU" sz="2400" b="1" dirty="0">
              <a:solidFill>
                <a:srgbClr val="7030A0"/>
              </a:solidFill>
              <a:ea typeface="Microsoft JhengHei" pitchFamily="34" charset="-12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ea typeface="Microsoft JhengHei" pitchFamily="34" charset="-120"/>
              </a:rPr>
              <a:t>превышает </a:t>
            </a:r>
            <a:r>
              <a:rPr lang="ru-RU" b="1" dirty="0">
                <a:solidFill>
                  <a:srgbClr val="C00000"/>
                </a:solidFill>
                <a:ea typeface="Microsoft JhengHei" pitchFamily="34" charset="-120"/>
              </a:rPr>
              <a:t>норму в </a:t>
            </a:r>
            <a:r>
              <a:rPr lang="ru-RU" b="1" dirty="0" smtClean="0">
                <a:solidFill>
                  <a:srgbClr val="C00000"/>
                </a:solidFill>
                <a:ea typeface="Microsoft JhengHei" pitchFamily="34" charset="-120"/>
              </a:rPr>
              <a:t>4 – 5 раз,</a:t>
            </a:r>
            <a:endParaRPr lang="ru-RU" b="1" dirty="0">
              <a:solidFill>
                <a:srgbClr val="C00000"/>
              </a:solidFill>
              <a:ea typeface="Microsoft JhengHei" pitchFamily="34" charset="-120"/>
            </a:endParaRPr>
          </a:p>
          <a:p>
            <a:pPr algn="ctr">
              <a:buNone/>
            </a:pPr>
            <a:r>
              <a:rPr lang="ru-RU" dirty="0" smtClean="0">
                <a:ea typeface="Microsoft JhengHei" pitchFamily="34" charset="-120"/>
              </a:rPr>
              <a:t>что </a:t>
            </a:r>
            <a:r>
              <a:rPr lang="ru-RU" dirty="0">
                <a:ea typeface="Microsoft JhengHei" pitchFamily="34" charset="-120"/>
              </a:rPr>
              <a:t>по нагрузке соответствует  </a:t>
            </a:r>
          </a:p>
          <a:p>
            <a:pPr marL="109728" indent="0" algn="ctr">
              <a:buNone/>
            </a:pPr>
            <a:r>
              <a:rPr lang="ru-RU" b="1" dirty="0">
                <a:solidFill>
                  <a:srgbClr val="C00000"/>
                </a:solidFill>
                <a:ea typeface="Microsoft JhengHei" pitchFamily="34" charset="-120"/>
              </a:rPr>
              <a:t>5 ставкам </a:t>
            </a:r>
            <a:r>
              <a:rPr lang="ru-RU" dirty="0" smtClean="0">
                <a:ea typeface="Microsoft JhengHei" pitchFamily="34" charset="-120"/>
              </a:rPr>
              <a:t>учителя-логопеда</a:t>
            </a:r>
          </a:p>
          <a:p>
            <a:pPr marL="109728" indent="0" algn="ctr">
              <a:buNone/>
            </a:pPr>
            <a:endParaRPr lang="ru-RU" sz="2400" dirty="0" smtClean="0">
              <a:ea typeface="Microsoft JhengHei" pitchFamily="34" charset="-120"/>
            </a:endParaRPr>
          </a:p>
          <a:p>
            <a:pPr marL="109728" indent="0" algn="ctr">
              <a:buNone/>
            </a:pPr>
            <a:r>
              <a:rPr lang="ru-RU" sz="2400" b="1" dirty="0">
                <a:solidFill>
                  <a:srgbClr val="7030A0"/>
                </a:solidFill>
                <a:ea typeface="Microsoft JhengHei" pitchFamily="34" charset="-120"/>
              </a:rPr>
              <a:t>при </a:t>
            </a:r>
            <a:r>
              <a:rPr lang="ru-RU" sz="2400" b="1" dirty="0" smtClean="0">
                <a:solidFill>
                  <a:srgbClr val="7030A0"/>
                </a:solidFill>
                <a:ea typeface="Microsoft JhengHei" pitchFamily="34" charset="-120"/>
              </a:rPr>
              <a:t>этом</a:t>
            </a:r>
          </a:p>
          <a:p>
            <a:pPr marL="109728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Microsoft JhengHei" pitchFamily="34" charset="-120"/>
              </a:rPr>
              <a:t>РЕЗУЛЬТАТИВНОСТЬ</a:t>
            </a:r>
          </a:p>
          <a:p>
            <a:pPr marL="109728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Microsoft JhengHei" pitchFamily="34" charset="-120"/>
              </a:rPr>
              <a:t>БОЛЬШЕ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Нестандартное </a:t>
            </a:r>
            <a:endParaRPr lang="ru-RU" b="1" dirty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b="1" dirty="0">
                <a:solidFill>
                  <a:srgbClr val="7030A0"/>
                </a:solidFill>
              </a:rPr>
              <a:t>распределение   </a:t>
            </a:r>
            <a:r>
              <a:rPr lang="ru-RU" b="1" dirty="0" smtClean="0">
                <a:solidFill>
                  <a:srgbClr val="7030A0"/>
                </a:solidFill>
              </a:rPr>
              <a:t>рабочего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   </a:t>
            </a:r>
            <a:r>
              <a:rPr lang="ru-RU" b="1" dirty="0">
                <a:solidFill>
                  <a:srgbClr val="7030A0"/>
                </a:solidFill>
              </a:rPr>
              <a:t>времени   </a:t>
            </a:r>
          </a:p>
          <a:p>
            <a:pPr algn="ctr">
              <a:buNone/>
            </a:pPr>
            <a:r>
              <a:rPr lang="ru-RU" b="1" dirty="0">
                <a:solidFill>
                  <a:srgbClr val="7030A0"/>
                </a:solidFill>
              </a:rPr>
              <a:t>учителя-логопеда </a:t>
            </a:r>
            <a:r>
              <a:rPr lang="ru-RU" dirty="0">
                <a:solidFill>
                  <a:srgbClr val="C00000"/>
                </a:solidFill>
              </a:rPr>
              <a:t> </a:t>
            </a:r>
          </a:p>
          <a:p>
            <a:pPr algn="ctr">
              <a:buNone/>
            </a:pPr>
            <a:r>
              <a:rPr lang="ru-RU" b="1" dirty="0">
                <a:solidFill>
                  <a:srgbClr val="C00000"/>
                </a:solidFill>
              </a:rPr>
              <a:t>в пределах ставки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3821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Условия профессионального роста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1" dirty="0"/>
              <a:t>Р</a:t>
            </a:r>
            <a:r>
              <a:rPr lang="ru-RU" sz="2200" b="1" dirty="0" smtClean="0"/>
              <a:t>аспоряжение  </a:t>
            </a:r>
            <a:r>
              <a:rPr lang="ru-RU" sz="2200" b="1" dirty="0"/>
              <a:t>Правительства Российской Федерации                   </a:t>
            </a:r>
            <a:r>
              <a:rPr lang="ru-RU" sz="2200" b="1" dirty="0" smtClean="0"/>
              <a:t>                  от </a:t>
            </a:r>
            <a:r>
              <a:rPr lang="ru-RU" sz="2200" b="1" dirty="0"/>
              <a:t>31 декабря 2019 г. № </a:t>
            </a:r>
            <a:r>
              <a:rPr lang="ru-RU" sz="2200" b="1" dirty="0" smtClean="0"/>
              <a:t>3273-р</a:t>
            </a:r>
            <a:endParaRPr lang="ru-RU" sz="2200" b="1" dirty="0"/>
          </a:p>
          <a:p>
            <a:pPr marL="0" indent="0">
              <a:buNone/>
            </a:pPr>
            <a:r>
              <a:rPr lang="ru-RU" sz="2200" b="1" dirty="0" smtClean="0"/>
              <a:t>«Основные </a:t>
            </a:r>
            <a:r>
              <a:rPr lang="ru-RU" sz="2200" b="1" dirty="0"/>
              <a:t>принципы национальной системы профессионального роста педагогических работников Российской Федерации, включая национальную систему учительского </a:t>
            </a:r>
            <a:r>
              <a:rPr lang="ru-RU" sz="2200" b="1" dirty="0" smtClean="0"/>
              <a:t>роста» </a:t>
            </a:r>
          </a:p>
          <a:p>
            <a:pPr marL="0" indent="0">
              <a:buNone/>
            </a:pPr>
            <a:endParaRPr lang="ru-RU" sz="2200" b="1" dirty="0" smtClean="0"/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Организация </a:t>
            </a:r>
            <a:r>
              <a:rPr lang="ru-RU" b="1" dirty="0">
                <a:solidFill>
                  <a:srgbClr val="C00000"/>
                </a:solidFill>
              </a:rPr>
              <a:t>обмена </a:t>
            </a:r>
            <a:r>
              <a:rPr lang="ru-RU" b="1" dirty="0" smtClean="0">
                <a:solidFill>
                  <a:srgbClr val="C00000"/>
                </a:solidFill>
              </a:rPr>
              <a:t>опытом   </a:t>
            </a:r>
            <a:r>
              <a:rPr lang="ru-RU" b="1" dirty="0">
                <a:solidFill>
                  <a:srgbClr val="C00000"/>
                </a:solidFill>
              </a:rPr>
              <a:t>и лучшими педагогическими практиками</a:t>
            </a:r>
          </a:p>
          <a:p>
            <a:endParaRPr lang="ru-RU" b="1" dirty="0">
              <a:solidFill>
                <a:srgbClr val="7030A0"/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>
                <a:solidFill>
                  <a:srgbClr val="7030A0"/>
                </a:solidFill>
              </a:rPr>
              <a:t>Инновационный </a:t>
            </a:r>
            <a:r>
              <a:rPr lang="ru-RU" sz="3200" b="1" dirty="0" smtClean="0">
                <a:solidFill>
                  <a:srgbClr val="7030A0"/>
                </a:solidFill>
              </a:rPr>
              <a:t>проект МАДОУ № 192 </a:t>
            </a:r>
            <a:endParaRPr lang="ru-RU" sz="3200" b="1" dirty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ru-RU" b="1" dirty="0">
                <a:solidFill>
                  <a:srgbClr val="0070C0"/>
                </a:solidFill>
              </a:rPr>
              <a:t>в статусе муниципальной стажировочной площадки</a:t>
            </a:r>
          </a:p>
          <a:p>
            <a:pPr algn="ctr">
              <a:buNone/>
            </a:pPr>
            <a:r>
              <a:rPr lang="ru-RU" b="1" dirty="0">
                <a:solidFill>
                  <a:srgbClr val="7030A0"/>
                </a:solidFill>
                <a:ea typeface="Microsoft JhengHei" pitchFamily="34" charset="-120"/>
              </a:rPr>
              <a:t>    с октября 2018 </a:t>
            </a:r>
            <a:endParaRPr lang="ru-RU" b="1" dirty="0" smtClean="0">
              <a:solidFill>
                <a:srgbClr val="7030A0"/>
              </a:solidFill>
              <a:ea typeface="Microsoft JhengHei" pitchFamily="34" charset="-120"/>
            </a:endParaRPr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  <a:ea typeface="Microsoft JhengHei" pitchFamily="34" charset="-120"/>
            </a:endParaRPr>
          </a:p>
          <a:p>
            <a:pPr algn="ctr">
              <a:buNone/>
            </a:pPr>
            <a:r>
              <a:rPr lang="ru-RU" sz="3200" b="1" dirty="0" smtClean="0">
                <a:solidFill>
                  <a:srgbClr val="C00000"/>
                </a:solidFill>
                <a:ea typeface="Microsoft JhengHei" pitchFamily="34" charset="-120"/>
              </a:rPr>
              <a:t>Стажировочное обучение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C00000"/>
                </a:solidFill>
                <a:ea typeface="Microsoft JhengHei" pitchFamily="34" charset="-120"/>
              </a:rPr>
              <a:t>педагог                  педагог</a:t>
            </a:r>
          </a:p>
          <a:p>
            <a:pPr algn="ctr">
              <a:buNone/>
            </a:pPr>
            <a:endParaRPr lang="ru-RU" b="1" dirty="0">
              <a:solidFill>
                <a:srgbClr val="C00000"/>
              </a:solidFill>
              <a:ea typeface="Microsoft JhengHei" pitchFamily="34" charset="-120"/>
            </a:endParaRPr>
          </a:p>
          <a:p>
            <a:endParaRPr lang="ru-RU" dirty="0"/>
          </a:p>
        </p:txBody>
      </p:sp>
      <p:sp>
        <p:nvSpPr>
          <p:cNvPr id="5" name="Двойная стрелка влево/вправо 4"/>
          <p:cNvSpPr/>
          <p:nvPr/>
        </p:nvSpPr>
        <p:spPr>
          <a:xfrm>
            <a:off x="8123682" y="5455920"/>
            <a:ext cx="1278636" cy="3200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361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Реальные достижения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109728" indent="0" algn="ctr"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1 </a:t>
            </a:r>
            <a:r>
              <a:rPr lang="ru-RU" sz="1800" b="1" dirty="0">
                <a:solidFill>
                  <a:srgbClr val="C00000"/>
                </a:solidFill>
              </a:rPr>
              <a:t>поток</a:t>
            </a:r>
            <a:r>
              <a:rPr lang="ru-RU" sz="1800" dirty="0">
                <a:solidFill>
                  <a:srgbClr val="C00000"/>
                </a:solidFill>
              </a:rPr>
              <a:t> </a:t>
            </a:r>
            <a:r>
              <a:rPr lang="ru-RU" sz="1800" b="1" dirty="0" smtClean="0">
                <a:solidFill>
                  <a:srgbClr val="7030A0"/>
                </a:solidFill>
              </a:rPr>
              <a:t>внедряет с сентября 2019 г.</a:t>
            </a:r>
            <a:endParaRPr lang="ru-RU" sz="1800" b="1" dirty="0">
              <a:solidFill>
                <a:srgbClr val="7030A0"/>
              </a:solidFill>
            </a:endParaRPr>
          </a:p>
          <a:p>
            <a:pPr marL="109728" indent="0">
              <a:buNone/>
            </a:pPr>
            <a:r>
              <a:rPr lang="ru-RU" sz="1800" b="1" dirty="0" smtClean="0"/>
              <a:t>ДОУ </a:t>
            </a:r>
            <a:r>
              <a:rPr lang="ru-RU" sz="1800" b="1" dirty="0"/>
              <a:t>№ 1, 7, 15, 23, 34, 77, 107, 111, 122, 143, 190, 191, 199, 204 (г. Хабаровск) </a:t>
            </a:r>
          </a:p>
          <a:p>
            <a:pPr marL="109728" indent="0">
              <a:buNone/>
            </a:pPr>
            <a:r>
              <a:rPr lang="ru-RU" sz="1800" b="1" dirty="0" smtClean="0"/>
              <a:t>МБДОУ </a:t>
            </a:r>
            <a:r>
              <a:rPr lang="ru-RU" sz="1800" b="1" dirty="0"/>
              <a:t>с. </a:t>
            </a:r>
            <a:r>
              <a:rPr lang="ru-RU" sz="1800" b="1" dirty="0" smtClean="0"/>
              <a:t>Калинка                                                  </a:t>
            </a:r>
            <a:r>
              <a:rPr lang="ru-RU" sz="1800" dirty="0" smtClean="0"/>
              <a:t>(</a:t>
            </a:r>
            <a:r>
              <a:rPr lang="ru-RU" sz="1800" dirty="0"/>
              <a:t>Хабаровский муниципальный район) </a:t>
            </a:r>
            <a:endParaRPr lang="ru-RU" sz="1800" dirty="0" smtClean="0"/>
          </a:p>
          <a:p>
            <a:pPr marL="109728" indent="0">
              <a:buNone/>
            </a:pPr>
            <a:r>
              <a:rPr lang="ru-RU" sz="1800" b="1" dirty="0" smtClean="0"/>
              <a:t>ФГКДОУ </a:t>
            </a:r>
            <a:r>
              <a:rPr lang="ru-RU" sz="1800" b="1" dirty="0"/>
              <a:t>№ 158 Министерства обороны РФ </a:t>
            </a:r>
            <a:endParaRPr lang="ru-RU" sz="1800" b="1" dirty="0" smtClean="0">
              <a:solidFill>
                <a:srgbClr val="C00000"/>
              </a:solidFill>
            </a:endParaRPr>
          </a:p>
          <a:p>
            <a:pPr marL="109728" indent="0" algn="ctr"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2 </a:t>
            </a:r>
            <a:r>
              <a:rPr lang="ru-RU" sz="1800" b="1" dirty="0">
                <a:solidFill>
                  <a:srgbClr val="C00000"/>
                </a:solidFill>
              </a:rPr>
              <a:t>поток </a:t>
            </a:r>
            <a:r>
              <a:rPr lang="ru-RU" sz="1800" b="1" dirty="0" smtClean="0">
                <a:solidFill>
                  <a:srgbClr val="7030A0"/>
                </a:solidFill>
              </a:rPr>
              <a:t>внедряет с сентября 2021 г.</a:t>
            </a:r>
            <a:endParaRPr lang="ru-RU" sz="1800" b="1" dirty="0">
              <a:solidFill>
                <a:srgbClr val="7030A0"/>
              </a:solidFill>
            </a:endParaRPr>
          </a:p>
          <a:p>
            <a:pPr marL="109728" indent="0">
              <a:buNone/>
            </a:pPr>
            <a:r>
              <a:rPr lang="ru-RU" sz="1800" b="1" dirty="0" smtClean="0"/>
              <a:t>ДОУ </a:t>
            </a:r>
            <a:r>
              <a:rPr lang="ru-RU" sz="1800" b="1" dirty="0"/>
              <a:t>№ 17, 78, 100, 133, 188, 197, 206, 207, 208, 209 (2 </a:t>
            </a:r>
            <a:r>
              <a:rPr lang="ru-RU" sz="1800" b="1" dirty="0" smtClean="0"/>
              <a:t>логопункта) </a:t>
            </a:r>
            <a:r>
              <a:rPr lang="ru-RU" sz="1800" b="1" dirty="0"/>
              <a:t>(г. Хабаровск) </a:t>
            </a:r>
            <a:endParaRPr lang="ru-RU" sz="1800" dirty="0"/>
          </a:p>
          <a:p>
            <a:pPr marL="109728" indent="0">
              <a:buNone/>
            </a:pPr>
            <a:r>
              <a:rPr lang="ru-RU" sz="1800" b="1" dirty="0"/>
              <a:t>ДОУ № 1, 34, 143 </a:t>
            </a:r>
            <a:r>
              <a:rPr lang="ru-RU" sz="1800" dirty="0"/>
              <a:t>(учителя-логопеды других </a:t>
            </a:r>
            <a:r>
              <a:rPr lang="ru-RU" sz="1800" dirty="0" smtClean="0"/>
              <a:t>корпусов </a:t>
            </a:r>
            <a:r>
              <a:rPr lang="ru-RU" sz="1800" dirty="0"/>
              <a:t>ДОУ</a:t>
            </a:r>
            <a:r>
              <a:rPr lang="ru-RU" sz="1800" dirty="0" smtClean="0"/>
              <a:t>)</a:t>
            </a:r>
            <a:r>
              <a:rPr lang="ru-RU" sz="1800" b="1" dirty="0"/>
              <a:t> (г. Хабаровск) </a:t>
            </a:r>
          </a:p>
          <a:p>
            <a:pPr marL="109728" indent="0">
              <a:buNone/>
            </a:pPr>
            <a:r>
              <a:rPr lang="ru-RU" sz="1800" b="1" dirty="0"/>
              <a:t>ДОУ с. Анастасьевка </a:t>
            </a:r>
            <a:r>
              <a:rPr lang="ru-RU" sz="1800" b="1" dirty="0" smtClean="0"/>
              <a:t>                                             </a:t>
            </a:r>
            <a:r>
              <a:rPr lang="ru-RU" sz="1800" dirty="0" smtClean="0"/>
              <a:t>(</a:t>
            </a:r>
            <a:r>
              <a:rPr lang="ru-RU" sz="1800" dirty="0"/>
              <a:t>Хабаровский муниципальный район)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Итого:</a:t>
            </a:r>
            <a:r>
              <a:rPr lang="ru-RU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32 </a:t>
            </a:r>
            <a:r>
              <a:rPr lang="ru-RU" b="1" dirty="0" smtClean="0">
                <a:solidFill>
                  <a:srgbClr val="C00000"/>
                </a:solidFill>
              </a:rPr>
              <a:t>ДОУ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endParaRPr lang="ru-RU" sz="3200" dirty="0" smtClean="0"/>
          </a:p>
          <a:p>
            <a:pPr marL="0" indent="0" algn="ctr">
              <a:buNone/>
            </a:pPr>
            <a:r>
              <a:rPr lang="ru-RU" sz="5900" b="1" dirty="0" smtClean="0"/>
              <a:t>Внедрение инновации                            в г. Хабаровске</a:t>
            </a:r>
          </a:p>
          <a:p>
            <a:pPr marL="0" indent="0" algn="ctr">
              <a:buNone/>
            </a:pPr>
            <a:r>
              <a:rPr lang="ru-RU" sz="59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43 % </a:t>
            </a:r>
            <a:r>
              <a:rPr lang="ru-RU" sz="5900" b="1" dirty="0" smtClean="0">
                <a:solidFill>
                  <a:srgbClr val="C00000"/>
                </a:solidFill>
              </a:rPr>
              <a:t>логопунктов </a:t>
            </a:r>
          </a:p>
          <a:p>
            <a:endParaRPr lang="ru-RU" sz="51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sz="5100" b="1" dirty="0" smtClean="0">
                <a:solidFill>
                  <a:srgbClr val="0070C0"/>
                </a:solidFill>
              </a:rPr>
              <a:t>Внедрение в других ДОУ происходит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5100" b="1" dirty="0">
                <a:solidFill>
                  <a:srgbClr val="C00000"/>
                </a:solidFill>
              </a:rPr>
              <a:t>п</a:t>
            </a:r>
            <a:r>
              <a:rPr lang="ru-RU" sz="5100" b="1" dirty="0" smtClean="0">
                <a:solidFill>
                  <a:srgbClr val="C00000"/>
                </a:solidFill>
              </a:rPr>
              <a:t>араллельно </a:t>
            </a:r>
            <a:r>
              <a:rPr lang="ru-RU" sz="5100" b="1" dirty="0" smtClean="0">
                <a:solidFill>
                  <a:srgbClr val="7030A0"/>
                </a:solidFill>
              </a:rPr>
              <a:t>с обучением стажеров -учителей-логопедов, внедряющих инновацию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5100" b="1" dirty="0" smtClean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5100" b="1" dirty="0">
                <a:solidFill>
                  <a:srgbClr val="C00000"/>
                </a:solidFill>
              </a:rPr>
              <a:t>н</a:t>
            </a:r>
            <a:r>
              <a:rPr lang="ru-RU" sz="5100" b="1" dirty="0" smtClean="0">
                <a:solidFill>
                  <a:srgbClr val="C00000"/>
                </a:solidFill>
              </a:rPr>
              <a:t>а основе Договора                                     </a:t>
            </a:r>
            <a:r>
              <a:rPr lang="ru-RU" sz="5100" b="1" dirty="0" smtClean="0">
                <a:solidFill>
                  <a:srgbClr val="7030A0"/>
                </a:solidFill>
              </a:rPr>
              <a:t>о сотрудничестве с МАДОУ № 192</a:t>
            </a:r>
            <a:endParaRPr lang="ru-RU" sz="51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557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F5EA184-534A-4589-A022-57D49B037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Реальные достижения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0454E49-9C21-4055-954E-8A760096572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ru-RU" b="1" dirty="0">
                <a:solidFill>
                  <a:srgbClr val="C00000"/>
                </a:solidFill>
              </a:rPr>
              <a:t>Данные изменения отражены     в федеральном нормативном документе: </a:t>
            </a:r>
          </a:p>
          <a:p>
            <a:pPr marL="109728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«Об утверждении примерного Положения об оказании логопедической помощи                 в организациях, осуществляющих образовательную деятельность» </a:t>
            </a:r>
          </a:p>
          <a:p>
            <a:pPr marL="109728" indent="0">
              <a:buNone/>
            </a:pPr>
            <a:endParaRPr lang="ru-RU" sz="2800" b="1" dirty="0"/>
          </a:p>
          <a:p>
            <a:pPr marL="109728" indent="0">
              <a:buNone/>
            </a:pPr>
            <a:r>
              <a:rPr lang="ru-RU" sz="2800" b="1" dirty="0"/>
              <a:t>Распоряжение Минпросвещения России от 06. 08. 2020 г. № Р – 75</a:t>
            </a: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39C2C27-1976-49BF-8D22-BD9F6595DBE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Выполнена основная задача  ФИП МАДОУ № 192: </a:t>
            </a:r>
          </a:p>
          <a:p>
            <a:pPr marL="109728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на </a:t>
            </a:r>
            <a:r>
              <a:rPr lang="ru-RU" b="1" dirty="0">
                <a:solidFill>
                  <a:srgbClr val="C00000"/>
                </a:solidFill>
              </a:rPr>
              <a:t>основе инновации внесены изменения </a:t>
            </a:r>
            <a:r>
              <a:rPr lang="ru-RU" b="1" dirty="0" smtClean="0">
                <a:solidFill>
                  <a:srgbClr val="C00000"/>
                </a:solidFill>
              </a:rPr>
              <a:t>в </a:t>
            </a:r>
            <a:r>
              <a:rPr lang="ru-RU" b="1" dirty="0">
                <a:solidFill>
                  <a:srgbClr val="C00000"/>
                </a:solidFill>
              </a:rPr>
              <a:t>законодательство РФ</a:t>
            </a:r>
            <a:r>
              <a:rPr lang="ru-RU" dirty="0"/>
              <a:t>,</a:t>
            </a:r>
            <a:r>
              <a:rPr lang="ru-RU" b="1" dirty="0"/>
              <a:t> </a:t>
            </a:r>
            <a:r>
              <a:rPr lang="ru-RU" dirty="0" smtClean="0"/>
              <a:t>а </a:t>
            </a:r>
            <a:r>
              <a:rPr lang="ru-RU" dirty="0"/>
              <a:t>именно:</a:t>
            </a:r>
            <a:r>
              <a:rPr lang="ru-RU" b="1" dirty="0"/>
              <a:t> </a:t>
            </a:r>
          </a:p>
          <a:p>
            <a:pPr marL="109728" indent="0">
              <a:buNone/>
            </a:pPr>
            <a:endParaRPr lang="ru-RU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C00000"/>
                </a:solidFill>
              </a:rPr>
              <a:t>пропедевтическая работа </a:t>
            </a:r>
            <a:r>
              <a:rPr lang="ru-RU" b="1" dirty="0"/>
              <a:t>   стала функционалом учителя-логопеда  логопедического пункта                                                              </a:t>
            </a:r>
            <a:r>
              <a:rPr lang="ru-RU" b="1" dirty="0">
                <a:solidFill>
                  <a:srgbClr val="C00000"/>
                </a:solidFill>
              </a:rPr>
              <a:t>в</a:t>
            </a:r>
            <a:r>
              <a:rPr lang="ru-RU" b="1" dirty="0"/>
              <a:t> </a:t>
            </a:r>
            <a:r>
              <a:rPr lang="ru-RU" b="1" dirty="0">
                <a:solidFill>
                  <a:srgbClr val="C00000"/>
                </a:solidFill>
              </a:rPr>
              <a:t>пределах занимаемой ставки</a:t>
            </a:r>
          </a:p>
          <a:p>
            <a:pPr marL="0" indent="0">
              <a:buNone/>
            </a:pPr>
            <a:r>
              <a:rPr lang="ru-RU" b="1" dirty="0"/>
              <a:t>    (п.1.2, п 3.4.3, п.3.6.3)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1025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BB2C1B0-213E-40CB-AE7F-7D8EB9821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Эффективность инновации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11B9063-331C-4AE0-98AE-8A7FE45A58E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4200" b="1" dirty="0" smtClean="0">
                <a:solidFill>
                  <a:srgbClr val="7030A0"/>
                </a:solidFill>
              </a:rPr>
              <a:t>ДЛЯ ДЕТЕЙ:</a:t>
            </a:r>
          </a:p>
          <a:p>
            <a:pPr marL="0" indent="0" algn="ctr">
              <a:buNone/>
            </a:pPr>
            <a:endParaRPr lang="ru-RU" sz="4200" b="1" dirty="0" smtClean="0">
              <a:solidFill>
                <a:srgbClr val="7030A0"/>
              </a:solidFill>
            </a:endParaRPr>
          </a:p>
          <a:p>
            <a:r>
              <a:rPr lang="ru-RU" sz="4200" b="1" dirty="0"/>
              <a:t>П</a:t>
            </a:r>
            <a:r>
              <a:rPr lang="ru-RU" sz="4200" b="1" dirty="0" smtClean="0"/>
              <a:t>оявляется</a:t>
            </a:r>
            <a:r>
              <a:rPr lang="ru-RU" sz="4200" dirty="0" smtClean="0"/>
              <a:t> </a:t>
            </a:r>
            <a:r>
              <a:rPr lang="ru-RU" sz="4200" b="1" dirty="0" smtClean="0"/>
              <a:t>возможность</a:t>
            </a:r>
            <a:r>
              <a:rPr lang="ru-RU" sz="4200" dirty="0" smtClean="0"/>
              <a:t>                                  </a:t>
            </a:r>
            <a:r>
              <a:rPr lang="ru-RU" sz="4200" b="1" dirty="0" smtClean="0">
                <a:solidFill>
                  <a:srgbClr val="C00000"/>
                </a:solidFill>
              </a:rPr>
              <a:t>ПОЛНОЙ КОМПЕНСАЦИИ ЗРР</a:t>
            </a:r>
            <a:endParaRPr lang="ru-RU" sz="4200" b="1" dirty="0">
              <a:solidFill>
                <a:srgbClr val="C00000"/>
              </a:solidFill>
            </a:endParaRPr>
          </a:p>
          <a:p>
            <a:endParaRPr lang="ru-RU" sz="4200" b="1" dirty="0">
              <a:solidFill>
                <a:srgbClr val="C00000"/>
              </a:solidFill>
            </a:endParaRPr>
          </a:p>
          <a:p>
            <a:r>
              <a:rPr lang="ru-RU" sz="4200" b="1" dirty="0"/>
              <a:t>У</a:t>
            </a:r>
            <a:r>
              <a:rPr lang="ru-RU" sz="4200" b="1" dirty="0" smtClean="0"/>
              <a:t>величивается</a:t>
            </a:r>
            <a:r>
              <a:rPr lang="ru-RU" sz="4200" dirty="0" smtClean="0"/>
              <a:t> </a:t>
            </a:r>
            <a:r>
              <a:rPr lang="ru-RU" sz="4200" b="1" dirty="0" smtClean="0">
                <a:solidFill>
                  <a:srgbClr val="C00000"/>
                </a:solidFill>
              </a:rPr>
              <a:t>СКОРОСТЬ ВЫХОДА</a:t>
            </a:r>
            <a:r>
              <a:rPr lang="ru-RU" sz="4200" dirty="0" smtClean="0">
                <a:solidFill>
                  <a:srgbClr val="C00000"/>
                </a:solidFill>
              </a:rPr>
              <a:t>                               </a:t>
            </a:r>
            <a:r>
              <a:rPr lang="ru-RU" sz="4200" b="1" dirty="0" smtClean="0"/>
              <a:t>из </a:t>
            </a:r>
            <a:r>
              <a:rPr lang="ru-RU" sz="4200" b="1" dirty="0"/>
              <a:t>состояния ЗРР </a:t>
            </a:r>
          </a:p>
          <a:p>
            <a:endParaRPr lang="ru-RU" sz="4200" dirty="0"/>
          </a:p>
          <a:p>
            <a:r>
              <a:rPr lang="ru-RU" sz="4200" b="1" dirty="0"/>
              <a:t>У</a:t>
            </a:r>
            <a:r>
              <a:rPr lang="ru-RU" sz="4200" b="1" dirty="0" smtClean="0"/>
              <a:t>величивается</a:t>
            </a:r>
            <a:r>
              <a:rPr lang="ru-RU" sz="4200" b="1" dirty="0" smtClean="0">
                <a:solidFill>
                  <a:srgbClr val="C00000"/>
                </a:solidFill>
              </a:rPr>
              <a:t> СТОЙКОСТЬ РЕЗУЛЬТАТА                    </a:t>
            </a:r>
            <a:r>
              <a:rPr lang="ru-RU" sz="4200" b="1" dirty="0"/>
              <a:t>(нет отката назад) </a:t>
            </a:r>
            <a:endParaRPr lang="ru-RU" sz="4200" b="1" dirty="0" smtClean="0"/>
          </a:p>
          <a:p>
            <a:endParaRPr lang="ru-RU" sz="4200" b="1" dirty="0" smtClean="0"/>
          </a:p>
          <a:p>
            <a:r>
              <a:rPr lang="ru-RU" sz="4200" b="1" dirty="0"/>
              <a:t>П</a:t>
            </a:r>
            <a:r>
              <a:rPr lang="ru-RU" sz="4200" b="1" dirty="0" smtClean="0"/>
              <a:t>оявляется возможность получать образование по </a:t>
            </a:r>
            <a:r>
              <a:rPr lang="ru-RU" sz="4200" b="1" dirty="0" smtClean="0">
                <a:solidFill>
                  <a:srgbClr val="C00000"/>
                </a:solidFill>
              </a:rPr>
              <a:t>ОСНОВНОЙ ОБРАЗОВАТЕЛЬНОЙ ПРОГРАММЕ</a:t>
            </a:r>
            <a:endParaRPr lang="ru-RU" sz="4200" b="1" dirty="0">
              <a:solidFill>
                <a:srgbClr val="C00000"/>
              </a:solidFill>
            </a:endParaRPr>
          </a:p>
          <a:p>
            <a:endParaRPr lang="ru-RU" sz="4200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7CC2914-1192-4619-A19A-19A5ACD3753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sz="4200" b="1" dirty="0" smtClean="0">
                <a:solidFill>
                  <a:srgbClr val="7030A0"/>
                </a:solidFill>
              </a:rPr>
              <a:t>ДЛЯ СИСТЕМЫ ОБРАЗОВАНИЯ:</a:t>
            </a:r>
          </a:p>
          <a:p>
            <a:pPr algn="ctr">
              <a:buNone/>
            </a:pPr>
            <a:endParaRPr lang="ru-RU" sz="3600" b="1" dirty="0" smtClean="0"/>
          </a:p>
          <a:p>
            <a:r>
              <a:rPr lang="ru-RU" sz="4200" b="1" dirty="0" smtClean="0">
                <a:solidFill>
                  <a:srgbClr val="C00000"/>
                </a:solidFill>
              </a:rPr>
              <a:t>УМЕНЬШАЕТСЯ </a:t>
            </a:r>
            <a:r>
              <a:rPr lang="ru-RU" sz="4200" b="1" dirty="0"/>
              <a:t>количество 5-ти летних </a:t>
            </a:r>
            <a:r>
              <a:rPr lang="ru-RU" sz="4200" b="1" dirty="0" smtClean="0"/>
              <a:t>детей, нуждающихся </a:t>
            </a:r>
            <a:r>
              <a:rPr lang="ru-RU" sz="4200" b="1" dirty="0"/>
              <a:t>в коррекционной помощи </a:t>
            </a:r>
            <a:r>
              <a:rPr lang="ru-RU" sz="4200" b="1" dirty="0">
                <a:solidFill>
                  <a:srgbClr val="C00000"/>
                </a:solidFill>
              </a:rPr>
              <a:t>в профиле логопедической </a:t>
            </a:r>
            <a:r>
              <a:rPr lang="ru-RU" sz="4200" b="1" dirty="0" smtClean="0">
                <a:solidFill>
                  <a:srgbClr val="C00000"/>
                </a:solidFill>
              </a:rPr>
              <a:t>группы;</a:t>
            </a:r>
            <a:endParaRPr lang="ru-RU" sz="4200" b="1" dirty="0"/>
          </a:p>
          <a:p>
            <a:r>
              <a:rPr lang="ru-RU" sz="4200" b="1" dirty="0"/>
              <a:t>Обеспечивается </a:t>
            </a:r>
            <a:r>
              <a:rPr lang="ru-RU" sz="4200" b="1" dirty="0">
                <a:solidFill>
                  <a:srgbClr val="C00000"/>
                </a:solidFill>
              </a:rPr>
              <a:t>максимальная ДОСТУПНОСТЬ </a:t>
            </a:r>
            <a:r>
              <a:rPr lang="ru-RU" sz="4200" b="1" dirty="0"/>
              <a:t>логопедической помощи          для дошкольников с тяжелыми нарушениями речи                                                  </a:t>
            </a:r>
            <a:r>
              <a:rPr lang="ru-RU" sz="4200" b="1" dirty="0" smtClean="0"/>
              <a:t>в </a:t>
            </a:r>
            <a:r>
              <a:rPr lang="ru-RU" sz="4200" b="1" dirty="0"/>
              <a:t>условиях постоянного увеличения нуждающихся в ней </a:t>
            </a:r>
            <a:r>
              <a:rPr lang="ru-RU" sz="4200" b="1" dirty="0" smtClean="0"/>
              <a:t>детей;</a:t>
            </a:r>
            <a:endParaRPr lang="ru-RU" sz="4200" b="1" dirty="0"/>
          </a:p>
          <a:p>
            <a:r>
              <a:rPr lang="ru-RU" sz="4200" b="1" dirty="0">
                <a:solidFill>
                  <a:srgbClr val="C00000"/>
                </a:solidFill>
              </a:rPr>
              <a:t>ЭКОНОМИЧНОСТЬ: </a:t>
            </a:r>
            <a:r>
              <a:rPr lang="ru-RU" sz="4200" b="1" dirty="0"/>
              <a:t>1 ставка учителя-логопеда рассчитана на обслуживание детей в 5 – 6 раз больше традиционного количества </a:t>
            </a:r>
          </a:p>
          <a:p>
            <a:endParaRPr lang="ru-RU" sz="4200" dirty="0"/>
          </a:p>
        </p:txBody>
      </p:sp>
    </p:spTree>
    <p:extLst>
      <p:ext uri="{BB962C8B-B14F-4D97-AF65-F5344CB8AC3E}">
        <p14:creationId xmlns="" xmlns:p14="http://schemas.microsoft.com/office/powerpoint/2010/main" val="122826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5A95A7A-B5ED-4867-B696-D5033E607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Реальные достижения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9B18501-97B0-4CAC-AE49-773B1AF0B44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4800" b="1" dirty="0" smtClean="0">
                <a:solidFill>
                  <a:srgbClr val="0070C0"/>
                </a:solidFill>
              </a:rPr>
              <a:t>Повышение качества образования –      постоянное совершенствование деятельности учреждения  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1D9713C-A495-42FA-AE30-BAC06EEF970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Инновация вошла в число лучших практик </a:t>
            </a:r>
            <a:r>
              <a:rPr lang="ru-RU" b="1" dirty="0" smtClean="0">
                <a:solidFill>
                  <a:srgbClr val="C00000"/>
                </a:solidFill>
              </a:rPr>
              <a:t>                                       </a:t>
            </a:r>
            <a:r>
              <a:rPr lang="en-US" b="1" dirty="0" smtClean="0">
                <a:solidFill>
                  <a:srgbClr val="7030A0"/>
                </a:solidFill>
              </a:rPr>
              <a:t>XIII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>
                <a:solidFill>
                  <a:srgbClr val="7030A0"/>
                </a:solidFill>
              </a:rPr>
              <a:t>Международного смотра-конкурса городских практик городов СНГ и ЕАЭС </a:t>
            </a:r>
            <a:r>
              <a:rPr lang="ru-RU" b="1" dirty="0" smtClean="0">
                <a:solidFill>
                  <a:srgbClr val="7030A0"/>
                </a:solidFill>
              </a:rPr>
              <a:t>                            «</a:t>
            </a:r>
            <a:r>
              <a:rPr lang="ru-RU" b="1" dirty="0">
                <a:solidFill>
                  <a:srgbClr val="7030A0"/>
                </a:solidFill>
              </a:rPr>
              <a:t>Город, где хочется жить» </a:t>
            </a:r>
            <a:r>
              <a:rPr lang="ru-RU" b="1" dirty="0">
                <a:solidFill>
                  <a:srgbClr val="C00000"/>
                </a:solidFill>
              </a:rPr>
              <a:t>(2020)</a:t>
            </a:r>
          </a:p>
          <a:p>
            <a:endParaRPr lang="ru-RU" dirty="0"/>
          </a:p>
          <a:p>
            <a:r>
              <a:rPr lang="ru-RU" b="1" dirty="0">
                <a:solidFill>
                  <a:srgbClr val="C00000"/>
                </a:solidFill>
              </a:rPr>
              <a:t>Диплом </a:t>
            </a:r>
            <a:r>
              <a:rPr lang="en-US" b="1" dirty="0">
                <a:solidFill>
                  <a:srgbClr val="C00000"/>
                </a:solidFill>
              </a:rPr>
              <a:t>I</a:t>
            </a:r>
            <a:r>
              <a:rPr lang="ru-RU" b="1" dirty="0">
                <a:solidFill>
                  <a:srgbClr val="C00000"/>
                </a:solidFill>
              </a:rPr>
              <a:t> степени </a:t>
            </a:r>
          </a:p>
          <a:p>
            <a:pPr marL="109728" indent="0">
              <a:buNone/>
            </a:pP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Всероссийского </a:t>
            </a:r>
            <a:r>
              <a:rPr lang="ru-RU" b="1" dirty="0">
                <a:solidFill>
                  <a:srgbClr val="7030A0"/>
                </a:solidFill>
              </a:rPr>
              <a:t>конкурса </a:t>
            </a:r>
            <a:r>
              <a:rPr lang="ru-RU" b="1" dirty="0" smtClean="0">
                <a:solidFill>
                  <a:srgbClr val="7030A0"/>
                </a:solidFill>
              </a:rPr>
              <a:t>  </a:t>
            </a:r>
          </a:p>
          <a:p>
            <a:pPr marL="109728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 «</a:t>
            </a:r>
            <a:r>
              <a:rPr lang="ru-RU" b="1" dirty="0">
                <a:solidFill>
                  <a:srgbClr val="7030A0"/>
                </a:solidFill>
              </a:rPr>
              <a:t>Качественное </a:t>
            </a:r>
            <a:r>
              <a:rPr lang="ru-RU" b="1" dirty="0" smtClean="0">
                <a:solidFill>
                  <a:srgbClr val="7030A0"/>
                </a:solidFill>
              </a:rPr>
              <a:t>образование </a:t>
            </a:r>
            <a:r>
              <a:rPr lang="ru-RU" b="1" dirty="0">
                <a:solidFill>
                  <a:srgbClr val="7030A0"/>
                </a:solidFill>
              </a:rPr>
              <a:t>– 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</a:p>
          <a:p>
            <a:pPr marL="109728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 будущее </a:t>
            </a:r>
            <a:r>
              <a:rPr lang="ru-RU" b="1" dirty="0">
                <a:solidFill>
                  <a:srgbClr val="7030A0"/>
                </a:solidFill>
              </a:rPr>
              <a:t>России» </a:t>
            </a:r>
            <a:r>
              <a:rPr lang="ru-RU" b="1" dirty="0">
                <a:solidFill>
                  <a:srgbClr val="C00000"/>
                </a:solidFill>
              </a:rPr>
              <a:t>(2021)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4585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B1B26FB-9FF6-468B-80FA-776741A3A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Значимость инновации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ФЗ </a:t>
            </a:r>
            <a:r>
              <a:rPr lang="ru-RU" b="1" dirty="0"/>
              <a:t>«Об образовании в РФ</a:t>
            </a:r>
            <a:r>
              <a:rPr lang="ru-RU" b="1" dirty="0" smtClean="0"/>
              <a:t>»   Статья </a:t>
            </a:r>
            <a:r>
              <a:rPr lang="ru-RU" b="1" dirty="0"/>
              <a:t>20. п.1 </a:t>
            </a:r>
            <a:endParaRPr lang="ru-RU" b="1" dirty="0" smtClean="0"/>
          </a:p>
          <a:p>
            <a:pPr marL="0" indent="0">
              <a:buNone/>
            </a:pPr>
            <a:r>
              <a:rPr lang="ru-RU" dirty="0" smtClean="0"/>
              <a:t>… </a:t>
            </a:r>
            <a:r>
              <a:rPr lang="ru-RU" dirty="0" smtClean="0">
                <a:solidFill>
                  <a:srgbClr val="C00000"/>
                </a:solidFill>
              </a:rPr>
              <a:t>инновационная </a:t>
            </a:r>
            <a:r>
              <a:rPr lang="ru-RU" dirty="0">
                <a:solidFill>
                  <a:srgbClr val="C00000"/>
                </a:solidFill>
              </a:rPr>
              <a:t>деятельность </a:t>
            </a:r>
            <a:r>
              <a:rPr lang="ru-RU" dirty="0" smtClean="0">
                <a:solidFill>
                  <a:srgbClr val="C00000"/>
                </a:solidFill>
              </a:rPr>
              <a:t>    в </a:t>
            </a:r>
            <a:r>
              <a:rPr lang="ru-RU" dirty="0">
                <a:solidFill>
                  <a:srgbClr val="C00000"/>
                </a:solidFill>
              </a:rPr>
              <a:t>сфере образования </a:t>
            </a:r>
            <a:r>
              <a:rPr lang="ru-RU" dirty="0"/>
              <a:t>осуществляется в целях обеспечения </a:t>
            </a:r>
            <a:r>
              <a:rPr lang="ru-RU" dirty="0">
                <a:solidFill>
                  <a:srgbClr val="C00000"/>
                </a:solidFill>
              </a:rPr>
              <a:t>модернизации и развития системы образования </a:t>
            </a:r>
            <a:r>
              <a:rPr lang="ru-RU" dirty="0" smtClean="0">
                <a:solidFill>
                  <a:srgbClr val="C00000"/>
                </a:solidFill>
              </a:rPr>
              <a:t>     </a:t>
            </a:r>
            <a:r>
              <a:rPr lang="ru-RU" dirty="0" smtClean="0"/>
              <a:t>с </a:t>
            </a:r>
            <a:r>
              <a:rPr lang="ru-RU" dirty="0"/>
              <a:t>учетом основных направлений </a:t>
            </a:r>
            <a:r>
              <a:rPr lang="ru-RU" dirty="0" smtClean="0"/>
              <a:t>социально-экономического </a:t>
            </a:r>
            <a:r>
              <a:rPr lang="ru-RU" dirty="0"/>
              <a:t>развития РФ, реализации </a:t>
            </a:r>
            <a:r>
              <a:rPr lang="ru-RU" dirty="0">
                <a:solidFill>
                  <a:srgbClr val="C00000"/>
                </a:solidFill>
              </a:rPr>
              <a:t>приоритетных направлений государственной политики </a:t>
            </a:r>
            <a:r>
              <a:rPr lang="ru-RU" dirty="0" smtClean="0">
                <a:solidFill>
                  <a:srgbClr val="C00000"/>
                </a:solidFill>
              </a:rPr>
              <a:t>РФ        </a:t>
            </a:r>
            <a:r>
              <a:rPr lang="ru-RU" dirty="0">
                <a:solidFill>
                  <a:srgbClr val="C00000"/>
                </a:solidFill>
              </a:rPr>
              <a:t>в сфере </a:t>
            </a:r>
            <a:r>
              <a:rPr lang="ru-RU" dirty="0" smtClean="0">
                <a:solidFill>
                  <a:srgbClr val="C00000"/>
                </a:solidFill>
              </a:rPr>
              <a:t>образования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Понятие “</a:t>
            </a:r>
            <a:r>
              <a:rPr lang="ru-RU" b="1" dirty="0" smtClean="0">
                <a:solidFill>
                  <a:srgbClr val="7030A0"/>
                </a:solidFill>
              </a:rPr>
              <a:t>инновация</a:t>
            </a:r>
            <a:r>
              <a:rPr lang="ru-RU" dirty="0">
                <a:solidFill>
                  <a:srgbClr val="7030A0"/>
                </a:solidFill>
              </a:rPr>
              <a:t>“ </a:t>
            </a:r>
            <a:r>
              <a:rPr lang="ru-RU" dirty="0" smtClean="0">
                <a:solidFill>
                  <a:srgbClr val="7030A0"/>
                </a:solidFill>
              </a:rPr>
              <a:t>                           в </a:t>
            </a:r>
            <a:r>
              <a:rPr lang="ru-RU" dirty="0">
                <a:solidFill>
                  <a:srgbClr val="7030A0"/>
                </a:solidFill>
              </a:rPr>
              <a:t>переводе с латинского языка означает “обновление, новшество или изменение</a:t>
            </a:r>
            <a:r>
              <a:rPr lang="ru-RU" dirty="0" smtClean="0">
                <a:solidFill>
                  <a:srgbClr val="7030A0"/>
                </a:solidFill>
              </a:rPr>
              <a:t>“</a:t>
            </a:r>
          </a:p>
          <a:p>
            <a:endParaRPr lang="ru-RU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Инновация в образовании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– </a:t>
            </a:r>
            <a:r>
              <a:rPr lang="ru-RU" dirty="0" smtClean="0">
                <a:solidFill>
                  <a:srgbClr val="7030A0"/>
                </a:solidFill>
              </a:rPr>
              <a:t>целенаправленное изменение, вносящее в образовательную среду новшества, </a:t>
            </a:r>
            <a:r>
              <a:rPr lang="ru-RU" dirty="0">
                <a:solidFill>
                  <a:srgbClr val="7030A0"/>
                </a:solidFill>
              </a:rPr>
              <a:t>у</a:t>
            </a:r>
            <a:r>
              <a:rPr lang="ru-RU" dirty="0" smtClean="0">
                <a:solidFill>
                  <a:srgbClr val="7030A0"/>
                </a:solidFill>
              </a:rPr>
              <a:t>лучшающие характеристики образовательной системы в целом или ее компонентов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513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8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D:\Project\ШУМ\SborkaSHUM\Presentation\03 Бимее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600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3557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BE7F9941-F6E6-4F26-8EA8-01D5CF596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Инновация МАДОУ № 192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96AC4A1D-3086-436D-B646-5244DDFA5F4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Соответствует </a:t>
            </a:r>
          </a:p>
          <a:p>
            <a:r>
              <a:rPr lang="ru-RU" b="1" dirty="0"/>
              <a:t>Федеральному </a:t>
            </a:r>
            <a:r>
              <a:rPr lang="ru-RU" b="1" dirty="0" smtClean="0"/>
              <a:t>закону          </a:t>
            </a:r>
            <a:r>
              <a:rPr lang="ru-RU" b="1" dirty="0"/>
              <a:t>«Об </a:t>
            </a:r>
            <a:r>
              <a:rPr lang="ru-RU" b="1" dirty="0" smtClean="0"/>
              <a:t>образовании                                  в Российской Федерации»</a:t>
            </a:r>
            <a:endParaRPr lang="ru-RU" b="1" dirty="0"/>
          </a:p>
          <a:p>
            <a:r>
              <a:rPr lang="ru-RU" b="1" dirty="0"/>
              <a:t>Федеральной целевой программе развития образования</a:t>
            </a:r>
          </a:p>
          <a:p>
            <a:r>
              <a:rPr lang="ru-RU" b="1" dirty="0"/>
              <a:t>ФГОС ДО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EDBDD357-4775-4010-A7E1-AC56EB4CB19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И</a:t>
            </a:r>
            <a:r>
              <a:rPr lang="ru-RU" sz="2800" b="1" dirty="0">
                <a:solidFill>
                  <a:srgbClr val="C00000"/>
                </a:solidFill>
              </a:rPr>
              <a:t>нновационный образовательный проект МАДОУ № 192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7030A0"/>
                </a:solidFill>
              </a:rPr>
              <a:t>«Инновационная модель логопедического пункта дошкольного образовательного учреждения как диагностико-развивающего и коррекционного центра               в условиях ФГОС»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9620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4E5068A-1223-4AD5-BE06-74E823F52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Новизна предлагаемых решений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66233E1-DDF5-453F-B84E-50594AAF7F1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Основная идея инновации</a:t>
            </a:r>
          </a:p>
          <a:p>
            <a:pPr marL="0" indent="0">
              <a:buNone/>
            </a:pPr>
            <a:r>
              <a:rPr lang="ru-RU" b="1" dirty="0"/>
              <a:t>Расширение функциональных возможностей логопедического пункта как структурного подразделения дошкольного образовательного учреждения через </a:t>
            </a:r>
            <a:r>
              <a:rPr lang="ru-RU" b="1" dirty="0">
                <a:solidFill>
                  <a:srgbClr val="C00000"/>
                </a:solidFill>
              </a:rPr>
              <a:t>значительное увеличение пропускной способности</a:t>
            </a:r>
            <a:r>
              <a:rPr lang="ru-RU" b="1" dirty="0"/>
              <a:t>                  с одновременным обеспечением </a:t>
            </a:r>
            <a:r>
              <a:rPr lang="ru-RU" b="1" dirty="0">
                <a:solidFill>
                  <a:srgbClr val="C00000"/>
                </a:solidFill>
              </a:rPr>
              <a:t>максимальной доступности </a:t>
            </a:r>
            <a:r>
              <a:rPr lang="ru-RU" b="1" dirty="0"/>
              <a:t>логопедической помощи нуждающимся детям дошкольного возраста,        </a:t>
            </a:r>
            <a:r>
              <a:rPr lang="ru-RU" b="1" dirty="0">
                <a:solidFill>
                  <a:srgbClr val="C00000"/>
                </a:solidFill>
              </a:rPr>
              <a:t>начиная с 3-х </a:t>
            </a:r>
            <a:r>
              <a:rPr lang="ru-RU" b="1" dirty="0" smtClean="0">
                <a:solidFill>
                  <a:srgbClr val="C00000"/>
                </a:solidFill>
              </a:rPr>
              <a:t>лет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826E070-4657-4D93-8871-484391AA157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Переориентировка логопедического пункта на</a:t>
            </a:r>
            <a:r>
              <a:rPr lang="ru-RU" b="1" dirty="0" smtClean="0">
                <a:solidFill>
                  <a:srgbClr val="C00000"/>
                </a:solidFill>
              </a:rPr>
              <a:t>:</a:t>
            </a:r>
          </a:p>
          <a:p>
            <a:pPr marL="0" indent="0">
              <a:buNone/>
            </a:pPr>
            <a:endParaRPr lang="ru-RU" b="1" dirty="0">
              <a:solidFill>
                <a:srgbClr val="C00000"/>
              </a:solidFill>
            </a:endParaRPr>
          </a:p>
          <a:p>
            <a:r>
              <a:rPr lang="ru-RU" b="1" dirty="0">
                <a:solidFill>
                  <a:srgbClr val="7030A0"/>
                </a:solidFill>
              </a:rPr>
              <a:t>м</a:t>
            </a:r>
            <a:r>
              <a:rPr lang="ru-RU" b="1" dirty="0" smtClean="0">
                <a:solidFill>
                  <a:srgbClr val="7030A0"/>
                </a:solidFill>
              </a:rPr>
              <a:t>ощную пропедевтику;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максимально </a:t>
            </a:r>
            <a:r>
              <a:rPr lang="ru-RU" b="1" dirty="0">
                <a:solidFill>
                  <a:srgbClr val="7030A0"/>
                </a:solidFill>
              </a:rPr>
              <a:t>широкий охват </a:t>
            </a:r>
            <a:r>
              <a:rPr lang="ru-RU" b="1" dirty="0" smtClean="0">
                <a:solidFill>
                  <a:srgbClr val="7030A0"/>
                </a:solidFill>
              </a:rPr>
              <a:t>детей;</a:t>
            </a:r>
          </a:p>
          <a:p>
            <a:r>
              <a:rPr lang="ru-RU" b="1" dirty="0">
                <a:solidFill>
                  <a:srgbClr val="7030A0"/>
                </a:solidFill>
              </a:rPr>
              <a:t>о</a:t>
            </a:r>
            <a:r>
              <a:rPr lang="ru-RU" b="1" dirty="0" smtClean="0">
                <a:solidFill>
                  <a:srgbClr val="7030A0"/>
                </a:solidFill>
              </a:rPr>
              <a:t>казание логопедической помощи с 3-х лет;</a:t>
            </a:r>
            <a:endParaRPr lang="ru-RU" b="1" dirty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принципиально </a:t>
            </a:r>
            <a:r>
              <a:rPr lang="ru-RU" b="1" dirty="0">
                <a:solidFill>
                  <a:srgbClr val="7030A0"/>
                </a:solidFill>
              </a:rPr>
              <a:t>новую, нестандартную организацию процесса оказания логопедической помощи</a:t>
            </a:r>
          </a:p>
          <a:p>
            <a:pPr marL="0" indent="0">
              <a:buNone/>
            </a:pP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65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DD73B14-9518-4DC2-8373-4F1112722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Федеральная </a:t>
            </a:r>
            <a:r>
              <a:rPr lang="ru-RU" b="1" dirty="0" smtClean="0">
                <a:solidFill>
                  <a:srgbClr val="002060"/>
                </a:solidFill>
              </a:rPr>
              <a:t>экспертиза проекта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5E9D872-F323-42A7-98DC-A0FE5A2DCFD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300" b="1" dirty="0"/>
              <a:t>Индикаторы эффективности разработанных продуктов:</a:t>
            </a:r>
          </a:p>
          <a:p>
            <a:r>
              <a:rPr lang="ru-RU" sz="3300" dirty="0" err="1" smtClean="0">
                <a:solidFill>
                  <a:srgbClr val="C00000"/>
                </a:solidFill>
              </a:rPr>
              <a:t>инновационность</a:t>
            </a:r>
            <a:r>
              <a:rPr lang="ru-RU" sz="3300" dirty="0" smtClean="0">
                <a:solidFill>
                  <a:srgbClr val="C00000"/>
                </a:solidFill>
              </a:rPr>
              <a:t>;</a:t>
            </a:r>
            <a:endParaRPr lang="ru-RU" sz="3300" dirty="0">
              <a:solidFill>
                <a:srgbClr val="C00000"/>
              </a:solidFill>
            </a:endParaRPr>
          </a:p>
          <a:p>
            <a:r>
              <a:rPr lang="ru-RU" sz="3300" dirty="0"/>
              <a:t>адекватность </a:t>
            </a:r>
            <a:r>
              <a:rPr lang="ru-RU" sz="3300" dirty="0">
                <a:solidFill>
                  <a:srgbClr val="C00000"/>
                </a:solidFill>
              </a:rPr>
              <a:t>государственным приоритетам</a:t>
            </a:r>
            <a:r>
              <a:rPr lang="ru-RU" sz="3300" dirty="0">
                <a:solidFill>
                  <a:srgbClr val="FF0000"/>
                </a:solidFill>
              </a:rPr>
              <a:t> </a:t>
            </a:r>
            <a:r>
              <a:rPr lang="ru-RU" sz="3300" dirty="0"/>
              <a:t>в сфере </a:t>
            </a:r>
            <a:r>
              <a:rPr lang="ru-RU" sz="3300" dirty="0" smtClean="0"/>
              <a:t>образования;</a:t>
            </a:r>
            <a:endParaRPr lang="ru-RU" sz="3300" dirty="0"/>
          </a:p>
          <a:p>
            <a:r>
              <a:rPr lang="ru-RU" sz="3300" dirty="0"/>
              <a:t>актуальность </a:t>
            </a:r>
            <a:r>
              <a:rPr lang="ru-RU" sz="3300" dirty="0">
                <a:solidFill>
                  <a:srgbClr val="C00000"/>
                </a:solidFill>
              </a:rPr>
              <a:t>на текущий </a:t>
            </a:r>
            <a:r>
              <a:rPr lang="ru-RU" sz="3300" dirty="0" smtClean="0">
                <a:solidFill>
                  <a:srgbClr val="C00000"/>
                </a:solidFill>
              </a:rPr>
              <a:t>момент;</a:t>
            </a:r>
            <a:endParaRPr lang="ru-RU" sz="3300" dirty="0">
              <a:solidFill>
                <a:srgbClr val="C00000"/>
              </a:solidFill>
            </a:endParaRPr>
          </a:p>
          <a:p>
            <a:r>
              <a:rPr lang="ru-RU" sz="3300" dirty="0">
                <a:solidFill>
                  <a:srgbClr val="C00000"/>
                </a:solidFill>
              </a:rPr>
              <a:t>степень </a:t>
            </a:r>
            <a:r>
              <a:rPr lang="ru-RU" sz="3300" dirty="0" smtClean="0"/>
              <a:t>разработанности;</a:t>
            </a:r>
            <a:endParaRPr lang="ru-RU" sz="3300" dirty="0"/>
          </a:p>
          <a:p>
            <a:r>
              <a:rPr lang="ru-RU" sz="3300" dirty="0"/>
              <a:t>готовность </a:t>
            </a:r>
            <a:r>
              <a:rPr lang="ru-RU" sz="3300" dirty="0" smtClean="0">
                <a:solidFill>
                  <a:srgbClr val="C00000"/>
                </a:solidFill>
              </a:rPr>
              <a:t>к </a:t>
            </a:r>
            <a:r>
              <a:rPr lang="ru-RU" sz="3300" dirty="0">
                <a:solidFill>
                  <a:srgbClr val="C00000"/>
                </a:solidFill>
              </a:rPr>
              <a:t>широкому </a:t>
            </a:r>
            <a:r>
              <a:rPr lang="ru-RU" sz="3300" dirty="0" smtClean="0">
                <a:solidFill>
                  <a:srgbClr val="C00000"/>
                </a:solidFill>
              </a:rPr>
              <a:t>применению;</a:t>
            </a:r>
            <a:endParaRPr lang="ru-RU" sz="3300" dirty="0">
              <a:solidFill>
                <a:srgbClr val="C00000"/>
              </a:solidFill>
            </a:endParaRPr>
          </a:p>
          <a:p>
            <a:r>
              <a:rPr lang="ru-RU" sz="3300" dirty="0">
                <a:solidFill>
                  <a:srgbClr val="C00000"/>
                </a:solidFill>
              </a:rPr>
              <a:t>изменения </a:t>
            </a:r>
            <a:r>
              <a:rPr lang="ru-RU" sz="3300" dirty="0"/>
              <a:t>в  ООП </a:t>
            </a:r>
            <a:r>
              <a:rPr lang="ru-RU" sz="3300" dirty="0" smtClean="0"/>
              <a:t>ОО;</a:t>
            </a:r>
            <a:endParaRPr lang="ru-RU" sz="3300" dirty="0"/>
          </a:p>
          <a:p>
            <a:r>
              <a:rPr lang="ru-RU" sz="3300" dirty="0">
                <a:solidFill>
                  <a:srgbClr val="C00000"/>
                </a:solidFill>
              </a:rPr>
              <a:t>изменения в инфраструктуре  </a:t>
            </a:r>
            <a:r>
              <a:rPr lang="ru-RU" sz="3300" dirty="0"/>
              <a:t>ОО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52F8225-2025-4511-B399-6EACDDB3366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ru-RU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sz="3600" b="1" dirty="0">
                <a:solidFill>
                  <a:srgbClr val="7030A0"/>
                </a:solidFill>
              </a:rPr>
              <a:t>В Комиссии по вопросам формирования  и функционирования  инновационной инфраструктуры сферы образования Департамента стратегии анализа и прогноза Министерства просвещения Российской Федерации</a:t>
            </a:r>
          </a:p>
          <a:p>
            <a:pPr marL="0" indent="0">
              <a:buNone/>
            </a:pPr>
            <a:endParaRPr lang="ru-RU" sz="40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Экспертная оценка:</a:t>
            </a:r>
            <a:endParaRPr lang="ru-RU" sz="40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4000" dirty="0" smtClean="0">
                <a:solidFill>
                  <a:srgbClr val="C00000"/>
                </a:solidFill>
              </a:rPr>
              <a:t>очень </a:t>
            </a:r>
            <a:r>
              <a:rPr lang="ru-RU" sz="4000" dirty="0">
                <a:solidFill>
                  <a:srgbClr val="C00000"/>
                </a:solidFill>
              </a:rPr>
              <a:t>высокий уровень значимости  – </a:t>
            </a:r>
            <a:r>
              <a:rPr lang="ru-RU" sz="4000" b="1" dirty="0" smtClean="0">
                <a:solidFill>
                  <a:srgbClr val="C00000"/>
                </a:solidFill>
              </a:rPr>
              <a:t>первоочередной</a:t>
            </a:r>
            <a:endParaRPr lang="ru-RU" sz="40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sz="33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627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ED07D06-A842-4B5F-8529-12A2E6CFE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Статус </a:t>
            </a:r>
            <a:r>
              <a:rPr lang="ru-RU" b="1" dirty="0" smtClean="0">
                <a:solidFill>
                  <a:srgbClr val="002060"/>
                </a:solidFill>
              </a:rPr>
              <a:t>ФИП МАДОУ № 192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3D883B0-3FFE-414A-BA3E-10748EC8F59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500" b="1" dirty="0"/>
              <a:t>  </a:t>
            </a:r>
          </a:p>
          <a:p>
            <a:pPr>
              <a:buNone/>
            </a:pPr>
            <a:r>
              <a:rPr lang="ru-RU" sz="3500" b="1" dirty="0">
                <a:solidFill>
                  <a:srgbClr val="7030A0"/>
                </a:solidFill>
              </a:rPr>
              <a:t>  </a:t>
            </a:r>
            <a:r>
              <a:rPr lang="ru-RU" sz="3500" b="1" dirty="0" smtClean="0">
                <a:solidFill>
                  <a:srgbClr val="7030A0"/>
                </a:solidFill>
              </a:rPr>
              <a:t>Приказ Министерства</a:t>
            </a:r>
          </a:p>
          <a:p>
            <a:pPr>
              <a:buNone/>
            </a:pPr>
            <a:r>
              <a:rPr lang="ru-RU" sz="3500" b="1" dirty="0">
                <a:solidFill>
                  <a:srgbClr val="7030A0"/>
                </a:solidFill>
              </a:rPr>
              <a:t> </a:t>
            </a:r>
            <a:r>
              <a:rPr lang="ru-RU" sz="3500" b="1" dirty="0" smtClean="0">
                <a:solidFill>
                  <a:srgbClr val="7030A0"/>
                </a:solidFill>
              </a:rPr>
              <a:t> просвещения </a:t>
            </a:r>
            <a:r>
              <a:rPr lang="ru-RU" sz="3500" b="1" dirty="0">
                <a:solidFill>
                  <a:srgbClr val="7030A0"/>
                </a:solidFill>
              </a:rPr>
              <a:t>РФ                          </a:t>
            </a:r>
            <a:endParaRPr lang="ru-RU" sz="3500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3500" b="1" dirty="0">
                <a:solidFill>
                  <a:srgbClr val="7030A0"/>
                </a:solidFill>
              </a:rPr>
              <a:t> </a:t>
            </a:r>
            <a:r>
              <a:rPr lang="ru-RU" sz="3500" b="1" dirty="0" smtClean="0">
                <a:solidFill>
                  <a:srgbClr val="7030A0"/>
                </a:solidFill>
              </a:rPr>
              <a:t> от </a:t>
            </a:r>
            <a:r>
              <a:rPr lang="ru-RU" sz="3500" b="1" dirty="0">
                <a:solidFill>
                  <a:srgbClr val="7030A0"/>
                </a:solidFill>
              </a:rPr>
              <a:t>18.12.2018г. № 318   </a:t>
            </a:r>
          </a:p>
          <a:p>
            <a:pPr>
              <a:buNone/>
            </a:pPr>
            <a:r>
              <a:rPr lang="ru-RU" sz="3500" b="1" dirty="0">
                <a:solidFill>
                  <a:srgbClr val="7030A0"/>
                </a:solidFill>
              </a:rPr>
              <a:t>  </a:t>
            </a:r>
          </a:p>
          <a:p>
            <a:pPr>
              <a:buNone/>
            </a:pPr>
            <a:r>
              <a:rPr lang="ru-RU" sz="3500" b="1" dirty="0">
                <a:solidFill>
                  <a:srgbClr val="7030A0"/>
                </a:solidFill>
              </a:rPr>
              <a:t>  «О федеральных инновационных площадках» </a:t>
            </a: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9CA7A6A-7EA3-4806-9E39-5E71EBC427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ru-RU" sz="4000" b="1" dirty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Присвоен статус </a:t>
            </a:r>
            <a:endParaRPr lang="ru-RU" sz="4000" b="1" dirty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sz="4000" b="1" dirty="0">
                <a:solidFill>
                  <a:srgbClr val="0070C0"/>
                </a:solidFill>
              </a:rPr>
              <a:t>федеральной </a:t>
            </a:r>
            <a:endParaRPr lang="ru-RU" sz="4000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инновационной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площадки </a:t>
            </a:r>
            <a:endParaRPr lang="ru-RU" sz="4000" b="1" dirty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sz="4000" b="1" dirty="0">
                <a:solidFill>
                  <a:srgbClr val="0070C0"/>
                </a:solidFill>
              </a:rPr>
              <a:t>(ФИП)</a:t>
            </a:r>
          </a:p>
          <a:p>
            <a:pPr algn="ctr">
              <a:buNone/>
            </a:pPr>
            <a:endParaRPr lang="ru-RU" sz="1600" b="1" dirty="0">
              <a:solidFill>
                <a:srgbClr val="C00000"/>
              </a:solidFill>
              <a:latin typeface="Microsoft JhengHei" pitchFamily="34" charset="-120"/>
              <a:ea typeface="Microsoft JhengHei" pitchFamily="34" charset="-120"/>
            </a:endParaRPr>
          </a:p>
          <a:p>
            <a:pPr>
              <a:buNone/>
            </a:pPr>
            <a:r>
              <a:rPr lang="ru-RU" b="1" dirty="0">
                <a:latin typeface="Georgia" pitchFamily="18" charset="0"/>
                <a:ea typeface="Microsoft JhengHei" pitchFamily="34" charset="-120"/>
              </a:rPr>
              <a:t>     </a:t>
            </a:r>
            <a:endParaRPr lang="ru-RU" sz="1600" b="1" dirty="0">
              <a:latin typeface="Georgia" pitchFamily="18" charset="0"/>
              <a:ea typeface="Microsoft JhengHei" pitchFamily="34" charset="-120"/>
            </a:endParaRPr>
          </a:p>
          <a:p>
            <a:pPr>
              <a:buNone/>
            </a:pPr>
            <a:r>
              <a:rPr lang="ru-RU" sz="1600" dirty="0"/>
              <a:t>     </a:t>
            </a:r>
            <a:endParaRPr lang="ru-RU" sz="1600" b="1" dirty="0">
              <a:solidFill>
                <a:srgbClr val="FF0000"/>
              </a:solidFill>
            </a:endParaRPr>
          </a:p>
          <a:p>
            <a:pPr algn="just">
              <a:buNone/>
            </a:pPr>
            <a:r>
              <a:rPr lang="ru-RU" sz="1400" b="1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6022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0D706A0-7F6C-427D-9D44-E4A04A85C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Степень разработанности инновации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275CEE6-B6A0-4564-9A6E-796647B0D1C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</a:rPr>
              <a:t>Апробирование</a:t>
            </a:r>
          </a:p>
          <a:p>
            <a:pPr algn="ctr">
              <a:buNone/>
            </a:pPr>
            <a:endParaRPr lang="ru-RU" sz="4400" b="1" dirty="0">
              <a:solidFill>
                <a:srgbClr val="C00000"/>
              </a:solidFill>
              <a:latin typeface="Microsoft JhengHei" pitchFamily="34" charset="-120"/>
              <a:ea typeface="Microsoft JhengHei" pitchFamily="34" charset="-120"/>
            </a:endParaRPr>
          </a:p>
          <a:p>
            <a:pPr algn="ctr">
              <a:buNone/>
            </a:pPr>
            <a:r>
              <a:rPr lang="ru-RU" sz="4400" b="1" dirty="0">
                <a:solidFill>
                  <a:srgbClr val="0070C0"/>
                </a:solidFill>
              </a:rPr>
              <a:t>МАДОУ № 192</a:t>
            </a:r>
          </a:p>
          <a:p>
            <a:pPr algn="ctr">
              <a:buNone/>
            </a:pPr>
            <a:r>
              <a:rPr lang="ru-RU" sz="4400" b="1" dirty="0">
                <a:solidFill>
                  <a:srgbClr val="7030A0"/>
                </a:solidFill>
              </a:rPr>
              <a:t>во всех параллелях групп            </a:t>
            </a:r>
            <a:r>
              <a:rPr lang="ru-RU" sz="4400" b="1" dirty="0" smtClean="0">
                <a:solidFill>
                  <a:srgbClr val="7030A0"/>
                </a:solidFill>
              </a:rPr>
              <a:t>              младшего </a:t>
            </a:r>
            <a:r>
              <a:rPr lang="ru-RU" sz="4400" b="1" dirty="0">
                <a:solidFill>
                  <a:srgbClr val="7030A0"/>
                </a:solidFill>
              </a:rPr>
              <a:t>возраста</a:t>
            </a:r>
          </a:p>
          <a:p>
            <a:pPr algn="ctr">
              <a:buNone/>
            </a:pPr>
            <a:r>
              <a:rPr lang="ru-RU" sz="4400" b="1" dirty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</a:rPr>
              <a:t>с </a:t>
            </a:r>
            <a:r>
              <a:rPr lang="ru-RU" sz="44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</a:rPr>
              <a:t>2014</a:t>
            </a:r>
            <a:endParaRPr lang="ru-RU" sz="4400" b="1" dirty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sz="4400" b="1" dirty="0">
                <a:solidFill>
                  <a:srgbClr val="0070C0"/>
                </a:solidFill>
              </a:rPr>
              <a:t>В статусе муниципальной            </a:t>
            </a:r>
            <a:r>
              <a:rPr lang="ru-RU" sz="4400" b="1" dirty="0" smtClean="0">
                <a:solidFill>
                  <a:srgbClr val="0070C0"/>
                </a:solidFill>
              </a:rPr>
              <a:t>                </a:t>
            </a:r>
            <a:r>
              <a:rPr lang="ru-RU" sz="4400" b="1" dirty="0">
                <a:solidFill>
                  <a:srgbClr val="0070C0"/>
                </a:solidFill>
              </a:rPr>
              <a:t>опорной площадки</a:t>
            </a:r>
          </a:p>
          <a:p>
            <a:pPr algn="ctr">
              <a:buNone/>
            </a:pPr>
            <a:r>
              <a:rPr lang="ru-RU" sz="4400" b="1" dirty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</a:rPr>
              <a:t>2015 – </a:t>
            </a:r>
            <a:r>
              <a:rPr lang="ru-RU" sz="44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</a:rPr>
              <a:t>2017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0070C0"/>
                </a:solidFill>
              </a:rPr>
              <a:t>В </a:t>
            </a:r>
            <a:r>
              <a:rPr lang="ru-RU" sz="4400" b="1" dirty="0">
                <a:solidFill>
                  <a:srgbClr val="0070C0"/>
                </a:solidFill>
              </a:rPr>
              <a:t>статусе муниципальной </a:t>
            </a:r>
            <a:r>
              <a:rPr lang="ru-RU" sz="4400" b="1" dirty="0" smtClean="0">
                <a:solidFill>
                  <a:srgbClr val="0070C0"/>
                </a:solidFill>
              </a:rPr>
              <a:t>                   стажировочной площадки</a:t>
            </a:r>
            <a:endParaRPr lang="ru-RU" sz="4400" b="1" dirty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</a:rPr>
              <a:t>2018 </a:t>
            </a:r>
            <a:r>
              <a:rPr lang="ru-RU" sz="4400" b="1" dirty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</a:rPr>
              <a:t>– </a:t>
            </a:r>
            <a:r>
              <a:rPr lang="ru-RU" sz="44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</a:rPr>
              <a:t>2021</a:t>
            </a:r>
            <a:endParaRPr lang="ru-RU" sz="4400" b="1" dirty="0">
              <a:solidFill>
                <a:srgbClr val="C00000"/>
              </a:solidFill>
              <a:latin typeface="Microsoft JhengHei" pitchFamily="34" charset="-120"/>
              <a:ea typeface="Microsoft JhengHei" pitchFamily="34" charset="-120"/>
            </a:endParaRPr>
          </a:p>
          <a:p>
            <a:pPr algn="ctr">
              <a:buNone/>
            </a:pPr>
            <a:endParaRPr lang="ru-RU" sz="4400" b="1" dirty="0" smtClean="0">
              <a:solidFill>
                <a:srgbClr val="C00000"/>
              </a:solidFill>
              <a:latin typeface="Microsoft JhengHei" pitchFamily="34" charset="-120"/>
              <a:ea typeface="Microsoft JhengHei" pitchFamily="34" charset="-120"/>
            </a:endParaRPr>
          </a:p>
          <a:p>
            <a:pPr algn="ctr">
              <a:buNone/>
            </a:pPr>
            <a:endParaRPr lang="ru-RU" sz="4400" b="1" dirty="0">
              <a:solidFill>
                <a:srgbClr val="C00000"/>
              </a:solidFill>
              <a:latin typeface="Microsoft JhengHei" pitchFamily="34" charset="-120"/>
              <a:ea typeface="Microsoft JhengHei" pitchFamily="34" charset="-120"/>
            </a:endParaRPr>
          </a:p>
          <a:p>
            <a:pPr algn="ctr">
              <a:buNone/>
            </a:pPr>
            <a:endParaRPr lang="ru-RU" sz="4000" b="1" dirty="0">
              <a:solidFill>
                <a:srgbClr val="C00000"/>
              </a:solidFill>
              <a:latin typeface="Microsoft JhengHei" pitchFamily="34" charset="-120"/>
              <a:ea typeface="Microsoft JhengHei" pitchFamily="34" charset="-120"/>
            </a:endParaRPr>
          </a:p>
          <a:p>
            <a:pPr algn="ctr">
              <a:buNone/>
            </a:pPr>
            <a:endParaRPr lang="ru-RU" sz="4000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5" name="Picture 2" descr="F:\Авторская программа Бимеевой\Свидетельство об авторских правах.jpg">
            <a:extLst>
              <a:ext uri="{FF2B5EF4-FFF2-40B4-BE49-F238E27FC236}">
                <a16:creationId xmlns="" xmlns:a16="http://schemas.microsoft.com/office/drawing/2014/main" id="{12E161CF-D655-4571-8C20-24E4A819525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15506"/>
            <a:ext cx="5861440" cy="42614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1350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Степень разработанности инновации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Издание методического комплекта</a:t>
            </a:r>
            <a:endParaRPr lang="en-US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Книга первая</a:t>
            </a:r>
          </a:p>
          <a:p>
            <a:r>
              <a:rPr lang="ru-RU" sz="1400" dirty="0" smtClean="0"/>
              <a:t>Бимеева </a:t>
            </a:r>
            <a:r>
              <a:rPr lang="ru-RU" sz="1400" dirty="0"/>
              <a:t>О.А. Инновационная модель дошкольной логопедической службы: пропедевтическая работа учителя-логопеда по развитию языковой способности у детей </a:t>
            </a:r>
            <a:r>
              <a:rPr lang="ru-RU" sz="1400" dirty="0" smtClean="0"/>
              <a:t>   3 </a:t>
            </a:r>
            <a:r>
              <a:rPr lang="ru-RU" sz="1400" dirty="0"/>
              <a:t>– 5 лет: Учебно-методическое пособие для учителей-логопедов / О.А. Бимеева. – М.: Издательство «ОнтоПринт», 2021. – </a:t>
            </a:r>
            <a:r>
              <a:rPr lang="ru-RU" sz="1400" dirty="0" smtClean="0"/>
              <a:t> 56 </a:t>
            </a:r>
            <a:r>
              <a:rPr lang="ru-RU" sz="1400" dirty="0"/>
              <a:t>с</a:t>
            </a:r>
            <a:r>
              <a:rPr lang="ru-RU" sz="1400" dirty="0" smtClean="0"/>
              <a:t>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включает: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нормативно-правовое обоснование;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теоретическое обоснование;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 </a:t>
            </a:r>
            <a:r>
              <a:rPr lang="ru-RU" dirty="0"/>
              <a:t>подробное описание </a:t>
            </a:r>
            <a:r>
              <a:rPr lang="ru-RU" dirty="0" smtClean="0"/>
              <a:t>инновации;  </a:t>
            </a:r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рабочую </a:t>
            </a:r>
            <a:r>
              <a:rPr lang="ru-RU" dirty="0"/>
              <a:t>программу пропедевтической работы </a:t>
            </a:r>
            <a:r>
              <a:rPr lang="ru-RU" dirty="0" smtClean="0"/>
              <a:t>                 учителя-логопеда </a:t>
            </a:r>
            <a:endParaRPr lang="ru-RU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2000" dirty="0"/>
          </a:p>
          <a:p>
            <a:endParaRPr lang="ru-RU" b="1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154" y="1825625"/>
            <a:ext cx="2953691" cy="4351338"/>
          </a:xfrm>
        </p:spPr>
      </p:pic>
    </p:spTree>
    <p:extLst>
      <p:ext uri="{BB962C8B-B14F-4D97-AF65-F5344CB8AC3E}">
        <p14:creationId xmlns="" xmlns:p14="http://schemas.microsoft.com/office/powerpoint/2010/main" val="234143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Степень разработанности инновации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Издание методического комплекта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Книга вторая</a:t>
            </a:r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sz="1700" dirty="0"/>
              <a:t>Бимеева О.А. Методика пропедевтической работы учителя-логопеда с детьми 3 – 4 лет. Сборник конспектов пропедевтических занятий (вторая младшая группа). Учебно-методическое пособие для учителей-логопедов / О.А. Бимеева. – М.: Издательство «ОнтоПринт», 2021</a:t>
            </a:r>
            <a:r>
              <a:rPr lang="ru-RU" sz="1700" dirty="0" smtClean="0"/>
              <a:t>.– 152с</a:t>
            </a:r>
            <a:r>
              <a:rPr lang="ru-RU" sz="1700" dirty="0"/>
              <a:t>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в</a:t>
            </a:r>
            <a:r>
              <a:rPr lang="ru-RU" b="1" dirty="0" smtClean="0">
                <a:solidFill>
                  <a:srgbClr val="0070C0"/>
                </a:solidFill>
              </a:rPr>
              <a:t>ключает: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описание особенностей пропедевтической </a:t>
            </a:r>
            <a:r>
              <a:rPr lang="ru-RU" dirty="0" smtClean="0"/>
              <a:t>работы во </a:t>
            </a:r>
            <a:r>
              <a:rPr lang="ru-RU" dirty="0"/>
              <a:t>второй младшей </a:t>
            </a:r>
            <a:r>
              <a:rPr lang="ru-RU" dirty="0" smtClean="0"/>
              <a:t>группе;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направления работы;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методические рекомендации;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перспективный план </a:t>
            </a:r>
            <a:r>
              <a:rPr lang="ru-RU" dirty="0" smtClean="0"/>
              <a:t>                        пропедевтических занятий;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конспекты </a:t>
            </a:r>
            <a:r>
              <a:rPr lang="ru-RU" dirty="0"/>
              <a:t>пропедевтических занятий 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649" y="1825625"/>
            <a:ext cx="2990702" cy="4351338"/>
          </a:xfrm>
        </p:spPr>
      </p:pic>
    </p:spTree>
    <p:extLst>
      <p:ext uri="{BB962C8B-B14F-4D97-AF65-F5344CB8AC3E}">
        <p14:creationId xmlns="" xmlns:p14="http://schemas.microsoft.com/office/powerpoint/2010/main" val="273112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</TotalTime>
  <Words>1138</Words>
  <Application>Microsoft Office PowerPoint</Application>
  <PresentationFormat>Произвольный</PresentationFormat>
  <Paragraphs>214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Использование инновации – условие повышения качества образования</vt:lpstr>
      <vt:lpstr>Значимость инновации</vt:lpstr>
      <vt:lpstr>Инновация МАДОУ № 192</vt:lpstr>
      <vt:lpstr>Новизна предлагаемых решений</vt:lpstr>
      <vt:lpstr>Федеральная экспертиза проекта</vt:lpstr>
      <vt:lpstr>Статус ФИП МАДОУ № 192</vt:lpstr>
      <vt:lpstr>Степень разработанности инновации</vt:lpstr>
      <vt:lpstr>Степень разработанности инновации</vt:lpstr>
      <vt:lpstr>Степень разработанности инновации</vt:lpstr>
      <vt:lpstr>Актуальность инновации</vt:lpstr>
      <vt:lpstr>Актуальность инновации</vt:lpstr>
      <vt:lpstr>Актуальность инновации</vt:lpstr>
      <vt:lpstr>Предлагаемое решение</vt:lpstr>
      <vt:lpstr>Предлагаемое решение</vt:lpstr>
      <vt:lpstr>Условия профессионального роста</vt:lpstr>
      <vt:lpstr>Реальные достижения</vt:lpstr>
      <vt:lpstr>Реальные достижения </vt:lpstr>
      <vt:lpstr>Эффективность инновации</vt:lpstr>
      <vt:lpstr>Реальные достижения </vt:lpstr>
      <vt:lpstr>      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Данилкин</dc:creator>
  <cp:lastModifiedBy>Admin-Video</cp:lastModifiedBy>
  <cp:revision>60</cp:revision>
  <dcterms:created xsi:type="dcterms:W3CDTF">2021-12-01T03:57:26Z</dcterms:created>
  <dcterms:modified xsi:type="dcterms:W3CDTF">2021-12-08T10:07:16Z</dcterms:modified>
</cp:coreProperties>
</file>