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A0E1-CD7E-4B68-9522-E733A0DCC488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A11C-EF8B-4FB5-86DB-BA2EE76D6D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B89A722-4477-474D-858C-7330C5C1B153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67AA21B-9BE5-49C5-8CEA-690871523299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083A-508F-4494-B08D-86B232C52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04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011E-868C-42DC-801F-A50A6FBBB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42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3E89-A274-4272-BAEB-5F3520765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29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5C63-1602-4EF4-9A4E-FA1E1294CAB7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FD4D-E5FC-4FE3-9C70-EE76B3C5B1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ана\Desktop\Артем (8)\ФОН\background-159244__340.pn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r="20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619672" y="1967408"/>
            <a:ext cx="7272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реализации ФГОС для детей с ОВЗ при переходе с начального на уровень основного общего образования</a:t>
            </a:r>
            <a:endParaRPr lang="ru-RU" sz="2800" b="1" dirty="0">
              <a:ln w="1905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8976" y="4005064"/>
            <a:ext cx="464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Данилина Наталья Васильевна,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начальник лаборатории начального и дошкольного образования МАУ «Центр развития образования»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467544" y="0"/>
            <a:ext cx="1260000" cy="6858000"/>
            <a:chOff x="467544" y="0"/>
            <a:chExt cx="1260000" cy="685800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grpSpPr>
        <p:grpSp>
          <p:nvGrpSpPr>
            <p:cNvPr id="3" name="Группа 11"/>
            <p:cNvGrpSpPr/>
            <p:nvPr/>
          </p:nvGrpSpPr>
          <p:grpSpPr>
            <a:xfrm>
              <a:off x="467544" y="0"/>
              <a:ext cx="1260000" cy="6858000"/>
              <a:chOff x="467544" y="0"/>
              <a:chExt cx="1260000" cy="6858000"/>
            </a:xfrm>
          </p:grpSpPr>
          <p:grpSp>
            <p:nvGrpSpPr>
              <p:cNvPr id="4" name="Группа 10"/>
              <p:cNvGrpSpPr/>
              <p:nvPr/>
            </p:nvGrpSpPr>
            <p:grpSpPr>
              <a:xfrm>
                <a:off x="611808" y="0"/>
                <a:ext cx="935817" cy="6858000"/>
                <a:chOff x="611808" y="0"/>
                <a:chExt cx="935817" cy="6858000"/>
              </a:xfrm>
            </p:grpSpPr>
            <p:sp>
              <p:nvSpPr>
                <p:cNvPr id="28" name="Прямоугольник 2"/>
                <p:cNvSpPr/>
                <p:nvPr/>
              </p:nvSpPr>
              <p:spPr>
                <a:xfrm>
                  <a:off x="611808" y="0"/>
                  <a:ext cx="359792" cy="685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971601" y="0"/>
                  <a:ext cx="216024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" name="Прямоугольник 4"/>
                <p:cNvSpPr/>
                <p:nvPr/>
              </p:nvSpPr>
              <p:spPr>
                <a:xfrm>
                  <a:off x="1187625" y="0"/>
                  <a:ext cx="360000" cy="6858000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pic>
            <p:nvPicPr>
              <p:cNvPr id="27" name="Picture 2" descr="C:\Users\Лиана\Documents\Работа Берестянная\логотипы\глобус последний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7544" y="620688"/>
                <a:ext cx="1260000" cy="162598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3" descr="C:\Users\Лиана\Documents\Работа Берестянная\логотипы\gerb_gh_n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967408"/>
              <a:ext cx="822243" cy="7415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3916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000066"/>
                </a:solidFill>
              </a:rPr>
              <a:t>ФГОС образования обучающихся с УО</a:t>
            </a:r>
          </a:p>
        </p:txBody>
      </p:sp>
      <p:pic>
        <p:nvPicPr>
          <p:cNvPr id="18435" name="Содержимое 2" descr="http://www.school7.korolev-net.ru/files/special_needs/FGOS_YO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3733800" cy="5638800"/>
          </a:xfrm>
        </p:spPr>
      </p:pic>
      <p:sp>
        <p:nvSpPr>
          <p:cNvPr id="18436" name="Содержимое 4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495800" cy="4983163"/>
          </a:xfrm>
        </p:spPr>
        <p:txBody>
          <a:bodyPr>
            <a:normAutofit lnSpcReduction="10000"/>
          </a:bodyPr>
          <a:lstStyle/>
          <a:p>
            <a:r>
              <a:rPr lang="ru-RU" altLang="ru-RU" sz="2000" smtClean="0"/>
              <a:t>АООП образования обучающихся с легкой умственной отсталостью (интеллектуальными нарушениями) вариант 1</a:t>
            </a:r>
          </a:p>
          <a:p>
            <a:pPr>
              <a:buFont typeface="Wingdings 2" pitchFamily="18" charset="2"/>
              <a:buNone/>
            </a:pPr>
            <a:endParaRPr lang="ru-RU" altLang="ru-RU" sz="2000" smtClean="0"/>
          </a:p>
          <a:p>
            <a:r>
              <a:rPr lang="ru-RU" altLang="ru-RU" sz="2000" smtClean="0"/>
              <a:t>АООП образования обучающихся с умеренной, тяжелой и глубокой умственной отсталостью (интеллектуальными нарушениями) вариант 2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Программа внеурочной деятельности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Примерный учебный план на все уровни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725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smtClean="0">
                <a:solidFill>
                  <a:srgbClr val="000066"/>
                </a:solidFill>
              </a:rPr>
              <a:t>Структура АОП </a:t>
            </a:r>
            <a:br>
              <a:rPr lang="ru-RU" altLang="ru-RU" sz="3200" b="1" smtClean="0">
                <a:solidFill>
                  <a:srgbClr val="000066"/>
                </a:solidFill>
              </a:rPr>
            </a:br>
            <a:r>
              <a:rPr lang="ru-RU" altLang="ru-RU" sz="3200" smtClean="0">
                <a:solidFill>
                  <a:srgbClr val="000066"/>
                </a:solidFill>
              </a:rPr>
              <a:t>(адаптированная образовательная программа)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50593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altLang="ru-RU" sz="10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900" smtClean="0"/>
          </a:p>
        </p:txBody>
      </p:sp>
      <p:sp>
        <p:nvSpPr>
          <p:cNvPr id="205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59363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Общие сведения </a:t>
            </a:r>
            <a:r>
              <a:rPr lang="ru-RU" altLang="ru-RU" sz="1800" i="1" smtClean="0"/>
              <a:t>(информация о ребенке, родителях, специалистах ОУ, заключение ПМПК, программа обучения – вариант АООП, форма обучения, сроки реализации АОП)</a:t>
            </a:r>
          </a:p>
          <a:p>
            <a:pPr eaLnBrk="1" hangingPunct="1"/>
            <a:r>
              <a:rPr lang="ru-RU" altLang="ru-RU" sz="1800" smtClean="0"/>
              <a:t>Заключения и рекомендации ППк ОУ</a:t>
            </a:r>
          </a:p>
          <a:p>
            <a:pPr eaLnBrk="1" hangingPunct="1"/>
            <a:r>
              <a:rPr lang="ru-RU" altLang="ru-RU" sz="1800" smtClean="0"/>
              <a:t>Учебный план</a:t>
            </a:r>
          </a:p>
          <a:p>
            <a:pPr eaLnBrk="1" hangingPunct="1"/>
            <a:r>
              <a:rPr lang="ru-RU" altLang="ru-RU" sz="1800" smtClean="0"/>
              <a:t>Освоение предметных областей</a:t>
            </a:r>
          </a:p>
          <a:p>
            <a:pPr eaLnBrk="1" hangingPunct="1"/>
            <a:r>
              <a:rPr lang="ru-RU" altLang="ru-RU" sz="1800" smtClean="0"/>
              <a:t>Освоение метапредметных результатов</a:t>
            </a:r>
          </a:p>
          <a:p>
            <a:pPr eaLnBrk="1" hangingPunct="1"/>
            <a:r>
              <a:rPr lang="ru-RU" altLang="ru-RU" sz="1800" smtClean="0"/>
              <a:t>Освоение внеурочной области</a:t>
            </a:r>
          </a:p>
          <a:p>
            <a:pPr eaLnBrk="1" hangingPunct="1"/>
            <a:r>
              <a:rPr lang="ru-RU" altLang="ru-RU" sz="1800" smtClean="0"/>
              <a:t>Коррекционно-развивающая область</a:t>
            </a:r>
          </a:p>
          <a:p>
            <a:pPr eaLnBrk="1" hangingPunct="1"/>
            <a:r>
              <a:rPr lang="ru-RU" altLang="ru-RU" sz="1800" smtClean="0"/>
              <a:t>Работа с родителями</a:t>
            </a:r>
          </a:p>
          <a:p>
            <a:endParaRPr lang="ru-RU" altLang="ru-RU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65138" y="1219200"/>
          <a:ext cx="3822700" cy="5410200"/>
        </p:xfrm>
        <a:graphic>
          <a:graphicData uri="http://schemas.openxmlformats.org/presentationml/2006/ole">
            <p:oleObj spid="_x0000_s2050" name="Acrobat Document" r:id="rId3" imgW="5655960" imgH="799236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9784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0066"/>
                </a:solidFill>
              </a:rPr>
              <a:t>Требования к условиям реализации АООП</a:t>
            </a:r>
          </a:p>
        </p:txBody>
      </p:sp>
      <p:graphicFrame>
        <p:nvGraphicFramePr>
          <p:cNvPr id="19478" name="Group 22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382000" cy="5429251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730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Кадровые   условия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Материально-технические условия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3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 необходимый уровень образования и квалификации руководящих, педагогических и иных работников в соответствии с квалификационными требованиями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-условия для функционирования современной информационно-образовательной  среды (электронные  ресурсы, ИКТ, дистанционные образовательные технологии)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 психолого-педагогическое сопровождение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 организация временного режима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931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 прохождение профессиональной переподготовки или курсов повышения квалификации по особенностям организации обучения и воспитания обучающихся с ОВЗ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 специальные учебники, рабочие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тетради, дидактический материал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</a:rPr>
                        <a:t>- специально оборудованные помещения для реализации курсов коррекционно-развивающей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571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670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1400" b="1" u="sng" smtClean="0"/>
              <a:t>ПРИКАЗЫ</a:t>
            </a:r>
            <a:r>
              <a:rPr lang="ru-RU" altLang="ru-RU" sz="1400" u="sng" smtClean="0"/>
              <a:t>:</a:t>
            </a:r>
            <a:endParaRPr lang="ru-RU" altLang="ru-RU" sz="1400" smtClean="0"/>
          </a:p>
          <a:p>
            <a:r>
              <a:rPr lang="ru-RU" altLang="ru-RU" sz="1600" smtClean="0"/>
              <a:t>«О разработке АООП по уровням образования».</a:t>
            </a:r>
          </a:p>
          <a:p>
            <a:r>
              <a:rPr lang="ru-RU" altLang="ru-RU" sz="1600" smtClean="0"/>
              <a:t>«О разработке АОП»</a:t>
            </a:r>
          </a:p>
          <a:p>
            <a:r>
              <a:rPr lang="ru-RU" altLang="ru-RU" sz="1600" smtClean="0"/>
              <a:t>«Об утверждении АООП»</a:t>
            </a:r>
          </a:p>
          <a:p>
            <a:r>
              <a:rPr lang="ru-RU" altLang="ru-RU" sz="1600" smtClean="0"/>
              <a:t>«Об утверждении АОП» (ежегодно для каждого ребенка)</a:t>
            </a:r>
          </a:p>
          <a:p>
            <a:r>
              <a:rPr lang="ru-RU" altLang="ru-RU" sz="1600" smtClean="0"/>
              <a:t>«О создании психолого-педагогического консилиума (ППк) в образовательном учреждении»;</a:t>
            </a:r>
          </a:p>
          <a:p>
            <a:r>
              <a:rPr lang="ru-RU" altLang="ru-RU" sz="1600" smtClean="0"/>
              <a:t>«Об утверждении программы внеурочной деятельности»</a:t>
            </a:r>
          </a:p>
          <a:p>
            <a:r>
              <a:rPr lang="ru-RU" altLang="ru-RU" sz="1600" smtClean="0"/>
              <a:t>«Об утверждении списка учебников» </a:t>
            </a:r>
          </a:p>
          <a:p>
            <a:r>
              <a:rPr lang="ru-RU" altLang="ru-RU" sz="1600" smtClean="0"/>
              <a:t>«Об утверждении плана-графика повышения квалификации педагогов, работающих  с детьми с ОВЗ, для учителей физической культуры – курсы по адаптивной физической культуре»</a:t>
            </a:r>
          </a:p>
          <a:p>
            <a:r>
              <a:rPr lang="ru-RU" altLang="ru-RU" sz="1600" smtClean="0"/>
              <a:t>Приказы на домашнее обучение 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 u="sng" smtClean="0"/>
              <a:t>ДОГОВОР</a:t>
            </a:r>
            <a:r>
              <a:rPr lang="ru-RU" altLang="ru-RU" sz="1400" u="sng" smtClean="0"/>
              <a:t>:</a:t>
            </a:r>
            <a:endParaRPr lang="ru-RU" altLang="ru-RU" sz="1400" smtClean="0"/>
          </a:p>
          <a:p>
            <a:r>
              <a:rPr lang="ru-RU" altLang="ru-RU" sz="1600" smtClean="0"/>
              <a:t>образовательной организации с родителями (законными представителями) обучающихся с ОВЗ на предоставление образовательных услуг;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 u="sng" smtClean="0"/>
              <a:t>ПОЛОЖЕНИЯ:</a:t>
            </a:r>
            <a:endParaRPr lang="ru-RU" altLang="ru-RU" sz="1400" b="1" smtClean="0"/>
          </a:p>
          <a:p>
            <a:r>
              <a:rPr lang="ru-RU" altLang="ru-RU" sz="1600" smtClean="0"/>
              <a:t>о психолого-педагогическом консилиуме образовательного учреждения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 u="sng" smtClean="0"/>
              <a:t>ПРОТОКОЛЫ:</a:t>
            </a:r>
            <a:endParaRPr lang="ru-RU" altLang="ru-RU" sz="1400" b="1" smtClean="0"/>
          </a:p>
          <a:p>
            <a:r>
              <a:rPr lang="ru-RU" altLang="ru-RU" sz="1600" smtClean="0"/>
              <a:t>заседаний ППк, в том числе по организации инклюзивного обучения </a:t>
            </a:r>
          </a:p>
          <a:p>
            <a:r>
              <a:rPr lang="ru-RU" altLang="ru-RU" sz="1600" smtClean="0"/>
              <a:t>Общее расписание уроков (в классе и индивидуально), специальных и дополнительных услуг для детей с ОВЗ.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b="1" u="sng" smtClean="0"/>
              <a:t>ЖУРНАЛЫ, УЧЕБНЫЙ ПЛАН </a:t>
            </a:r>
            <a:endParaRPr lang="ru-RU" altLang="ru-RU" sz="1400" b="1" smtClean="0"/>
          </a:p>
          <a:p>
            <a:pPr>
              <a:buFont typeface="Wingdings 2" pitchFamily="18" charset="2"/>
              <a:buNone/>
            </a:pPr>
            <a:r>
              <a:rPr lang="ru-RU" altLang="ru-RU" sz="1600" b="1" u="sng" smtClean="0"/>
              <a:t>Программы: </a:t>
            </a:r>
            <a:r>
              <a:rPr lang="ru-RU" altLang="ru-RU" sz="1600" b="1" smtClean="0"/>
              <a:t>ООП, АООП, АОП</a:t>
            </a:r>
          </a:p>
          <a:p>
            <a:endParaRPr lang="ru-RU" altLang="ru-RU" sz="1600" smtClean="0"/>
          </a:p>
        </p:txBody>
      </p:sp>
    </p:spTree>
    <p:extLst>
      <p:ext uri="{BB962C8B-B14F-4D97-AF65-F5344CB8AC3E}">
        <p14:creationId xmlns:p14="http://schemas.microsoft.com/office/powerpoint/2010/main" xmlns="" val="82251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000" i="1" smtClean="0">
                <a:solidFill>
                  <a:srgbClr val="000066"/>
                </a:solidFill>
              </a:rPr>
              <a:t>Спасибо за внимание!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z="4000" i="1" smtClean="0">
              <a:solidFill>
                <a:srgbClr val="000066"/>
              </a:solidFill>
            </a:endParaRPr>
          </a:p>
        </p:txBody>
      </p:sp>
      <p:pic>
        <p:nvPicPr>
          <p:cNvPr id="21507" name="Рисунок 2" descr="https://radiovera.ru/wp-content/uploads/2014/05/ANIMATION-30-TV.Still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5413"/>
            <a:ext cx="838200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05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Клип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9" name="Picture 2" descr="https://ds03.infourok.ru/uploads/ex/0138/00004f57-352010a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964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15" name="Group 63"/>
          <p:cNvGraphicFramePr>
            <a:graphicFrameLocks noGrp="1"/>
          </p:cNvGraphicFramePr>
          <p:nvPr>
            <p:ph idx="1"/>
          </p:nvPr>
        </p:nvGraphicFramePr>
        <p:xfrm>
          <a:off x="609600" y="457200"/>
          <a:ext cx="8077200" cy="5918203"/>
        </p:xfrm>
        <a:graphic>
          <a:graphicData uri="http://schemas.openxmlformats.org/drawingml/2006/table">
            <a:tbl>
              <a:tblPr/>
              <a:tblGrid>
                <a:gridCol w="4572000"/>
                <a:gridCol w="3505200"/>
              </a:tblGrid>
              <a:tr h="804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Категория детей с ОВЗ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Варианты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Глухие дети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1.1, 1.2, 1.3, 1.4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Слабослышащие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2.1, 2.2, 2,3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Слепые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3.1, 3.2, 3.3, 3.4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Слабовидящие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4.1, 4.2, 4.3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С ТНР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5.1, 5.2, 5.3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 нарушениями 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6.1, 6.2, 6.3, 6.4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627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ЗПР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7.1, 7.2, 7.3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 расстройствами аутистического спектра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8.1, 8.2, 8.3, 8.4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EAF2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С умственной отсталостью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1, 2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542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b="1" smtClean="0">
                <a:solidFill>
                  <a:srgbClr val="000066"/>
                </a:solidFill>
              </a:rPr>
              <a:t>Сведения о детях с ограниченными возможностями здоровья в общеобразовательных учреждениях города в 2019-2020 учебном году</a:t>
            </a:r>
          </a:p>
        </p:txBody>
      </p:sp>
      <p:graphicFrame>
        <p:nvGraphicFramePr>
          <p:cNvPr id="1026" name="Содержимое 6"/>
          <p:cNvGraphicFramePr>
            <a:graphicFrameLocks noGrp="1"/>
          </p:cNvGraphicFramePr>
          <p:nvPr>
            <p:ph idx="1"/>
          </p:nvPr>
        </p:nvGraphicFramePr>
        <p:xfrm>
          <a:off x="762000" y="1981200"/>
          <a:ext cx="8374063" cy="4876800"/>
        </p:xfrm>
        <a:graphic>
          <a:graphicData uri="http://schemas.openxmlformats.org/presentationml/2006/ole">
            <p:oleObj spid="_x0000_s1026" name="Диаграмма" r:id="rId3" imgW="8229600" imgH="4800577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0229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66"/>
                </a:solidFill>
              </a:rPr>
              <a:t>Обучающиеся с ОВЗ</a:t>
            </a:r>
            <a:r>
              <a:rPr lang="ru-RU" altLang="ru-RU" sz="3200" b="1" smtClean="0"/>
              <a:t> </a:t>
            </a:r>
          </a:p>
        </p:txBody>
      </p:sp>
      <p:graphicFrame>
        <p:nvGraphicFramePr>
          <p:cNvPr id="11341" name="Group 7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038600" cy="16764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838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2018-2019 уч.г.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2126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2019-2020 уч.г.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2069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8" name="Group 124"/>
          <p:cNvGraphicFramePr>
            <a:graphicFrameLocks noGrp="1"/>
          </p:cNvGraphicFramePr>
          <p:nvPr>
            <p:ph sz="quarter" idx="2"/>
          </p:nvPr>
        </p:nvGraphicFramePr>
        <p:xfrm>
          <a:off x="457200" y="3429000"/>
          <a:ext cx="4038600" cy="3276918"/>
        </p:xfrm>
        <a:graphic>
          <a:graphicData uri="http://schemas.openxmlformats.org/drawingml/2006/table">
            <a:tbl>
              <a:tblPr/>
              <a:tblGrid>
                <a:gridCol w="914400"/>
                <a:gridCol w="3124200"/>
              </a:tblGrid>
              <a:tr h="9445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обучаются в классах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5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НОО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ЗПР–22 кл.-320чел.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УО – 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2 кл. -16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ООО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ЗПР–58 кл.-776чел.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УО – 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3 кл. -35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58" name="Group 46"/>
          <p:cNvGraphicFramePr>
            <a:graphicFrameLocks noGrp="1"/>
          </p:cNvGraphicFramePr>
          <p:nvPr>
            <p:ph sz="half" idx="3"/>
          </p:nvPr>
        </p:nvGraphicFramePr>
        <p:xfrm>
          <a:off x="4876800" y="2133600"/>
          <a:ext cx="3810000" cy="3124201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5746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ИНКЛЮЗИВНО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НОО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418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ООО и  СОО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361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на дому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102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56" name="Picture 80" descr="j02932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17494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215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66"/>
                </a:solidFill>
              </a:rPr>
              <a:t>ФГОС НОО ОВЗ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Последовательность введения ФГОС НОО ОВЗ и ФГОС О у/о: </a:t>
            </a:r>
          </a:p>
          <a:p>
            <a:pPr eaLnBrk="1" hangingPunct="1"/>
            <a:r>
              <a:rPr lang="ru-RU" altLang="ru-RU" smtClean="0"/>
              <a:t>2016-2017 уч.г. - 1 классы </a:t>
            </a:r>
          </a:p>
          <a:p>
            <a:pPr eaLnBrk="1" hangingPunct="1"/>
            <a:r>
              <a:rPr lang="ru-RU" altLang="ru-RU" smtClean="0"/>
              <a:t>2017-2018 уч.г. - 1 и 2 классы </a:t>
            </a:r>
          </a:p>
          <a:p>
            <a:pPr eaLnBrk="1" hangingPunct="1"/>
            <a:r>
              <a:rPr lang="ru-RU" altLang="ru-RU" smtClean="0"/>
              <a:t>2018-2019 уч.г. - 1,2 и 3 классы </a:t>
            </a:r>
          </a:p>
          <a:p>
            <a:pPr eaLnBrk="1" hangingPunct="1"/>
            <a:r>
              <a:rPr lang="ru-RU" altLang="ru-RU" smtClean="0">
                <a:solidFill>
                  <a:srgbClr val="000066"/>
                </a:solidFill>
              </a:rPr>
              <a:t>2019-2020 уч.г. - 1,2,3 и 4 классы</a:t>
            </a:r>
          </a:p>
        </p:txBody>
      </p:sp>
      <p:pic>
        <p:nvPicPr>
          <p:cNvPr id="14340" name="Рисунок 3" descr="https://tvoy-bor.ru/image/news/city/2017/11/0l2a2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90988"/>
            <a:ext cx="38100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https://im0-tub-ru.yandex.net/i?id=c0e51cd6b9610cfc347bbbaec6eb7a0c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1354">
            <a:off x="5805488" y="1833563"/>
            <a:ext cx="18557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7" descr="https://knigamir.com/upload/iblock/346/3465b137440500f4cf7bec2425c77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7252">
            <a:off x="6813550" y="3748088"/>
            <a:ext cx="18843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95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66"/>
                </a:solidFill>
              </a:rPr>
              <a:t>Нормативно-правовое обеспечение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ФЗ «Об образовании в РФ» ст. 34, 44, 48, 55, 58, 60, 79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Приказ Минобрнауки РФ № 1015 от 30.08.2013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Приказ Минобрнауки РФ № 1598 от 19.12.2014 «Об утверждении ФГОС НОО обучающихся с ограниченными возможностями здоровья»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Приказ Минобрауки РФ №1599 от 19.12.2014 «Об утверждении ФГОС образования обучающихся с умственной отсталостью (интеллектуальными нарушениями»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Примерные АООП (</a:t>
            </a:r>
            <a:r>
              <a:rPr lang="en-US" altLang="ru-RU" sz="2000" smtClean="0"/>
              <a:t>https://fgosreestr.ru</a:t>
            </a:r>
            <a:r>
              <a:rPr lang="ru-RU" altLang="ru-RU" sz="2000" smtClean="0"/>
              <a:t> )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xmlns="" val="251309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66"/>
                </a:solidFill>
              </a:rPr>
              <a:t>Нормативно-правовое обеспечение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000" smtClean="0"/>
              <a:t>Постановление Главного государственного санитарного врача РФ от 10.07.2015 № 26 СанПиН 2.4.2.3286-15 «Санитарно-эпидемиологические требования к условиям и организации обучения и воспитания в организациях, обеспечивающих образовательную деятельность по адаптированным основным общеобразовательным программам для обучающихся с ОВЗ»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Федеральный перечень учебников, рекомендованных Минпросвещения РФ к использованию в образовательном процессе в ОУ, на текущий год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Письмо Минобрнауки РФ от 11 марта 2016 № ВК-452/07 «О введении ФГОС ОВЗ»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b="1" smtClean="0">
                <a:solidFill>
                  <a:srgbClr val="700000"/>
                </a:solidFill>
              </a:rPr>
              <a:t>Распоряжение министерства просвещения РФ от 09.09.2019   </a:t>
            </a:r>
            <a:endParaRPr lang="ru-RU" altLang="ru-RU" sz="2000" b="1" smtClean="0">
              <a:solidFill>
                <a:srgbClr val="700000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b="1" smtClean="0">
                <a:solidFill>
                  <a:srgbClr val="700000"/>
                </a:solidFill>
              </a:rPr>
              <a:t>№ Р-93 «Об утверждении примерного положения о психолого-педагогическом консилиуме образовательной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12966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9" name="Group 81"/>
          <p:cNvGraphicFramePr>
            <a:graphicFrameLocks noGrp="1"/>
          </p:cNvGraphicFramePr>
          <p:nvPr>
            <p:ph/>
          </p:nvPr>
        </p:nvGraphicFramePr>
        <p:xfrm>
          <a:off x="304800" y="1447800"/>
          <a:ext cx="8382000" cy="4856199"/>
        </p:xfrm>
        <a:graphic>
          <a:graphicData uri="http://schemas.openxmlformats.org/drawingml/2006/table">
            <a:tbl>
              <a:tblPr/>
              <a:tblGrid>
                <a:gridCol w="2971800"/>
                <a:gridCol w="2616200"/>
                <a:gridCol w="2794000"/>
              </a:tblGrid>
              <a:tr h="64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Начальное образование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Урочная деятельность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Внеурочная деятельность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(1 дополнительный)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2-4 (5*, 6**)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Основное общее образование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8-9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2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Среднее общее образование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10-11 (12)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7813"/>
            <a:ext cx="8839200" cy="1017587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000066"/>
                </a:solidFill>
              </a:rPr>
              <a:t>Гигиенические требования к максимальному общему объему недельной нагрузки обучающихся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989519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Экран (4:3)</PresentationFormat>
  <Paragraphs>146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Диаграмма</vt:lpstr>
      <vt:lpstr>Acrobat Document</vt:lpstr>
      <vt:lpstr>Слайд 1</vt:lpstr>
      <vt:lpstr>Слайд 2</vt:lpstr>
      <vt:lpstr>Слайд 3</vt:lpstr>
      <vt:lpstr>Сведения о детях с ограниченными возможностями здоровья в общеобразовательных учреждениях города в 2019-2020 учебном году</vt:lpstr>
      <vt:lpstr>Обучающиеся с ОВЗ </vt:lpstr>
      <vt:lpstr>ФГОС НОО ОВЗ</vt:lpstr>
      <vt:lpstr>Нормативно-правовое обеспечение</vt:lpstr>
      <vt:lpstr>Нормативно-правовое обеспечение</vt:lpstr>
      <vt:lpstr>Гигиенические требования к максимальному общему объему недельной нагрузки обучающихся с ОВЗ</vt:lpstr>
      <vt:lpstr>ФГОС образования обучающихся с УО</vt:lpstr>
      <vt:lpstr>Структура АОП  (адаптированная образовательная программа)</vt:lpstr>
      <vt:lpstr>Требования к условиям реализации АООП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Специалист</cp:lastModifiedBy>
  <cp:revision>1</cp:revision>
  <dcterms:created xsi:type="dcterms:W3CDTF">2019-12-19T04:27:45Z</dcterms:created>
  <dcterms:modified xsi:type="dcterms:W3CDTF">2019-12-19T04:28:19Z</dcterms:modified>
</cp:coreProperties>
</file>