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6" r:id="rId6"/>
    <p:sldId id="258" r:id="rId7"/>
    <p:sldId id="259" r:id="rId8"/>
    <p:sldId id="260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2743945533559938E-3"/>
          <c:y val="5.5193947275671944E-2"/>
          <c:w val="0.79873174388039603"/>
          <c:h val="0.87743563055156182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1">
                  <c:v>старше 30</c:v>
                </c:pt>
                <c:pt idx="2">
                  <c:v>от 25 до 29 лет</c:v>
                </c:pt>
                <c:pt idx="3">
                  <c:v>до 25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86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248406025040903"/>
          <c:y val="0.28658819775515665"/>
          <c:w val="0.16585169284183773"/>
          <c:h val="0.370811628207542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обязательна и должна быть закреплена нормативными актами</c:v>
                </c:pt>
                <c:pt idx="1">
                  <c:v>нужна, но не обязательна, создаётся по запросу молодого педагога</c:v>
                </c:pt>
                <c:pt idx="2">
                  <c:v>не нужна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да, и педагог-наставник мне очень помогает </c:v>
                </c:pt>
                <c:pt idx="1">
                  <c:v>да, но это простая формальность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22</c:v>
                </c:pt>
                <c:pt idx="2">
                  <c:v>28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044486127831144"/>
          <c:y val="0.19834870685958342"/>
          <c:w val="0.36888854671183413"/>
          <c:h val="0.6258771619923945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1 год</c:v>
                </c:pt>
                <c:pt idx="1">
                  <c:v>3 года</c:v>
                </c:pt>
                <c:pt idx="2">
                  <c:v>срок сопровождения определяется в каждом конкретном случае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9</c:v>
                </c:pt>
                <c:pt idx="2">
                  <c:v>66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5039856129094979E-2"/>
          <c:y val="8.4180979826834652E-3"/>
          <c:w val="0.60879495965782071"/>
          <c:h val="0.8521899096391201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 в коллективе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Лист1!$B$14</c:f>
              <c:strCache>
                <c:ptCount val="1"/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взаимоотношения с детьми, родителями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недостаток практических навыков в учебной и воспитательной работе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заполнение документации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axId val="141575680"/>
        <c:axId val="141577216"/>
      </c:barChart>
      <c:catAx>
        <c:axId val="141575680"/>
        <c:scaling>
          <c:orientation val="minMax"/>
        </c:scaling>
        <c:axPos val="l"/>
        <c:numFmt formatCode="General" sourceLinked="1"/>
        <c:tickLblPos val="nextTo"/>
        <c:crossAx val="141577216"/>
        <c:crosses val="autoZero"/>
        <c:auto val="1"/>
        <c:lblAlgn val="ctr"/>
        <c:lblOffset val="100"/>
      </c:catAx>
      <c:valAx>
        <c:axId val="141577216"/>
        <c:scaling>
          <c:orientation val="minMax"/>
        </c:scaling>
        <c:axPos val="b"/>
        <c:majorGridlines/>
        <c:numFmt formatCode="General" sourceLinked="1"/>
        <c:tickLblPos val="nextTo"/>
        <c:crossAx val="141575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5039856129094986E-2"/>
          <c:y val="3.0866359269839376E-2"/>
          <c:w val="0.5789687226596677"/>
          <c:h val="0.8297416483519641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 в коллективе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свой вариант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выстраивание взаимоотношений с детьми и родителями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подготовка к занятиям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заполнение документации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axId val="141418496"/>
        <c:axId val="141420032"/>
      </c:barChart>
      <c:catAx>
        <c:axId val="141418496"/>
        <c:scaling>
          <c:orientation val="minMax"/>
        </c:scaling>
        <c:axPos val="l"/>
        <c:numFmt formatCode="General" sourceLinked="1"/>
        <c:tickLblPos val="nextTo"/>
        <c:crossAx val="141420032"/>
        <c:crosses val="autoZero"/>
        <c:auto val="1"/>
        <c:lblAlgn val="ctr"/>
        <c:lblOffset val="100"/>
      </c:catAx>
      <c:valAx>
        <c:axId val="141420032"/>
        <c:scaling>
          <c:orientation val="minMax"/>
        </c:scaling>
        <c:axPos val="b"/>
        <c:majorGridlines/>
        <c:numFmt formatCode="General" sourceLinked="1"/>
        <c:tickLblPos val="nextTo"/>
        <c:crossAx val="14141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25925925925952"/>
          <c:y val="1.5920368770137985E-2"/>
          <c:w val="0.33796296296296335"/>
          <c:h val="0.9793831721558485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Обучающие семинары</c:v>
                </c:pt>
                <c:pt idx="1">
                  <c:v>Психологические тренинги</c:v>
                </c:pt>
                <c:pt idx="2">
                  <c:v>Мастер-классы</c:v>
                </c:pt>
                <c:pt idx="3">
                  <c:v>Круглые столы</c:v>
                </c:pt>
                <c:pt idx="4">
                  <c:v>Консультации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55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</c:ser>
        <c:axId val="64919424"/>
        <c:axId val="64920960"/>
      </c:barChart>
      <c:catAx>
        <c:axId val="64919424"/>
        <c:scaling>
          <c:orientation val="minMax"/>
        </c:scaling>
        <c:axPos val="b"/>
        <c:tickLblPos val="nextTo"/>
        <c:crossAx val="64920960"/>
        <c:crosses val="autoZero"/>
        <c:auto val="1"/>
        <c:lblAlgn val="ctr"/>
        <c:lblOffset val="100"/>
      </c:catAx>
      <c:valAx>
        <c:axId val="64920960"/>
        <c:scaling>
          <c:orientation val="minMax"/>
        </c:scaling>
        <c:axPos val="l"/>
        <c:majorGridlines/>
        <c:numFmt formatCode="General" sourceLinked="1"/>
        <c:tickLblPos val="nextTo"/>
        <c:crossAx val="64919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61B0-2E4E-4662-BF92-55CF5ABAA96D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83FF2-6ADB-46C3-A75B-3F1A6A5DC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286147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Итоги мониторинга затруднений молодых педагогов в период адаптации к профессиональной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indent="452438" algn="just">
              <a:buNone/>
            </a:pPr>
            <a:endParaRPr lang="ru-RU" dirty="0" smtClean="0"/>
          </a:p>
          <a:p>
            <a:pPr marL="0" indent="452438" algn="just">
              <a:buNone/>
            </a:pPr>
            <a:r>
              <a:rPr lang="ru-RU" dirty="0" smtClean="0"/>
              <a:t>В 2019 году в образовательные учреждения прибыло 99 молодых педагогов.</a:t>
            </a:r>
          </a:p>
          <a:p>
            <a:pPr marL="0" indent="452438" algn="just">
              <a:buNone/>
            </a:pPr>
            <a:endParaRPr lang="ru-RU" dirty="0" smtClean="0"/>
          </a:p>
          <a:p>
            <a:pPr marL="0" indent="452438" algn="just">
              <a:buNone/>
            </a:pPr>
            <a:r>
              <a:rPr lang="ru-RU" dirty="0" smtClean="0"/>
              <a:t>В настоящее время в образовательных учреждениях города работает 280 молодых педагогов.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Возраст педагогов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Я считаю, что должность педагога-наставника в образовательном учреждении: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857256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образовательном учреждении за мной, как за молодым педагогом, закреплен педагог-наставник: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00100" y="1714488"/>
          <a:ext cx="71438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Педагог-наставник должен сопровождать деятельность молодого педагога: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Наибольшие затруднения в профессиональной деятельности у меня вызывает: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Мне нужна помощь педагога-наставника в: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Формы проведения обучающих мероприятий, актуальные для вас: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81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Итоги мониторинга затруднений молодых педагогов в период адаптации к профессиональной деятельности </vt:lpstr>
      <vt:lpstr>Слайд 2</vt:lpstr>
      <vt:lpstr>Возраст педагогов</vt:lpstr>
      <vt:lpstr>Я считаю, что должность педагога-наставника в образовательном учреждении:</vt:lpstr>
      <vt:lpstr> В образовательном учреждении за мной, как за молодым педагогом, закреплен педагог-наставник:</vt:lpstr>
      <vt:lpstr>Педагог-наставник должен сопровождать деятельность молодого педагога: </vt:lpstr>
      <vt:lpstr>Наибольшие затруднения в профессиональной деятельности у меня вызывает:</vt:lpstr>
      <vt:lpstr>Мне нужна помощь педагога-наставника в:</vt:lpstr>
      <vt:lpstr>Формы проведения обучающих мероприятий, актуальные для вас: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молодым педагогом закреплён наставник</dc:title>
  <dc:creator>Специалист</dc:creator>
  <cp:lastModifiedBy>Специалист</cp:lastModifiedBy>
  <cp:revision>24</cp:revision>
  <dcterms:created xsi:type="dcterms:W3CDTF">2019-12-03T06:51:08Z</dcterms:created>
  <dcterms:modified xsi:type="dcterms:W3CDTF">2019-12-17T02:39:47Z</dcterms:modified>
</cp:coreProperties>
</file>