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</p:sldIdLst>
  <p:sldSz cx="9144000" cy="5143500" type="screen16x9"/>
  <p:notesSz cx="6858000" cy="9144000"/>
  <p:defaultTextStyle>
    <a:defPPr>
      <a:defRPr lang="ru-RU"/>
    </a:defPPr>
    <a:lvl1pPr marL="0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81" autoAdjust="0"/>
    <p:restoredTop sz="94660"/>
  </p:normalViewPr>
  <p:slideViewPr>
    <p:cSldViewPr>
      <p:cViewPr varScale="1">
        <p:scale>
          <a:sx n="113" d="100"/>
          <a:sy n="113" d="100"/>
        </p:scale>
        <p:origin x="-418" y="-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003787\Desktop\&#1058;&#1088;&#1091;&#1076;-&#1074;&#1086;%20&#1056;&#1074;&#1056;%20&#1052;&#1054;&#1053;\&#1058;&#1088;&#1091;&#1076;&#1086;&#1091;&#1089;&#1090;&#1088;&#1086;&#1081;&#1089;&#1090;&#1074;&#1086;%20&#1056;&#1074;&#1056;%202019-2021%20&#1075;&#1075;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'ПИ ТОГУ'!$C$39:$C$40</c:f>
              <c:strCache>
                <c:ptCount val="1"/>
                <c:pt idx="0">
                  <c:v>2022 г. (на 01.07.2022)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'ПИ ТОГУ'!$B$41:$B$45</c:f>
              <c:strCache>
                <c:ptCount val="5"/>
                <c:pt idx="0">
                  <c:v>Педагогическое образование (б)</c:v>
                </c:pt>
                <c:pt idx="1">
                  <c:v>Психолого-педагогическое образование (б)</c:v>
                </c:pt>
                <c:pt idx="2">
                  <c:v>Специальное (дефектологическое) образование (б)</c:v>
                </c:pt>
                <c:pt idx="3">
                  <c:v>Педагогическое образование (с двумя профилями подготовки) (б)</c:v>
                </c:pt>
                <c:pt idx="4">
                  <c:v>Педагогическое образование (м)</c:v>
                </c:pt>
              </c:strCache>
            </c:strRef>
          </c:cat>
          <c:val>
            <c:numRef>
              <c:f>'ПИ ТОГУ'!$C$41:$C$45</c:f>
              <c:numCache>
                <c:formatCode>General</c:formatCode>
                <c:ptCount val="5"/>
                <c:pt idx="0">
                  <c:v>0</c:v>
                </c:pt>
                <c:pt idx="1">
                  <c:v>73</c:v>
                </c:pt>
                <c:pt idx="2">
                  <c:v>57</c:v>
                </c:pt>
                <c:pt idx="3">
                  <c:v>47</c:v>
                </c:pt>
                <c:pt idx="4">
                  <c:v>74</c:v>
                </c:pt>
              </c:numCache>
            </c:numRef>
          </c:val>
        </c:ser>
        <c:ser>
          <c:idx val="1"/>
          <c:order val="1"/>
          <c:tx>
            <c:strRef>
              <c:f>'ПИ ТОГУ'!$D$39:$D$40</c:f>
              <c:strCache>
                <c:ptCount val="1"/>
                <c:pt idx="0">
                  <c:v>2021 г.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'ПИ ТОГУ'!$B$41:$B$45</c:f>
              <c:strCache>
                <c:ptCount val="5"/>
                <c:pt idx="0">
                  <c:v>Педагогическое образование (б)</c:v>
                </c:pt>
                <c:pt idx="1">
                  <c:v>Психолого-педагогическое образование (б)</c:v>
                </c:pt>
                <c:pt idx="2">
                  <c:v>Специальное (дефектологическое) образование (б)</c:v>
                </c:pt>
                <c:pt idx="3">
                  <c:v>Педагогическое образование (с двумя профилями подготовки) (б)</c:v>
                </c:pt>
                <c:pt idx="4">
                  <c:v>Педагогическое образование (м)</c:v>
                </c:pt>
              </c:strCache>
            </c:strRef>
          </c:cat>
          <c:val>
            <c:numRef>
              <c:f>'ПИ ТОГУ'!$D$41:$D$45</c:f>
              <c:numCache>
                <c:formatCode>General</c:formatCode>
                <c:ptCount val="5"/>
                <c:pt idx="0">
                  <c:v>0</c:v>
                </c:pt>
                <c:pt idx="1">
                  <c:v>67</c:v>
                </c:pt>
                <c:pt idx="2">
                  <c:v>68</c:v>
                </c:pt>
                <c:pt idx="3">
                  <c:v>58</c:v>
                </c:pt>
                <c:pt idx="4">
                  <c:v>77</c:v>
                </c:pt>
              </c:numCache>
            </c:numRef>
          </c:val>
        </c:ser>
        <c:ser>
          <c:idx val="2"/>
          <c:order val="2"/>
          <c:tx>
            <c:strRef>
              <c:f>'ПИ ТОГУ'!$E$39:$E$40</c:f>
              <c:strCache>
                <c:ptCount val="1"/>
                <c:pt idx="0">
                  <c:v>2020 г.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'ПИ ТОГУ'!$B$41:$B$45</c:f>
              <c:strCache>
                <c:ptCount val="5"/>
                <c:pt idx="0">
                  <c:v>Педагогическое образование (б)</c:v>
                </c:pt>
                <c:pt idx="1">
                  <c:v>Психолого-педагогическое образование (б)</c:v>
                </c:pt>
                <c:pt idx="2">
                  <c:v>Специальное (дефектологическое) образование (б)</c:v>
                </c:pt>
                <c:pt idx="3">
                  <c:v>Педагогическое образование (с двумя профилями подготовки) (б)</c:v>
                </c:pt>
                <c:pt idx="4">
                  <c:v>Педагогическое образование (м)</c:v>
                </c:pt>
              </c:strCache>
            </c:strRef>
          </c:cat>
          <c:val>
            <c:numRef>
              <c:f>'ПИ ТОГУ'!$E$41:$E$45</c:f>
              <c:numCache>
                <c:formatCode>General</c:formatCode>
                <c:ptCount val="5"/>
                <c:pt idx="0">
                  <c:v>50</c:v>
                </c:pt>
                <c:pt idx="1">
                  <c:v>40</c:v>
                </c:pt>
                <c:pt idx="2">
                  <c:v>65</c:v>
                </c:pt>
                <c:pt idx="3">
                  <c:v>45</c:v>
                </c:pt>
                <c:pt idx="4">
                  <c:v>86</c:v>
                </c:pt>
              </c:numCache>
            </c:numRef>
          </c:val>
        </c:ser>
        <c:ser>
          <c:idx val="3"/>
          <c:order val="3"/>
          <c:tx>
            <c:strRef>
              <c:f>'ПИ ТОГУ'!$F$39:$F$40</c:f>
              <c:strCache>
                <c:ptCount val="1"/>
                <c:pt idx="0">
                  <c:v>2019 г.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'ПИ ТОГУ'!$B$41:$B$45</c:f>
              <c:strCache>
                <c:ptCount val="5"/>
                <c:pt idx="0">
                  <c:v>Педагогическое образование (б)</c:v>
                </c:pt>
                <c:pt idx="1">
                  <c:v>Психолого-педагогическое образование (б)</c:v>
                </c:pt>
                <c:pt idx="2">
                  <c:v>Специальное (дефектологическое) образование (б)</c:v>
                </c:pt>
                <c:pt idx="3">
                  <c:v>Педагогическое образование (с двумя профилями подготовки) (б)</c:v>
                </c:pt>
                <c:pt idx="4">
                  <c:v>Педагогическое образование (м)</c:v>
                </c:pt>
              </c:strCache>
            </c:strRef>
          </c:cat>
          <c:val>
            <c:numRef>
              <c:f>'ПИ ТОГУ'!$F$41:$F$45</c:f>
              <c:numCache>
                <c:formatCode>General</c:formatCode>
                <c:ptCount val="5"/>
                <c:pt idx="0">
                  <c:v>59</c:v>
                </c:pt>
                <c:pt idx="1">
                  <c:v>83</c:v>
                </c:pt>
                <c:pt idx="2">
                  <c:v>56</c:v>
                </c:pt>
                <c:pt idx="3">
                  <c:v>63</c:v>
                </c:pt>
                <c:pt idx="4">
                  <c:v>82</c:v>
                </c:pt>
              </c:numCache>
            </c:numRef>
          </c:val>
        </c:ser>
        <c:axId val="129994112"/>
        <c:axId val="130004096"/>
      </c:barChart>
      <c:catAx>
        <c:axId val="12999411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700" b="1"/>
            </a:pPr>
            <a:endParaRPr lang="ru-RU"/>
          </a:p>
        </c:txPr>
        <c:crossAx val="130004096"/>
        <c:crosses val="autoZero"/>
        <c:auto val="1"/>
        <c:lblAlgn val="ctr"/>
        <c:lblOffset val="100"/>
      </c:catAx>
      <c:valAx>
        <c:axId val="130004096"/>
        <c:scaling>
          <c:orientation val="minMax"/>
        </c:scaling>
        <c:axPos val="l"/>
        <c:numFmt formatCode="General" sourceLinked="1"/>
        <c:tickLblPos val="nextTo"/>
        <c:crossAx val="12999411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BCF7A-1AAD-4A93-A7CC-605EEE971B1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A6582-00E6-4884-B1A7-EC9419ABB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513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A6582-00E6-4884-B1A7-EC9419ABB1A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626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A6582-00E6-4884-B1A7-EC9419ABB1A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626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Чешир\РАБОЧЕЕ\!!! БРЕНД БУК!!!\свалка заготовок\Безымянный-5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0" y="28739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888" y="3147814"/>
            <a:ext cx="8914223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Потенциал взаимодействия школы и вуза: новые подходы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7256" y="4011910"/>
            <a:ext cx="56018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Сорокин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Николай Юрьевич,</a:t>
            </a:r>
          </a:p>
          <a:p>
            <a:pPr>
              <a:lnSpc>
                <a:spcPct val="85000"/>
              </a:lnSpc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Проректор,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>
              <a:lnSpc>
                <a:spcPct val="85000"/>
              </a:lnSpc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Тихоокеанский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государственный университет</a:t>
            </a:r>
          </a:p>
        </p:txBody>
      </p:sp>
      <p:pic>
        <p:nvPicPr>
          <p:cNvPr id="1028" name="Picture 4" descr="D:\!Мероприятия\Августовка 2022\SborkaAvgustovka2022\Video\Presentation\Выступающие\004 Сорокин през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8520" y="-20538"/>
            <a:ext cx="9252520" cy="5203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907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Чешир\РАБОЧЕЕ\!!! БРЕНД БУК!!!\свалка заготовок\Безымянный-5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0" y="28739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888" y="3147814"/>
            <a:ext cx="8914223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Потенциал взаимодействия школы и вуза: новые подходы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7256" y="4011910"/>
            <a:ext cx="56018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Сорокин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Николай Юрьевич,</a:t>
            </a:r>
          </a:p>
          <a:p>
            <a:pPr>
              <a:lnSpc>
                <a:spcPct val="85000"/>
              </a:lnSpc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Проректор,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>
              <a:lnSpc>
                <a:spcPct val="85000"/>
              </a:lnSpc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Тихоокеанский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государственный университет</a:t>
            </a:r>
          </a:p>
        </p:txBody>
      </p:sp>
      <p:pic>
        <p:nvPicPr>
          <p:cNvPr id="1028" name="Picture 4" descr="D:\!Мероприятия\Августовка 2022\SborkaAvgustovka2022\Video\Presentation\Выступающие\004 Сорокин през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8520" y="-20538"/>
            <a:ext cx="9252520" cy="5203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907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899592" y="1005576"/>
            <a:ext cx="7020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57818" y="87474"/>
            <a:ext cx="7706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Роль ТОГУ в системе подготовки кадров для региона 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/>
          <a:srcRect l="20869" t="27622" r="20463" b="20040"/>
          <a:stretch/>
        </p:blipFill>
        <p:spPr>
          <a:xfrm>
            <a:off x="1064712" y="1155535"/>
            <a:ext cx="7796601" cy="376748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4803998"/>
            <a:ext cx="6192688" cy="3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https://monitoring.miccedu.ru/iam/2022/_vpo/inst.php?id=288</a:t>
            </a:r>
          </a:p>
        </p:txBody>
      </p:sp>
      <p:pic>
        <p:nvPicPr>
          <p:cNvPr id="10" name="Google Shape;288;gec3b8b0992_0_0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6156176" y="670538"/>
            <a:ext cx="2644394" cy="521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291;gec3b8b0992_0_0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5243705" y="589578"/>
            <a:ext cx="601975" cy="70029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0" y="13294"/>
            <a:ext cx="786762" cy="5143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51"/>
          </a:p>
        </p:txBody>
      </p:sp>
      <p:pic>
        <p:nvPicPr>
          <p:cNvPr id="13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039" y="100768"/>
            <a:ext cx="746685" cy="86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 rot="16200000">
            <a:off x="-857431" y="1937843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</a:p>
        </p:txBody>
      </p:sp>
    </p:spTree>
    <p:extLst>
      <p:ext uri="{BB962C8B-B14F-4D97-AF65-F5344CB8AC3E}">
        <p14:creationId xmlns:p14="http://schemas.microsoft.com/office/powerpoint/2010/main" xmlns="" val="10177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/>
          <a:srcRect l="9378" t="7316" r="10914"/>
          <a:stretch/>
        </p:blipFill>
        <p:spPr>
          <a:xfrm>
            <a:off x="5076056" y="87474"/>
            <a:ext cx="3945464" cy="48012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64039" y="67989"/>
            <a:ext cx="389889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ea typeface="Calibri" panose="020F0502020204030204" pitchFamily="34" charset="0"/>
              </a:rPr>
              <a:t>Целью Концепции является совершенствование системы подготовки педагогических кадров в Российской Федерации в соответствии с национальными целями и задачами развития страны, современными направлениями научно-технологического развития и </a:t>
            </a:r>
            <a:r>
              <a:rPr lang="ru-RU" sz="1600" b="1" i="1" u="sng" dirty="0">
                <a:ea typeface="Calibri" panose="020F0502020204030204" pitchFamily="34" charset="0"/>
              </a:rPr>
              <a:t>с учетом актуальной исследовательской повестки в сфере образования</a:t>
            </a:r>
            <a:r>
              <a:rPr lang="ru-RU" sz="1600" i="1" dirty="0">
                <a:ea typeface="Calibri" panose="020F0502020204030204" pitchFamily="34" charset="0"/>
              </a:rPr>
              <a:t>, актуального контекста развития общего образования для формирования возможностей самореализации и развития талантов у детей и молодежи, личностного роста, поддержки образовательно-воспитательного потенциала семьи, вхождения Российской Федерации в число 10 лучших стран мира по качеству общего образования.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3294"/>
            <a:ext cx="786762" cy="5143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51"/>
          </a:p>
        </p:txBody>
      </p:sp>
      <p:pic>
        <p:nvPicPr>
          <p:cNvPr id="12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039" y="100768"/>
            <a:ext cx="746685" cy="86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 rot="16200000">
            <a:off x="-857431" y="1937843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</a:p>
        </p:txBody>
      </p:sp>
    </p:spTree>
    <p:extLst>
      <p:ext uri="{BB962C8B-B14F-4D97-AF65-F5344CB8AC3E}">
        <p14:creationId xmlns:p14="http://schemas.microsoft.com/office/powerpoint/2010/main" xmlns="" val="92936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50631" y="13294"/>
            <a:ext cx="7706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Совершенствование системы подготовки кадров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05149" y="1131590"/>
            <a:ext cx="785215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ea typeface="Calibri" panose="020F0502020204030204" pitchFamily="34" charset="0"/>
              </a:rPr>
              <a:t>1. Образовательная программа магистратуры </a:t>
            </a:r>
            <a:r>
              <a:rPr lang="ru-RU" sz="1600" dirty="0"/>
              <a:t>«Управление образованием</a:t>
            </a:r>
            <a:r>
              <a:rPr lang="ru-RU" sz="1600" dirty="0" smtClean="0"/>
              <a:t>» </a:t>
            </a:r>
            <a:r>
              <a:rPr lang="ru-RU" sz="1600" dirty="0" smtClean="0">
                <a:ea typeface="Calibri" panose="020F0502020204030204" pitchFamily="34" charset="0"/>
              </a:rPr>
              <a:t>в сетевой форме совместно с НИУ «Высшая школа экономики» с целью:</a:t>
            </a:r>
          </a:p>
          <a:p>
            <a:pPr marL="675376" lvl="1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решения </a:t>
            </a:r>
            <a:r>
              <a:rPr lang="ru-RU" sz="1600" dirty="0"/>
              <a:t>задачи приведения качества руководящих кадров в </a:t>
            </a:r>
            <a:r>
              <a:rPr lang="ru-RU" sz="1600" dirty="0" smtClean="0"/>
              <a:t>соответствие </a:t>
            </a:r>
            <a:r>
              <a:rPr lang="ru-RU" sz="1600" dirty="0"/>
              <a:t>профессиональному стандарту руководителя общеобразовательной </a:t>
            </a:r>
            <a:r>
              <a:rPr lang="ru-RU" sz="1600" dirty="0" smtClean="0"/>
              <a:t>организации;</a:t>
            </a:r>
            <a:endParaRPr lang="ru-RU" sz="1600" dirty="0"/>
          </a:p>
          <a:p>
            <a:pPr marL="675376" lvl="1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снижения текучести руководящих кадров, подготовки резерва руководителей, соответствующих требованиям профессионального </a:t>
            </a:r>
            <a:r>
              <a:rPr lang="ru-RU" sz="1600" dirty="0" smtClean="0"/>
              <a:t>стандарта;</a:t>
            </a:r>
            <a:endParaRPr lang="ru-RU" sz="1600" dirty="0"/>
          </a:p>
          <a:p>
            <a:pPr marL="675376" lvl="1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привлечения федеральных средств для решения кадровых проблем </a:t>
            </a:r>
            <a:r>
              <a:rPr lang="ru-RU" sz="1600" dirty="0" smtClean="0"/>
              <a:t>региона;</a:t>
            </a:r>
            <a:endParaRPr lang="ru-RU" sz="1600" dirty="0"/>
          </a:p>
          <a:p>
            <a:pPr marL="675376" lvl="1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проведения экспертизы </a:t>
            </a:r>
            <a:r>
              <a:rPr lang="ru-RU" sz="1600" dirty="0"/>
              <a:t>и решения конкретных проблем системы образования </a:t>
            </a:r>
            <a:r>
              <a:rPr lang="ru-RU" sz="1600" dirty="0" smtClean="0"/>
              <a:t>региона;</a:t>
            </a:r>
            <a:endParaRPr lang="ru-RU" sz="1600" dirty="0"/>
          </a:p>
          <a:p>
            <a:pPr marL="675376" lvl="1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организации площадки презентации и обсуждения инициатив лиц, принимающих решения в сфере </a:t>
            </a:r>
            <a:r>
              <a:rPr lang="ru-RU" sz="1600" dirty="0" smtClean="0"/>
              <a:t>образования.</a:t>
            </a:r>
          </a:p>
          <a:p>
            <a:pPr lvl="1" algn="just"/>
            <a:endParaRPr lang="ru-RU" sz="1600" dirty="0"/>
          </a:p>
          <a:p>
            <a:pPr algn="just"/>
            <a:r>
              <a:rPr lang="ru-RU" sz="1600" dirty="0"/>
              <a:t>2. Ресурсный учебно-методический центр по обучению </a:t>
            </a:r>
            <a:r>
              <a:rPr lang="ru-RU" sz="1600" dirty="0" smtClean="0"/>
              <a:t>инвалидов и лиц с ОВЗ.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3. Создание </a:t>
            </a:r>
            <a:r>
              <a:rPr lang="ru-RU" sz="1600" dirty="0"/>
              <a:t>Центра непрерывного педагогического </a:t>
            </a:r>
            <a:r>
              <a:rPr lang="ru-RU" sz="1600" dirty="0" smtClean="0"/>
              <a:t>образования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13294"/>
            <a:ext cx="786762" cy="5143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51"/>
          </a:p>
        </p:txBody>
      </p:sp>
      <p:pic>
        <p:nvPicPr>
          <p:cNvPr id="13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039" y="100768"/>
            <a:ext cx="746685" cy="86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 rot="16200000">
            <a:off x="-857431" y="1937843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</a:p>
        </p:txBody>
      </p:sp>
    </p:spTree>
    <p:extLst>
      <p:ext uri="{BB962C8B-B14F-4D97-AF65-F5344CB8AC3E}">
        <p14:creationId xmlns:p14="http://schemas.microsoft.com/office/powerpoint/2010/main" xmlns="" val="4959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50631" y="13294"/>
            <a:ext cx="7706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Мероприятия для школьников 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535482"/>
            <a:ext cx="78284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Возможность получения дополнительных баллов при поступлении: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Олимпиады школьников:</a:t>
            </a:r>
          </a:p>
          <a:p>
            <a:pPr marL="675376" lvl="1" indent="-285750" algn="just">
              <a:buFont typeface="Wingdings" panose="05000000000000000000" pitchFamily="2" charset="2"/>
              <a:buChar char="ü"/>
            </a:pPr>
            <a:r>
              <a:rPr lang="ru-RU" sz="1600" dirty="0" smtClean="0"/>
              <a:t>Многопрофильная </a:t>
            </a:r>
            <a:r>
              <a:rPr lang="ru-RU" sz="1600" dirty="0"/>
              <a:t>инженерная олимпиада «Звезда</a:t>
            </a:r>
            <a:r>
              <a:rPr lang="ru-RU" sz="1600" dirty="0" smtClean="0"/>
              <a:t>»;</a:t>
            </a:r>
            <a:endParaRPr lang="ru-RU" sz="1600" dirty="0"/>
          </a:p>
          <a:p>
            <a:pPr marL="675376" lvl="1" indent="-285750" algn="just">
              <a:buFont typeface="Wingdings" panose="05000000000000000000" pitchFamily="2" charset="2"/>
              <a:buChar char="ü"/>
            </a:pPr>
            <a:r>
              <a:rPr lang="ru-RU" sz="1600" dirty="0" err="1"/>
              <a:t>Кутафинская</a:t>
            </a:r>
            <a:r>
              <a:rPr lang="ru-RU" sz="1600" dirty="0"/>
              <a:t> олимпиада школьников по </a:t>
            </a:r>
            <a:r>
              <a:rPr lang="ru-RU" sz="1600" dirty="0" smtClean="0"/>
              <a:t>праву;</a:t>
            </a:r>
            <a:endParaRPr lang="ru-RU" sz="1600" dirty="0"/>
          </a:p>
          <a:p>
            <a:pPr marL="675376" lvl="1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Интернет–олимпиада для школьников по </a:t>
            </a:r>
            <a:r>
              <a:rPr lang="ru-RU" sz="1600" dirty="0" smtClean="0"/>
              <a:t>физике;</a:t>
            </a:r>
            <a:endParaRPr lang="ru-RU" sz="1600" dirty="0"/>
          </a:p>
          <a:p>
            <a:pPr marL="675376" lvl="1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Интерактивная олимпиада «Россия в электронном мире</a:t>
            </a:r>
            <a:r>
              <a:rPr lang="ru-RU" sz="1600" dirty="0" smtClean="0"/>
              <a:t>»;</a:t>
            </a:r>
            <a:endParaRPr lang="ru-RU" sz="1600" dirty="0"/>
          </a:p>
          <a:p>
            <a:pPr marL="675376" lvl="1" indent="-285750" algn="just">
              <a:buFont typeface="Wingdings" panose="05000000000000000000" pitchFamily="2" charset="2"/>
              <a:buChar char="ü"/>
            </a:pPr>
            <a:r>
              <a:rPr lang="ru-RU" sz="1600" dirty="0" err="1"/>
              <a:t>Метапредметная</a:t>
            </a:r>
            <a:r>
              <a:rPr lang="ru-RU" sz="1600" dirty="0"/>
              <a:t> </a:t>
            </a:r>
            <a:r>
              <a:rPr lang="ru-RU" sz="1600" dirty="0" smtClean="0"/>
              <a:t>олимпиада </a:t>
            </a:r>
            <a:r>
              <a:rPr lang="ru-RU" sz="1600" dirty="0"/>
              <a:t>«Ближе к Дальнему</a:t>
            </a:r>
            <a:r>
              <a:rPr lang="ru-RU" sz="1600" dirty="0" smtClean="0"/>
              <a:t>»;</a:t>
            </a:r>
            <a:endParaRPr lang="ru-RU" sz="1600" dirty="0"/>
          </a:p>
          <a:p>
            <a:pPr marL="675376" lvl="1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Многопрофильная олимпиада ТОГУ для обучающихся средних профессиональных </a:t>
            </a:r>
            <a:r>
              <a:rPr lang="ru-RU" sz="1600" dirty="0" smtClean="0"/>
              <a:t>учреждений;</a:t>
            </a:r>
            <a:endParaRPr lang="ru-RU" sz="1600" dirty="0"/>
          </a:p>
          <a:p>
            <a:pPr marL="675376" lvl="1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Межвузовская олимпиада школьников «Первый успех</a:t>
            </a:r>
            <a:r>
              <a:rPr lang="ru-RU" sz="1600" dirty="0" smtClean="0"/>
              <a:t>»;</a:t>
            </a:r>
            <a:endParaRPr lang="ru-RU" sz="1600" dirty="0"/>
          </a:p>
          <a:p>
            <a:pPr marL="675376" lvl="1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Олимпиада </a:t>
            </a:r>
            <a:r>
              <a:rPr lang="ru-RU" sz="1600" dirty="0" err="1"/>
              <a:t>Учи.ру</a:t>
            </a:r>
            <a:r>
              <a:rPr lang="ru-RU" sz="1600" dirty="0"/>
              <a:t> по </a:t>
            </a:r>
            <a:r>
              <a:rPr lang="ru-RU" sz="1600" dirty="0" smtClean="0"/>
              <a:t>математике;</a:t>
            </a:r>
            <a:endParaRPr lang="ru-RU" sz="1600" dirty="0"/>
          </a:p>
          <a:p>
            <a:pPr marL="675376" lvl="1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Олимпиада ТОГУ для школьников и студентов по английскому языку и </a:t>
            </a:r>
            <a:r>
              <a:rPr lang="ru-RU" sz="1600" dirty="0" smtClean="0"/>
              <a:t>страноведению;</a:t>
            </a:r>
            <a:endParaRPr lang="ru-RU" sz="1600" dirty="0"/>
          </a:p>
          <a:p>
            <a:pPr marL="675376" lvl="1" indent="-285750" algn="just">
              <a:buFont typeface="Wingdings" panose="05000000000000000000" pitchFamily="2" charset="2"/>
              <a:buChar char="ü"/>
            </a:pPr>
            <a:r>
              <a:rPr lang="ru-RU" sz="1600" dirty="0" err="1"/>
              <a:t>Финатлон</a:t>
            </a:r>
            <a:r>
              <a:rPr lang="ru-RU" sz="1600" dirty="0"/>
              <a:t> для </a:t>
            </a:r>
            <a:r>
              <a:rPr lang="ru-RU" sz="1600" dirty="0" smtClean="0"/>
              <a:t>старшеклассников;</a:t>
            </a:r>
            <a:endParaRPr lang="ru-RU" sz="1600" dirty="0"/>
          </a:p>
          <a:p>
            <a:pPr marL="675376" lvl="1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Международная </a:t>
            </a:r>
            <a:r>
              <a:rPr lang="ru-RU" sz="1600" dirty="0" smtClean="0"/>
              <a:t>олимпиада </a:t>
            </a:r>
            <a:r>
              <a:rPr lang="ru-RU" sz="1600" dirty="0"/>
              <a:t>по финансовой безопасности</a:t>
            </a:r>
            <a:endParaRPr lang="ru-RU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Конкурс </a:t>
            </a:r>
            <a:r>
              <a:rPr lang="ru-RU" sz="1600" dirty="0"/>
              <a:t>социально-значимых проектов «1-й </a:t>
            </a:r>
            <a:r>
              <a:rPr lang="ru-RU" sz="1600" dirty="0" err="1"/>
              <a:t>стартап</a:t>
            </a:r>
            <a:r>
              <a:rPr lang="ru-RU" sz="1600" dirty="0"/>
              <a:t> с ТОГУ</a:t>
            </a:r>
            <a:r>
              <a:rPr lang="ru-RU" sz="1600" dirty="0" smtClean="0"/>
              <a:t>» </a:t>
            </a:r>
            <a:r>
              <a:rPr lang="ru-RU" sz="1600" dirty="0"/>
              <a:t>включен в перечень Министерства просвещения Российской Федерации на </a:t>
            </a:r>
            <a:r>
              <a:rPr lang="ru-RU" sz="1600" dirty="0" smtClean="0"/>
              <a:t>2021/2022 </a:t>
            </a:r>
            <a:r>
              <a:rPr lang="ru-RU" sz="1600" dirty="0"/>
              <a:t>учебный год (приказ №616 от 31.08.2021</a:t>
            </a:r>
            <a:r>
              <a:rPr lang="ru-RU" sz="1600" dirty="0" smtClean="0"/>
              <a:t>)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13294"/>
            <a:ext cx="786762" cy="5143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51"/>
          </a:p>
        </p:txBody>
      </p:sp>
      <p:pic>
        <p:nvPicPr>
          <p:cNvPr id="13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039" y="100768"/>
            <a:ext cx="746685" cy="86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 rot="16200000">
            <a:off x="-857431" y="1937843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</a:p>
        </p:txBody>
      </p:sp>
      <p:pic>
        <p:nvPicPr>
          <p:cNvPr id="6146" name="Picture 2" descr="http://qrcoder.ru/code/?https%3A%2F%2Fpnu.edu.ru%2Fru%2Fapplicant%2Folimpics-konkurs%2Folimpics%2F&amp;8&amp;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7858" y="233986"/>
            <a:ext cx="2027021" cy="202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593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50631" y="13294"/>
            <a:ext cx="7706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Бюджетные места на программы педагогического направления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9307489"/>
              </p:ext>
            </p:extLst>
          </p:nvPr>
        </p:nvGraphicFramePr>
        <p:xfrm>
          <a:off x="1250631" y="1131590"/>
          <a:ext cx="7595750" cy="2736307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519150"/>
                <a:gridCol w="1519150"/>
                <a:gridCol w="1519150"/>
                <a:gridCol w="1519150"/>
                <a:gridCol w="1519150"/>
              </a:tblGrid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2020/2021 </a:t>
                      </a:r>
                      <a:r>
                        <a:rPr lang="ru-RU" sz="1600" dirty="0" err="1">
                          <a:effectLst/>
                        </a:rPr>
                        <a:t>уч.г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2021/2022 </a:t>
                      </a:r>
                      <a:r>
                        <a:rPr lang="ru-RU" sz="1600" dirty="0" err="1">
                          <a:effectLst/>
                        </a:rPr>
                        <a:t>уч.г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2022/2023 </a:t>
                      </a:r>
                      <a:r>
                        <a:rPr lang="ru-RU" sz="1600" dirty="0" err="1">
                          <a:effectLst/>
                        </a:rPr>
                        <a:t>уч.г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2023/2024 </a:t>
                      </a:r>
                      <a:r>
                        <a:rPr lang="ru-RU" sz="1600" dirty="0" err="1">
                          <a:effectLst/>
                        </a:rPr>
                        <a:t>уч.г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90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Бакалавриат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Очная форма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Заочная форма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90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Магистратура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Очная форма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Заочная форма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0" y="13294"/>
            <a:ext cx="786762" cy="5143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51"/>
          </a:p>
        </p:txBody>
      </p:sp>
      <p:pic>
        <p:nvPicPr>
          <p:cNvPr id="13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039" y="100768"/>
            <a:ext cx="746685" cy="86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 rot="16200000">
            <a:off x="-857431" y="1937843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</a:p>
        </p:txBody>
      </p:sp>
    </p:spTree>
    <p:extLst>
      <p:ext uri="{BB962C8B-B14F-4D97-AF65-F5344CB8AC3E}">
        <p14:creationId xmlns:p14="http://schemas.microsoft.com/office/powerpoint/2010/main" xmlns="" val="7497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50631" y="13294"/>
            <a:ext cx="7706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Предложения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954264"/>
            <a:ext cx="782844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ea typeface="Calibri" panose="020F0502020204030204" pitchFamily="34" charset="0"/>
              </a:rPr>
              <a:t>Синхронизация планов </a:t>
            </a:r>
            <a:r>
              <a:rPr lang="ru-RU" sz="1800" dirty="0" err="1" smtClean="0">
                <a:ea typeface="Calibri" panose="020F0502020204030204" pitchFamily="34" charset="0"/>
              </a:rPr>
              <a:t>профориентационной</a:t>
            </a:r>
            <a:r>
              <a:rPr lang="ru-RU" sz="1800" dirty="0" smtClean="0">
                <a:ea typeface="Calibri" panose="020F0502020204030204" pitchFamily="34" charset="0"/>
              </a:rPr>
              <a:t> работы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ea typeface="Calibri" panose="020F0502020204030204" pitchFamily="34" charset="0"/>
              </a:rPr>
              <a:t>Организация </a:t>
            </a:r>
            <a:r>
              <a:rPr lang="ru-RU" sz="1800" dirty="0">
                <a:ea typeface="Calibri" panose="020F0502020204030204" pitchFamily="34" charset="0"/>
              </a:rPr>
              <a:t>совместной системной работы по ранней профориентации школьников (выделение в учебном плане дней профориентации для </a:t>
            </a:r>
            <a:r>
              <a:rPr lang="ru-RU" sz="1800" dirty="0" smtClean="0">
                <a:ea typeface="Calibri" panose="020F0502020204030204" pitchFamily="34" charset="0"/>
              </a:rPr>
              <a:t>7-11 </a:t>
            </a:r>
            <a:r>
              <a:rPr lang="ru-RU" sz="1800" dirty="0">
                <a:ea typeface="Calibri" panose="020F0502020204030204" pitchFamily="34" charset="0"/>
              </a:rPr>
              <a:t>классов</a:t>
            </a:r>
            <a:r>
              <a:rPr lang="ru-RU" sz="1800" dirty="0" smtClean="0">
                <a:ea typeface="Calibri" panose="020F0502020204030204" pitchFamily="34" charset="0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Профориентация школьников на педагогические направления подготовки</a:t>
            </a:r>
            <a:endParaRPr lang="ru-RU" sz="1800" dirty="0" smtClean="0">
              <a:ea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ea typeface="Calibri" panose="020F0502020204030204" pitchFamily="34" charset="0"/>
              </a:rPr>
              <a:t>О</a:t>
            </a:r>
            <a:r>
              <a:rPr lang="ru-RU" sz="1800" dirty="0" smtClean="0">
                <a:ea typeface="Calibri" panose="020F0502020204030204" pitchFamily="34" charset="0"/>
              </a:rPr>
              <a:t>рганизация </a:t>
            </a:r>
            <a:r>
              <a:rPr lang="ru-RU" sz="1800" dirty="0">
                <a:ea typeface="Calibri" panose="020F0502020204030204" pitchFamily="34" charset="0"/>
              </a:rPr>
              <a:t>работы по выявлению и отбору мотивированных выпускников для поступления в рамках целевой </a:t>
            </a:r>
            <a:r>
              <a:rPr lang="ru-RU" sz="1800" dirty="0" smtClean="0">
                <a:ea typeface="Calibri" panose="020F0502020204030204" pitchFamily="34" charset="0"/>
              </a:rPr>
              <a:t>квоты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ea typeface="Calibri" panose="020F0502020204030204" pitchFamily="34" charset="0"/>
              </a:rPr>
              <a:t>А</a:t>
            </a:r>
            <a:r>
              <a:rPr lang="ru-RU" sz="1800" dirty="0" smtClean="0">
                <a:ea typeface="Calibri" panose="020F0502020204030204" pitchFamily="34" charset="0"/>
              </a:rPr>
              <a:t>ктивное </a:t>
            </a:r>
            <a:r>
              <a:rPr lang="ru-RU" sz="1800" dirty="0">
                <a:ea typeface="Calibri" panose="020F0502020204030204" pitchFamily="34" charset="0"/>
              </a:rPr>
              <a:t>привлечению школьников к проектной работе со студентами, участию их в университетских </a:t>
            </a:r>
            <a:r>
              <a:rPr lang="ru-RU" sz="1800" dirty="0" smtClean="0">
                <a:ea typeface="Calibri" panose="020F0502020204030204" pitchFamily="34" charset="0"/>
              </a:rPr>
              <a:t>мероприятиях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Сотрудничество в рамках подготовки профильных классов, в том числе  в инженерных классах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3294"/>
            <a:ext cx="786762" cy="5143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51"/>
          </a:p>
        </p:txBody>
      </p:sp>
      <p:pic>
        <p:nvPicPr>
          <p:cNvPr id="11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039" y="100768"/>
            <a:ext cx="746685" cy="86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 rot="16200000">
            <a:off x="-857431" y="1937843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</a:p>
        </p:txBody>
      </p:sp>
    </p:spTree>
    <p:extLst>
      <p:ext uri="{BB962C8B-B14F-4D97-AF65-F5344CB8AC3E}">
        <p14:creationId xmlns:p14="http://schemas.microsoft.com/office/powerpoint/2010/main" xmlns="" val="38608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294"/>
            <a:ext cx="786762" cy="5143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51"/>
          </a:p>
        </p:txBody>
      </p:sp>
      <p:pic>
        <p:nvPicPr>
          <p:cNvPr id="1027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039" y="100768"/>
            <a:ext cx="746685" cy="86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-857431" y="1937843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50631" y="13294"/>
            <a:ext cx="7706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Работа студентов в образовательных организациях в 2021/2022 учебном году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5411758"/>
              </p:ext>
            </p:extLst>
          </p:nvPr>
        </p:nvGraphicFramePr>
        <p:xfrm>
          <a:off x="1403646" y="1005576"/>
          <a:ext cx="7416825" cy="4050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2"/>
                <a:gridCol w="2890319"/>
                <a:gridCol w="1003112"/>
                <a:gridCol w="1003112"/>
              </a:tblGrid>
              <a:tr h="2319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Направление подготовки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Направленность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Обучающихся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курс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курс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</a:tr>
              <a:tr h="463816">
                <a:tc rowSpan="6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R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R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R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R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R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R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Педагогическое образование </a:t>
                      </a:r>
                      <a:endParaRPr lang="ru-RU" sz="1100" dirty="0">
                        <a:effectLst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История. Обществознание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</a:tr>
              <a:tr h="69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 и литература. Мировая художественная культура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</a:tr>
              <a:tr h="463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Английский язык. Немецкий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</a:tr>
              <a:tr h="463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Английский язык. Китайский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</a:tr>
              <a:tr h="463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Английский </a:t>
                      </a:r>
                      <a:r>
                        <a:rPr lang="ru-RU" sz="1400" dirty="0" smtClean="0">
                          <a:effectLst/>
                        </a:rPr>
                        <a:t>язык.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Французский </a:t>
                      </a:r>
                      <a:r>
                        <a:rPr lang="ru-RU" sz="1400" dirty="0">
                          <a:effectLst/>
                        </a:rPr>
                        <a:t>язык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</a:tr>
              <a:tr h="463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9720" algn="l"/>
                        </a:tabLst>
                      </a:pPr>
                      <a:r>
                        <a:rPr lang="ru-RU" sz="1400">
                          <a:effectLst/>
                        </a:rPr>
                        <a:t>Изобразительное искусство. Технология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</a:tr>
              <a:tr h="23190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Психолого-педагогическое образование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Специальная психология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</a:tr>
              <a:tr h="231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Психология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445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786762" cy="5143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51"/>
          </a:p>
        </p:txBody>
      </p:sp>
      <p:pic>
        <p:nvPicPr>
          <p:cNvPr id="1027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039" y="87474"/>
            <a:ext cx="746685" cy="86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-857431" y="1924549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200" dirty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51312" y="3949854"/>
            <a:ext cx="619268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трудоустройства выпускников педагогических направлений подготовки очной формы обучения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Хабаровск, %)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3731308148"/>
              </p:ext>
            </p:extLst>
          </p:nvPr>
        </p:nvGraphicFramePr>
        <p:xfrm>
          <a:off x="1187624" y="87474"/>
          <a:ext cx="7848872" cy="3780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87624" y="3651870"/>
            <a:ext cx="2088232" cy="129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17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557</Words>
  <Application>Microsoft Office PowerPoint</Application>
  <PresentationFormat>Экран (16:9)</PresentationFormat>
  <Paragraphs>138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С. Курдяева</dc:creator>
  <cp:lastModifiedBy>Admin-Video</cp:lastModifiedBy>
  <cp:revision>178</cp:revision>
  <dcterms:created xsi:type="dcterms:W3CDTF">2016-03-10T02:35:38Z</dcterms:created>
  <dcterms:modified xsi:type="dcterms:W3CDTF">2022-08-24T08:43:43Z</dcterms:modified>
</cp:coreProperties>
</file>