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56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886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702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510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987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897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14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04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73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127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8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64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216A-5A99-4B4C-80DE-BD7BF8EDEDB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E57ED-29F1-409D-908B-FF9EAB70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05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2419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</a:rPr>
              <a:t>Векторы </a:t>
            </a:r>
            <a:r>
              <a:rPr lang="ru-RU" b="1" dirty="0">
                <a:solidFill>
                  <a:srgbClr val="FF0000"/>
                </a:solidFill>
              </a:rPr>
              <a:t>развития системы физического воспитания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 образовательных учреждениях города Хабаровска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48950"/>
            <a:ext cx="9144000" cy="9302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Ректор ФГБОУ ВО «Дальневосточная государственная академия физической культуры», профессор, </a:t>
            </a:r>
            <a:r>
              <a:rPr lang="ru-RU" dirty="0" err="1">
                <a:solidFill>
                  <a:srgbClr val="0070C0"/>
                </a:solidFill>
              </a:rPr>
              <a:t>д.п.н</a:t>
            </a:r>
            <a:r>
              <a:rPr lang="ru-RU" dirty="0" smtClean="0">
                <a:solidFill>
                  <a:srgbClr val="0070C0"/>
                </a:solidFill>
              </a:rPr>
              <a:t>. С.В. Галицын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00910192"/>
              </p:ext>
            </p:extLst>
          </p:nvPr>
        </p:nvGraphicFramePr>
        <p:xfrm>
          <a:off x="129687" y="0"/>
          <a:ext cx="2057400" cy="1363663"/>
        </p:xfrm>
        <a:graphic>
          <a:graphicData uri="http://schemas.openxmlformats.org/presentationml/2006/ole">
            <p:oleObj spid="_x0000_s1030" r:id="rId3" imgW="5681472" imgH="4437888" progId="">
              <p:embed/>
            </p:oleObj>
          </a:graphicData>
        </a:graphic>
      </p:graphicFrame>
      <p:pic>
        <p:nvPicPr>
          <p:cNvPr id="1031" name="Picture 7" descr="D:\!Мероприятия\Августовка 2022\SborkaAvgustovka2022\Video\Presentation\Выступающие\003 Галицин пре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6896" y="-66657"/>
            <a:ext cx="12326471" cy="6931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28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9116" y="365126"/>
            <a:ext cx="6084683" cy="3953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5101"/>
            <a:ext cx="10515600" cy="5993394"/>
          </a:xfrm>
        </p:spPr>
        <p:txBody>
          <a:bodyPr>
            <a:normAutofit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1.</a:t>
            </a:r>
            <a:r>
              <a:rPr lang="ru-RU" sz="3600" dirty="0" smtClean="0">
                <a:solidFill>
                  <a:srgbClr val="FF0000"/>
                </a:solidFill>
              </a:rPr>
              <a:t> Какой </a:t>
            </a:r>
            <a:r>
              <a:rPr lang="ru-RU" sz="3600" dirty="0">
                <a:solidFill>
                  <a:srgbClr val="FF0000"/>
                </a:solidFill>
              </a:rPr>
              <a:t>должна быть система физического воспитания </a:t>
            </a:r>
            <a:r>
              <a:rPr lang="ru-RU" sz="3600" dirty="0"/>
              <a:t>как неотъемлемая часть образовательной системы в Российской Федерации</a:t>
            </a:r>
            <a:r>
              <a:rPr lang="ru-RU" sz="3600" dirty="0" smtClean="0"/>
              <a:t>?</a:t>
            </a:r>
          </a:p>
          <a:p>
            <a:pPr marL="0" indent="0" algn="ctr">
              <a:buNone/>
            </a:pPr>
            <a:endParaRPr 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2.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Как </a:t>
            </a:r>
            <a:r>
              <a:rPr lang="ru-RU" sz="3600" dirty="0"/>
              <a:t>мы должны изменить </a:t>
            </a:r>
            <a:r>
              <a:rPr lang="ru-RU" sz="3600" dirty="0" smtClean="0">
                <a:solidFill>
                  <a:srgbClr val="FF0000"/>
                </a:solidFill>
              </a:rPr>
              <a:t>Систему</a:t>
            </a:r>
            <a:r>
              <a:rPr lang="ru-RU" sz="3600" dirty="0">
                <a:solidFill>
                  <a:srgbClr val="FF0000"/>
                </a:solidFill>
              </a:rPr>
              <a:t>, изменить </a:t>
            </a:r>
            <a:r>
              <a:rPr lang="ru-RU" sz="3600" dirty="0" smtClean="0">
                <a:solidFill>
                  <a:srgbClr val="FF0000"/>
                </a:solidFill>
              </a:rPr>
              <a:t>Себя </a:t>
            </a:r>
            <a:r>
              <a:rPr lang="ru-RU" sz="3600" dirty="0">
                <a:solidFill>
                  <a:srgbClr val="FF0000"/>
                </a:solidFill>
              </a:rPr>
              <a:t>и наших </a:t>
            </a:r>
            <a:r>
              <a:rPr lang="ru-RU" sz="3600" dirty="0" smtClean="0">
                <a:solidFill>
                  <a:srgbClr val="FF0000"/>
                </a:solidFill>
              </a:rPr>
              <a:t>Детей</a:t>
            </a:r>
            <a:r>
              <a:rPr lang="ru-RU" sz="3600" dirty="0">
                <a:solidFill>
                  <a:srgbClr val="FF0000"/>
                </a:solidFill>
              </a:rPr>
              <a:t>? 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3.</a:t>
            </a:r>
            <a:r>
              <a:rPr lang="ru-RU" sz="3600" dirty="0" smtClean="0">
                <a:solidFill>
                  <a:srgbClr val="FF0000"/>
                </a:solidFill>
              </a:rPr>
              <a:t> Какие </a:t>
            </a:r>
            <a:r>
              <a:rPr lang="ru-RU" sz="3600" dirty="0">
                <a:solidFill>
                  <a:srgbClr val="FF0000"/>
                </a:solidFill>
              </a:rPr>
              <a:t>цели, ценности </a:t>
            </a:r>
            <a:r>
              <a:rPr lang="ru-RU" sz="3600" dirty="0"/>
              <a:t>должны быть </a:t>
            </a:r>
            <a:r>
              <a:rPr lang="ru-RU" sz="3600" dirty="0" smtClean="0"/>
              <a:t>приоритетными?</a:t>
            </a:r>
            <a:endParaRPr lang="ru-RU" sz="3600" dirty="0"/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2622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Стратегия развития физической культуры и спорта в Российской Федерации на период до 2030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 - формирование </a:t>
            </a:r>
            <a:r>
              <a:rPr lang="ru-RU" dirty="0"/>
              <a:t>приоритетов государственной политики в сфере физической культуры и спорта, основных направлений и механизмов, способствующих созданию условий, обеспечивающих равные возможности гражданам страны вести здоровый образ жизни, систематически заниматься физической культурой и спортом, и способствующих повышению конкурентоспособности российского спорта</a:t>
            </a:r>
          </a:p>
        </p:txBody>
      </p:sp>
    </p:spTree>
    <p:extLst>
      <p:ext uri="{BB962C8B-B14F-4D97-AF65-F5344CB8AC3E}">
        <p14:creationId xmlns="" xmlns:p14="http://schemas.microsoft.com/office/powerpoint/2010/main" val="34641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856"/>
            <a:ext cx="10515600" cy="7604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Задачи Стратегии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497" y="905347"/>
            <a:ext cx="11651810" cy="5712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обеспечение доступных условий </a:t>
            </a:r>
            <a:r>
              <a:rPr lang="ru-RU" dirty="0"/>
              <a:t>и равных возможностей для занятий физической культурой и спортом для граждан всех возрастных категорий;</a:t>
            </a:r>
          </a:p>
          <a:p>
            <a:pPr marL="0" indent="0">
              <a:buNone/>
            </a:pPr>
            <a:r>
              <a:rPr lang="ru-RU" dirty="0"/>
              <a:t>- обеспечение условий для занятий физической культурой и спортом, спортивной реабилитацией для </a:t>
            </a:r>
            <a:r>
              <a:rPr lang="ru-RU" dirty="0">
                <a:solidFill>
                  <a:srgbClr val="FF0000"/>
                </a:solidFill>
              </a:rPr>
              <a:t>лиц с ограниченным возможностями здоровья и инвалидов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формирование </a:t>
            </a:r>
            <a:r>
              <a:rPr lang="ru-RU" dirty="0">
                <a:solidFill>
                  <a:srgbClr val="FF0000"/>
                </a:solidFill>
              </a:rPr>
              <a:t>системы мотивации </a:t>
            </a:r>
            <a:r>
              <a:rPr lang="ru-RU" dirty="0"/>
              <a:t>различных категорий населения, включая лиц старшего возраста, социально незащищенных слоев населения, к физическому развитию и спортивному образу жизни;</a:t>
            </a:r>
          </a:p>
          <a:p>
            <a:pPr marL="0" indent="0">
              <a:buNone/>
            </a:pPr>
            <a:r>
              <a:rPr lang="ru-RU" dirty="0"/>
              <a:t>- создание возможностей для </a:t>
            </a:r>
            <a:r>
              <a:rPr lang="ru-RU" dirty="0">
                <a:solidFill>
                  <a:srgbClr val="FF0000"/>
                </a:solidFill>
              </a:rPr>
              <a:t>самореализации и развития способностей </a:t>
            </a:r>
            <a:r>
              <a:rPr lang="ru-RU" dirty="0"/>
              <a:t>граждан в сфере физической культуры и спорта;</a:t>
            </a:r>
          </a:p>
          <a:p>
            <a:pPr marL="0" indent="0">
              <a:buNone/>
            </a:pPr>
            <a:r>
              <a:rPr lang="ru-RU" dirty="0"/>
              <a:t>- повышение эффективности Всероссийского физкультурно-спортивного комплекса </a:t>
            </a:r>
            <a:r>
              <a:rPr lang="ru-RU" dirty="0">
                <a:solidFill>
                  <a:srgbClr val="FF0000"/>
                </a:solidFill>
              </a:rPr>
              <a:t>"Готов к труду и обороне" (ГТО) </a:t>
            </a:r>
            <a:r>
              <a:rPr lang="ru-RU" dirty="0"/>
              <a:t>как инструмента вовлечения населения в регулярные занятия физической культурой и спортом;</a:t>
            </a:r>
          </a:p>
          <a:p>
            <a:pPr marL="0" indent="0">
              <a:buNone/>
            </a:pPr>
            <a:r>
              <a:rPr lang="ru-RU" dirty="0"/>
              <a:t>- совершенствование </a:t>
            </a:r>
            <a:r>
              <a:rPr lang="ru-RU" dirty="0">
                <a:solidFill>
                  <a:srgbClr val="FF0000"/>
                </a:solidFill>
              </a:rPr>
              <a:t>системы спортивной подготовки </a:t>
            </a:r>
            <a:r>
              <a:rPr lang="ru-RU" dirty="0"/>
              <a:t>детей и молодежи, а также формирование условий для развития школьного и студенческого спорта;</a:t>
            </a:r>
          </a:p>
          <a:p>
            <a:pPr marL="0" indent="0">
              <a:buNone/>
            </a:pPr>
            <a:r>
              <a:rPr lang="ru-RU" dirty="0"/>
              <a:t>- развитие системы подготовки, переподготовки и повышения квалификации </a:t>
            </a:r>
            <a:r>
              <a:rPr lang="ru-RU" dirty="0">
                <a:solidFill>
                  <a:srgbClr val="FF0000"/>
                </a:solidFill>
              </a:rPr>
              <a:t>кадрового резерва </a:t>
            </a:r>
            <a:r>
              <a:rPr lang="ru-RU" dirty="0"/>
              <a:t>в сфере физической культуры, спорта и спортивной медицины;</a:t>
            </a:r>
          </a:p>
          <a:p>
            <a:pPr marL="0" indent="0">
              <a:buNone/>
            </a:pPr>
            <a:r>
              <a:rPr lang="ru-RU" dirty="0"/>
              <a:t>- содействие </a:t>
            </a:r>
            <a:r>
              <a:rPr lang="ru-RU" dirty="0">
                <a:solidFill>
                  <a:srgbClr val="FF0000"/>
                </a:solidFill>
              </a:rPr>
              <a:t>воспитанию гармонично развитой </a:t>
            </a:r>
            <a:r>
              <a:rPr lang="ru-RU" dirty="0"/>
              <a:t>и социально ответственной личности путем обеспечения высокого уровня духовно-нравственных и этических ценностей в сфере физической культуры и спорта, в том числе путем развития взаимодействия с традиционными конфессиями Российской Федерации.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2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788"/>
            <a:ext cx="10515600" cy="7575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О чем говорим мы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657" y="896293"/>
            <a:ext cx="11652565" cy="56584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 необходимости </a:t>
            </a:r>
            <a:r>
              <a:rPr lang="ru-RU" dirty="0">
                <a:solidFill>
                  <a:srgbClr val="FF0000"/>
                </a:solidFill>
              </a:rPr>
              <a:t>систематических занятий</a:t>
            </a:r>
            <a:r>
              <a:rPr lang="ru-RU" dirty="0"/>
              <a:t> физической культурой и спортом.</a:t>
            </a:r>
          </a:p>
          <a:p>
            <a:pPr lvl="0"/>
            <a:r>
              <a:rPr lang="ru-RU" dirty="0"/>
              <a:t>Участие школьников и педагогов в </a:t>
            </a:r>
            <a:r>
              <a:rPr lang="ru-RU" dirty="0" smtClean="0"/>
              <a:t>выполнении </a:t>
            </a:r>
            <a:r>
              <a:rPr lang="ru-RU" dirty="0">
                <a:solidFill>
                  <a:srgbClr val="FF0000"/>
                </a:solidFill>
              </a:rPr>
              <a:t>нормативов ВФСК </a:t>
            </a:r>
            <a:r>
              <a:rPr lang="ru-RU" dirty="0" smtClean="0">
                <a:solidFill>
                  <a:srgbClr val="FF0000"/>
                </a:solidFill>
              </a:rPr>
              <a:t>«ГТО»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Требования к деятельности </a:t>
            </a:r>
            <a:r>
              <a:rPr lang="ru-RU" dirty="0">
                <a:solidFill>
                  <a:srgbClr val="FF0000"/>
                </a:solidFill>
              </a:rPr>
              <a:t>школьных спортивных клубов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Привлечение </a:t>
            </a:r>
            <a:r>
              <a:rPr lang="ru-RU" dirty="0">
                <a:solidFill>
                  <a:srgbClr val="FF0000"/>
                </a:solidFill>
              </a:rPr>
              <a:t>спортивно одарённых детей </a:t>
            </a:r>
            <a:r>
              <a:rPr lang="ru-RU" dirty="0"/>
              <a:t>к конкурсному и олимпиадному движению.</a:t>
            </a:r>
          </a:p>
          <a:p>
            <a:pPr lvl="0"/>
            <a:r>
              <a:rPr lang="ru-RU" dirty="0"/>
              <a:t>Участие </a:t>
            </a:r>
            <a:r>
              <a:rPr lang="ru-RU" dirty="0">
                <a:solidFill>
                  <a:srgbClr val="FF0000"/>
                </a:solidFill>
              </a:rPr>
              <a:t>обучающихся с </a:t>
            </a:r>
            <a:r>
              <a:rPr lang="ru-RU" dirty="0" smtClean="0">
                <a:solidFill>
                  <a:srgbClr val="FF0000"/>
                </a:solidFill>
              </a:rPr>
              <a:t>ОВЗ и инвалидов </a:t>
            </a:r>
            <a:r>
              <a:rPr lang="ru-RU" dirty="0"/>
              <a:t>в физкультурно-спортивных мероприятиях (адаптированные программы по физической культуре).</a:t>
            </a:r>
          </a:p>
          <a:p>
            <a:pPr lvl="0"/>
            <a:r>
              <a:rPr lang="ru-RU" dirty="0"/>
              <a:t>Реализация </a:t>
            </a:r>
            <a:r>
              <a:rPr lang="ru-RU" dirty="0">
                <a:solidFill>
                  <a:srgbClr val="FF0000"/>
                </a:solidFill>
              </a:rPr>
              <a:t>дополнительных модульных программ </a:t>
            </a:r>
            <a:r>
              <a:rPr lang="ru-RU" dirty="0"/>
              <a:t>по физической культуре (мини-футбол в школу, волейбол, баскетбол и др.)</a:t>
            </a:r>
          </a:p>
          <a:p>
            <a:pPr lvl="0"/>
            <a:r>
              <a:rPr lang="ru-RU" dirty="0"/>
              <a:t>Реализация </a:t>
            </a:r>
            <a:r>
              <a:rPr lang="ru-RU" dirty="0">
                <a:solidFill>
                  <a:srgbClr val="FF0000"/>
                </a:solidFill>
              </a:rPr>
              <a:t>физкультурно-спортивных проектов  </a:t>
            </a:r>
            <a:r>
              <a:rPr lang="ru-RU" dirty="0"/>
              <a:t>(«Самбо в школу», «Плавание для всех» и др.) и их значимость.</a:t>
            </a:r>
          </a:p>
          <a:p>
            <a:pPr lvl="0"/>
            <a:r>
              <a:rPr lang="ru-RU" dirty="0"/>
              <a:t>Привлечение </a:t>
            </a:r>
            <a:r>
              <a:rPr lang="ru-RU" dirty="0">
                <a:solidFill>
                  <a:srgbClr val="FF0000"/>
                </a:solidFill>
              </a:rPr>
              <a:t>родительской общественности </a:t>
            </a:r>
            <a:r>
              <a:rPr lang="ru-RU" dirty="0"/>
              <a:t>к физкультурно-оздоровительным мероприятиям.</a:t>
            </a:r>
          </a:p>
          <a:p>
            <a:pPr lvl="0"/>
            <a:r>
              <a:rPr lang="ru-RU" dirty="0"/>
              <a:t>Повышение </a:t>
            </a:r>
            <a:r>
              <a:rPr lang="ru-RU" dirty="0">
                <a:solidFill>
                  <a:srgbClr val="FF0000"/>
                </a:solidFill>
              </a:rPr>
              <a:t>профессиональных компетенций </a:t>
            </a:r>
            <a:r>
              <a:rPr lang="ru-RU" dirty="0"/>
              <a:t>учителей физической культуры.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45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944" y="365125"/>
            <a:ext cx="4908884" cy="5588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307" y="6227545"/>
            <a:ext cx="2886777" cy="46918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307" y="924024"/>
            <a:ext cx="5860984" cy="6795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Обеспечение условий для занятий физической культурой и спортом для </a:t>
            </a:r>
            <a:r>
              <a:rPr lang="ru-RU" dirty="0">
                <a:solidFill>
                  <a:srgbClr val="FF0000"/>
                </a:solidFill>
              </a:rPr>
              <a:t>лиц с ОВЗ и инвалидов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3307" y="1766918"/>
            <a:ext cx="5860984" cy="6527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</a:t>
            </a:r>
            <a:r>
              <a:rPr lang="ru-RU" dirty="0">
                <a:solidFill>
                  <a:srgbClr val="FF0000"/>
                </a:solidFill>
              </a:rPr>
              <a:t>системы мотивации </a:t>
            </a:r>
            <a:r>
              <a:rPr lang="ru-RU" dirty="0"/>
              <a:t>к физическому развитию и спортивному образу жизни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1327" y="2583024"/>
            <a:ext cx="5852964" cy="8475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Создание возможностей для </a:t>
            </a:r>
            <a:r>
              <a:rPr lang="ru-RU" dirty="0">
                <a:solidFill>
                  <a:srgbClr val="FF0000"/>
                </a:solidFill>
              </a:rPr>
              <a:t>самореализации и развития способностей </a:t>
            </a:r>
            <a:r>
              <a:rPr lang="ru-RU" dirty="0"/>
              <a:t>в сфере физической культуры и спорта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1328" y="4086287"/>
            <a:ext cx="585296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Совершенствование </a:t>
            </a:r>
            <a:r>
              <a:rPr lang="ru-RU" dirty="0">
                <a:solidFill>
                  <a:srgbClr val="FF0000"/>
                </a:solidFill>
              </a:rPr>
              <a:t>системы спортивной подготовки </a:t>
            </a:r>
            <a:r>
              <a:rPr lang="ru-RU" dirty="0"/>
              <a:t>детей и молодежи, формирование условий для развития </a:t>
            </a:r>
            <a:r>
              <a:rPr lang="ru-RU" dirty="0">
                <a:solidFill>
                  <a:srgbClr val="FF0000"/>
                </a:solidFill>
              </a:rPr>
              <a:t>школьного спорта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3306" y="5127538"/>
            <a:ext cx="5860984" cy="6539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Содействие </a:t>
            </a:r>
            <a:r>
              <a:rPr lang="ru-RU">
                <a:solidFill>
                  <a:srgbClr val="FF0000"/>
                </a:solidFill>
              </a:rPr>
              <a:t>воспитанию гармонично развитой </a:t>
            </a:r>
            <a:r>
              <a:rPr lang="ru-RU"/>
              <a:t>и социально ответственной личности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1699" y="6039345"/>
            <a:ext cx="5862591" cy="6766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Развитие системы подготовки </a:t>
            </a:r>
            <a:r>
              <a:rPr lang="ru-RU">
                <a:solidFill>
                  <a:srgbClr val="FF0000"/>
                </a:solidFill>
              </a:rPr>
              <a:t>кадрового резерва </a:t>
            </a:r>
            <a:r>
              <a:rPr lang="ru-RU"/>
              <a:t>в сфере физической культуры и спорта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1327" y="3557396"/>
            <a:ext cx="5852963" cy="402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Повышение эффективности </a:t>
            </a:r>
            <a:r>
              <a:rPr lang="ru-RU" dirty="0">
                <a:solidFill>
                  <a:srgbClr val="FF0000"/>
                </a:solidFill>
              </a:rPr>
              <a:t>ВФСК «ГТО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38786" y="1797810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Привлечение родительской общественности к физкультурно-оздоровительным мероприятиям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38786" y="1010914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Участие обучающихся с </a:t>
            </a:r>
            <a:r>
              <a:rPr lang="ru-RU" dirty="0" smtClean="0"/>
              <a:t>ОВЗ и инвалидов </a:t>
            </a:r>
            <a:r>
              <a:rPr lang="ru-RU" dirty="0"/>
              <a:t>в физкультурно-спортивных мероприятиях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38786" y="2668203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Спортивно одарённые дети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38786" y="3538302"/>
            <a:ext cx="6035042" cy="4190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Нормативы ВФСК «ГТО»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3306" y="212138"/>
            <a:ext cx="5860985" cy="5730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Обеспечение доступных условий </a:t>
            </a:r>
            <a:r>
              <a:rPr lang="ru-RU" dirty="0"/>
              <a:t>для занятий физической культурой и спортом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38786" y="5093595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Реализация физкультурно-спортивных проектов  («Самбо в школу», «Плавание для всех» и др.).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38786" y="4513345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Дополнительные программ по физической культуре (мини-футбол в школу, волейбол, баскетбол и др.)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38786" y="4123885"/>
            <a:ext cx="6035042" cy="3894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Школьные спортивные клубы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38786" y="6092223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Повышение профессиональных компетенций учителей физической культуры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38786" y="231232"/>
            <a:ext cx="6035042" cy="573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Систематические занятия физической культурой и спортом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70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43745"/>
            <a:ext cx="11887200" cy="1078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Приоритетные направления развития системы физического воспитания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в образовательных учреждениях города Хабаровска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75262" y="6185118"/>
            <a:ext cx="2450432" cy="6231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2853" y="1428273"/>
            <a:ext cx="6936608" cy="41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Урочная и внеурочная система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853" y="2121112"/>
            <a:ext cx="6936608" cy="876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Цели физического воспитания школьников – укрепление здоровья, гармоничное и всестороннее развитие средствами </a:t>
            </a:r>
            <a:r>
              <a:rPr lang="ru-RU" dirty="0" err="1"/>
              <a:t>ФКиС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2853" y="3234789"/>
            <a:ext cx="6936608" cy="724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Ценности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2853" y="4247351"/>
            <a:ext cx="6936608" cy="451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Задачи физического воспитания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2853" y="4969846"/>
            <a:ext cx="6936608" cy="496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Средства, методы физического воспитания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2853" y="6021830"/>
            <a:ext cx="6936608" cy="425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</a:t>
            </a:r>
            <a:r>
              <a:rPr lang="ru-RU" dirty="0"/>
              <a:t>физического воспитания и школьники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04971" y="1424633"/>
            <a:ext cx="1838425" cy="440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изменяется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04970" y="3318319"/>
            <a:ext cx="1838425" cy="549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Существенно изменяются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04970" y="2338908"/>
            <a:ext cx="1838425" cy="440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изменяются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04970" y="4252838"/>
            <a:ext cx="1838425" cy="440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Изменяются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04970" y="5987982"/>
            <a:ext cx="1838425" cy="493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Существенно изменяются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04970" y="4969770"/>
            <a:ext cx="1838425" cy="499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Существенно не изменяются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2400" y="5726897"/>
            <a:ext cx="112342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762" y="1480246"/>
            <a:ext cx="19251" cy="47545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3"/>
            <a:endCxn id="10" idx="1"/>
          </p:cNvCxnSpPr>
          <p:nvPr/>
        </p:nvCxnSpPr>
        <p:spPr>
          <a:xfrm>
            <a:off x="7719461" y="1637197"/>
            <a:ext cx="1185510" cy="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3"/>
            <a:endCxn id="12" idx="1"/>
          </p:cNvCxnSpPr>
          <p:nvPr/>
        </p:nvCxnSpPr>
        <p:spPr>
          <a:xfrm flipV="1">
            <a:off x="7719461" y="2559237"/>
            <a:ext cx="1185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3"/>
            <a:endCxn id="11" idx="1"/>
          </p:cNvCxnSpPr>
          <p:nvPr/>
        </p:nvCxnSpPr>
        <p:spPr>
          <a:xfrm flipV="1">
            <a:off x="7719461" y="3593235"/>
            <a:ext cx="1185509" cy="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3"/>
            <a:endCxn id="13" idx="1"/>
          </p:cNvCxnSpPr>
          <p:nvPr/>
        </p:nvCxnSpPr>
        <p:spPr>
          <a:xfrm flipV="1">
            <a:off x="7719461" y="4473167"/>
            <a:ext cx="1185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8" idx="3"/>
            <a:endCxn id="15" idx="1"/>
          </p:cNvCxnSpPr>
          <p:nvPr/>
        </p:nvCxnSpPr>
        <p:spPr>
          <a:xfrm>
            <a:off x="7719461" y="5218123"/>
            <a:ext cx="1185509" cy="1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9" idx="3"/>
            <a:endCxn id="14" idx="1"/>
          </p:cNvCxnSpPr>
          <p:nvPr/>
        </p:nvCxnSpPr>
        <p:spPr>
          <a:xfrm flipV="1">
            <a:off x="7719461" y="6234511"/>
            <a:ext cx="1185509" cy="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682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2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6195"/>
            <a:ext cx="10515600" cy="40180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4633" y="476133"/>
            <a:ext cx="9410297" cy="131416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Современная </a:t>
            </a:r>
            <a:r>
              <a:rPr lang="ru-RU" dirty="0"/>
              <a:t>школа в разрезе физического воспитания должна стать физкультурно-спортивной микросредой средой не только образовательного учреждения, но и прилегающего жилого микрорайона. </a:t>
            </a:r>
            <a:endParaRPr lang="ru-RU" dirty="0" smtClean="0"/>
          </a:p>
          <a:p>
            <a:pPr algn="ctr"/>
            <a:r>
              <a:rPr lang="ru-RU" dirty="0" smtClean="0"/>
              <a:t>Коллективная </a:t>
            </a:r>
            <a:r>
              <a:rPr lang="ru-RU" dirty="0"/>
              <a:t>спортивно-развивающая среда детей, учителей, </a:t>
            </a:r>
            <a:r>
              <a:rPr lang="ru-RU" dirty="0" smtClean="0"/>
              <a:t>родителей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4633" y="2048955"/>
            <a:ext cx="9410297" cy="1116629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2. </a:t>
            </a:r>
            <a:r>
              <a:rPr lang="ru-RU" dirty="0" smtClean="0"/>
              <a:t>Следует </a:t>
            </a:r>
            <a:r>
              <a:rPr lang="ru-RU" dirty="0"/>
              <a:t>выстроить систему «ФВ-Спорт». Есть классические уроки, а есть множество программ по видам спорта. Необходима гармонизация этих </a:t>
            </a:r>
            <a:r>
              <a:rPr lang="ru-RU" dirty="0" smtClean="0"/>
              <a:t>направлений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4634" y="4890863"/>
            <a:ext cx="9410296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4. Компьютерный спорт и спортивное программирование. Как сочетать виртуальное и реальное пространства?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4633" y="3424241"/>
            <a:ext cx="9410297" cy="113578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3. Как проводить уроки физического воспитания в начальной, средней и старшей школе? Может быть в старших классах сделать упор на посещение оздоровительных клубов и спортивных секций, а уроки ФВ проводить как учебно-методические, давать больше знаний для самостоятельных занятий </a:t>
            </a:r>
            <a:r>
              <a:rPr lang="ru-RU" dirty="0" err="1"/>
              <a:t>ФКиС</a:t>
            </a:r>
            <a:r>
              <a:rPr lang="ru-RU" dirty="0"/>
              <a:t> в последующем.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8200" y="365126"/>
            <a:ext cx="10895" cy="6091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4341" y="348965"/>
            <a:ext cx="8955" cy="61072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1412" y="6103725"/>
            <a:ext cx="9097702" cy="32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038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2419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</a:rPr>
              <a:t>Векторы </a:t>
            </a:r>
            <a:r>
              <a:rPr lang="ru-RU" b="1" dirty="0">
                <a:solidFill>
                  <a:srgbClr val="FF0000"/>
                </a:solidFill>
              </a:rPr>
              <a:t>развития системы физического воспитания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 образовательных учреждениях города Хабаровска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48950"/>
            <a:ext cx="9144000" cy="9302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Ректор ФГБОУ ВО «Дальневосточная государственная академия физической культуры», профессор, </a:t>
            </a:r>
            <a:r>
              <a:rPr lang="ru-RU" dirty="0" err="1">
                <a:solidFill>
                  <a:srgbClr val="0070C0"/>
                </a:solidFill>
              </a:rPr>
              <a:t>д.п.н</a:t>
            </a:r>
            <a:r>
              <a:rPr lang="ru-RU" dirty="0" smtClean="0">
                <a:solidFill>
                  <a:srgbClr val="0070C0"/>
                </a:solidFill>
              </a:rPr>
              <a:t>. С.В. Галицын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00910192"/>
              </p:ext>
            </p:extLst>
          </p:nvPr>
        </p:nvGraphicFramePr>
        <p:xfrm>
          <a:off x="129687" y="0"/>
          <a:ext cx="2057400" cy="1363663"/>
        </p:xfrm>
        <a:graphic>
          <a:graphicData uri="http://schemas.openxmlformats.org/presentationml/2006/ole">
            <p:oleObj spid="_x0000_s14338" r:id="rId3" imgW="5681472" imgH="4437888" progId="">
              <p:embed/>
            </p:oleObj>
          </a:graphicData>
        </a:graphic>
      </p:graphicFrame>
      <p:pic>
        <p:nvPicPr>
          <p:cNvPr id="1031" name="Picture 7" descr="D:\!Мероприятия\Августовка 2022\SborkaAvgustovka2022\Video\Presentation\Выступающие\003 Галицин пре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6896" y="-66657"/>
            <a:ext cx="12326471" cy="6931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28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756</Words>
  <Application>Microsoft Office PowerPoint</Application>
  <PresentationFormat>Произвольный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Векторы развития системы физического воспитания  в образовательных учреждениях города Хабаровска</vt:lpstr>
      <vt:lpstr>Слайд 2</vt:lpstr>
      <vt:lpstr>Стратегия развития физической культуры и спорта в Российской Федерации на период до 2030 года</vt:lpstr>
      <vt:lpstr>Задачи Стратегии</vt:lpstr>
      <vt:lpstr>О чем говорим мы:</vt:lpstr>
      <vt:lpstr>Слайд 6</vt:lpstr>
      <vt:lpstr>Приоритетные направления развития системы физического воспитания  в образовательных учреждениях города Хабаровска</vt:lpstr>
      <vt:lpstr>Слайд 8</vt:lpstr>
      <vt:lpstr>    Векторы развития системы физического воспитания  в образовательных учреждениях города Хабаровска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 развития системы физического воспитания  в образовательных учреждениях города Хабаровска</dc:title>
  <dc:creator>Сергей Галицын</dc:creator>
  <cp:lastModifiedBy>Admin-Video</cp:lastModifiedBy>
  <cp:revision>15</cp:revision>
  <dcterms:created xsi:type="dcterms:W3CDTF">2022-08-21T06:16:29Z</dcterms:created>
  <dcterms:modified xsi:type="dcterms:W3CDTF">2022-08-24T08:42:29Z</dcterms:modified>
</cp:coreProperties>
</file>