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348" r:id="rId2"/>
    <p:sldId id="278" r:id="rId3"/>
    <p:sldId id="322" r:id="rId4"/>
    <p:sldId id="291" r:id="rId5"/>
    <p:sldId id="323" r:id="rId6"/>
    <p:sldId id="324" r:id="rId7"/>
    <p:sldId id="325" r:id="rId8"/>
    <p:sldId id="305" r:id="rId9"/>
    <p:sldId id="308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6" r:id="rId18"/>
    <p:sldId id="337" r:id="rId19"/>
    <p:sldId id="335" r:id="rId20"/>
    <p:sldId id="338" r:id="rId21"/>
    <p:sldId id="339" r:id="rId22"/>
    <p:sldId id="340" r:id="rId23"/>
    <p:sldId id="341" r:id="rId24"/>
    <p:sldId id="342" r:id="rId25"/>
    <p:sldId id="345" r:id="rId26"/>
    <p:sldId id="347" r:id="rId27"/>
    <p:sldId id="34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B9AC"/>
    <a:srgbClr val="00A2C8"/>
    <a:srgbClr val="01B9DF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8" autoAdjust="0"/>
    <p:restoredTop sz="96395" autoAdjust="0"/>
  </p:normalViewPr>
  <p:slideViewPr>
    <p:cSldViewPr snapToGrid="0">
      <p:cViewPr varScale="1">
        <p:scale>
          <a:sx n="96" d="100"/>
          <a:sy n="96" d="100"/>
        </p:scale>
        <p:origin x="114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991556724524369"/>
          <c:y val="0.14354563667707226"/>
          <c:w val="0.35008443275475637"/>
          <c:h val="0.770852967179134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991556724524369"/>
          <c:y val="0.14354563667707226"/>
          <c:w val="0.35008443275475637"/>
          <c:h val="0.770852967179134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5D-4538-89CE-EC6217B875A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5D-4538-89CE-EC6217B875A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5D-4538-89CE-EC6217B875A1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от 2-х лет</c:v>
                </c:pt>
                <c:pt idx="1">
                  <c:v>от 1,5 лет</c:v>
                </c:pt>
                <c:pt idx="2">
                  <c:v>от 2-х месяцев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109</c:v>
                </c:pt>
                <c:pt idx="1">
                  <c:v>35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5D-4538-89CE-EC6217B875A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823917532696476"/>
          <c:y val="6.3930625540904035E-2"/>
          <c:w val="0.28953410674411972"/>
          <c:h val="0.2099437695351727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27C0A-40A6-4790-BD87-CD0E067CF85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17341-8E65-4FC3-A84C-D87621D14D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850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02DB-6C80-43DF-AF34-8EB7D652101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E7D5-F74B-4E6C-AC65-E96337B2D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48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02DB-6C80-43DF-AF34-8EB7D652101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E7D5-F74B-4E6C-AC65-E96337B2D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19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02DB-6C80-43DF-AF34-8EB7D652101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E7D5-F74B-4E6C-AC65-E96337B2D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1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02DB-6C80-43DF-AF34-8EB7D652101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E7D5-F74B-4E6C-AC65-E96337B2D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00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02DB-6C80-43DF-AF34-8EB7D652101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E7D5-F74B-4E6C-AC65-E96337B2D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25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02DB-6C80-43DF-AF34-8EB7D652101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E7D5-F74B-4E6C-AC65-E96337B2D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02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02DB-6C80-43DF-AF34-8EB7D652101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E7D5-F74B-4E6C-AC65-E96337B2D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636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02DB-6C80-43DF-AF34-8EB7D652101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E7D5-F74B-4E6C-AC65-E96337B2D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7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02DB-6C80-43DF-AF34-8EB7D652101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E7D5-F74B-4E6C-AC65-E96337B2D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205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02DB-6C80-43DF-AF34-8EB7D652101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E7D5-F74B-4E6C-AC65-E96337B2D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2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02DB-6C80-43DF-AF34-8EB7D652101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E7D5-F74B-4E6C-AC65-E96337B2D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75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502DB-6C80-43DF-AF34-8EB7D652101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CE7D5-F74B-4E6C-AC65-E96337B2D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14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-5441"/>
            <a:ext cx="12192000" cy="686344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367255" y="260793"/>
            <a:ext cx="5813367" cy="83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633742" y="1453502"/>
            <a:ext cx="6485467" cy="3579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единого образовательного пространства: </a:t>
            </a:r>
            <a:endParaRPr lang="en-US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опережение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www.aimgroupinternational.com/upload/_624x416/csr_dad_son.pn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Полиция ищет водителя, сбившего ребенка на пешеходном переходе в Барнауле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Ребенок сидит на дороге на пешеходном переходе | Премиум Фото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2360" y="5296843"/>
            <a:ext cx="6269640" cy="1421486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Матвеенкова Татьяна Борисовна, начальник управления образования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дминистрации г. Хабаровска</a:t>
            </a: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От чего в современном мире следует защищать детей | Голос Правды – Новости  Красноармейского района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du.gov.ru/application/frontend/skin/default/assets/data/national_project/main/main_about.jpg?v=2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1" y="1492946"/>
            <a:ext cx="10223542" cy="2671015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5482805" y="1457894"/>
            <a:ext cx="680928" cy="125525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633742" y="2713150"/>
            <a:ext cx="523831" cy="1478824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0" y="617539"/>
            <a:ext cx="12192000" cy="62787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75000"/>
                  </a:schemeClr>
                </a:gs>
                <a:gs pos="36000">
                  <a:schemeClr val="bg2">
                    <a:lumMod val="75000"/>
                  </a:schemeClr>
                </a:gs>
                <a:gs pos="66000">
                  <a:schemeClr val="accent1">
                    <a:lumMod val="45000"/>
                    <a:lumOff val="55000"/>
                  </a:schemeClr>
                </a:gs>
                <a:gs pos="94000">
                  <a:schemeClr val="bg2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0" y="411618"/>
            <a:ext cx="12192000" cy="53522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75000"/>
                  </a:schemeClr>
                </a:gs>
                <a:gs pos="36000">
                  <a:schemeClr val="bg2">
                    <a:lumMod val="75000"/>
                  </a:schemeClr>
                </a:gs>
                <a:gs pos="66000">
                  <a:schemeClr val="accent1">
                    <a:lumMod val="45000"/>
                    <a:lumOff val="55000"/>
                  </a:schemeClr>
                </a:gs>
                <a:gs pos="94000">
                  <a:schemeClr val="bg2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0" y="4966673"/>
            <a:ext cx="12192000" cy="0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75000"/>
                  </a:schemeClr>
                </a:gs>
                <a:gs pos="36000">
                  <a:schemeClr val="bg2">
                    <a:lumMod val="75000"/>
                  </a:schemeClr>
                </a:gs>
                <a:gs pos="66000">
                  <a:schemeClr val="accent1">
                    <a:lumMod val="45000"/>
                    <a:lumOff val="55000"/>
                  </a:schemeClr>
                </a:gs>
                <a:gs pos="94000">
                  <a:schemeClr val="bg2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0" y="5156201"/>
            <a:ext cx="12192000" cy="972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75000"/>
                  </a:schemeClr>
                </a:gs>
                <a:gs pos="36000">
                  <a:schemeClr val="bg2">
                    <a:lumMod val="75000"/>
                  </a:schemeClr>
                </a:gs>
                <a:gs pos="66000">
                  <a:schemeClr val="accent1">
                    <a:lumMod val="45000"/>
                    <a:lumOff val="55000"/>
                  </a:schemeClr>
                </a:gs>
                <a:gs pos="94000">
                  <a:schemeClr val="bg2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!Мероприятия\Августовка 2022\SborkaAvgustovka2022\Video\Presentation\Выступающие\001 Матвеен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" y="-75544"/>
            <a:ext cx="12344400" cy="6942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680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1205" y="-20961"/>
            <a:ext cx="9397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ЦИФРОВАЯ ТРАНСФОРМАЦИЯ ОБРАЗОВАНИЯ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-1959" y="644524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utoShape 2" descr="Цифровизация – Бесплатные иконки: технолог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1490" y="-109997"/>
            <a:ext cx="1224512" cy="122451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1275" y="922340"/>
            <a:ext cx="630872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повышение эффективности процессов функционирования организаций, осуществляющих образовательную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деятельность;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предоставление равного доступа к качественному верифицированному цифровому образовательному контенту и цифровым образовательным сервисам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всем </a:t>
            </a:r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категориям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обучающихся;</a:t>
            </a:r>
            <a:endParaRPr lang="ru-RU" sz="20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набора сервисов с возможностью получить образовательные сервисы посредством единой точки доступа к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ним;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стандартизация взаимодействия создаваемых и существующих информационных систем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Министерства </a:t>
            </a:r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просвещения Российской Федерации, региональных систем и переход на использование единых классификаторов, реестров, справочников и форматов взаимодействия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50000" y="654659"/>
            <a:ext cx="5524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ПРОЕКТ «ЦИФРОВАЯ ОБРАЗОВАТЕЛЬНАЯ СРЕДА»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34558" y="517696"/>
            <a:ext cx="460454" cy="42958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82022" y="1424617"/>
            <a:ext cx="460454" cy="42958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235700" y="1999558"/>
            <a:ext cx="59563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50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% школ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- 1,5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тыс. единиц  современного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оборудования;</a:t>
            </a:r>
          </a:p>
          <a:p>
            <a:pPr marL="342900" lvl="0" indent="-342900" algn="ctr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цифровые сервисы;</a:t>
            </a:r>
          </a:p>
          <a:p>
            <a:pPr marL="342900" lvl="0" indent="-342900" algn="ctr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приобретены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мобильные телеги для хранения и подзарядки ноутбуков, сетевое оборудование - для создания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wi-fi-зон;</a:t>
            </a:r>
          </a:p>
          <a:p>
            <a:pPr marL="342900" lvl="0" indent="-342900" algn="ctr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активно используют ресурс «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Учи.ру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» школы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№№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10, 33, 12, 15, 40, 80,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49;</a:t>
            </a:r>
          </a:p>
          <a:p>
            <a:pPr marL="342900" lvl="0" indent="-342900" algn="ctr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лицеи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«Ступени», многопрофильный, </a:t>
            </a:r>
            <a:endParaRPr lang="ru-RU" sz="2400" b="1" dirty="0" smtClean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marL="342900" lvl="0" indent="-342900" algn="ctr"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академический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40066" y="617539"/>
            <a:ext cx="1111251" cy="111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33464" y="653328"/>
            <a:ext cx="113081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158 образовательных учреждений </a:t>
            </a:r>
            <a:r>
              <a:rPr lang="ru-RU" sz="28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подключены к платформе обратной связи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 panose="020F0502020204030204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2170" y="3054653"/>
            <a:ext cx="74973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ш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колы</a:t>
            </a:r>
            <a:r>
              <a:rPr lang="ru-RU" sz="32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№№ 1 им</a:t>
            </a:r>
            <a:r>
              <a:rPr lang="ru-RU" sz="32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Чкалова,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 </a:t>
            </a:r>
            <a:r>
              <a:rPr lang="ru-RU" sz="32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п. </a:t>
            </a:r>
            <a:r>
              <a:rPr lang="ru-RU" sz="32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Березовка, 9, 12, 14, 16, 23, 27,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29, 44, 49, 51, 56, 66, 68, 70, 72, 77, 83, 87, МЧС, «Успех», «Первые шаги»;          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лицеи </a:t>
            </a:r>
            <a:r>
              <a:rPr lang="ru-RU" sz="32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военно-морской, «Вектор»;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гимназии</a:t>
            </a:r>
            <a:r>
              <a:rPr lang="ru-RU" sz="32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№№ 6, 8, экономическая</a:t>
            </a:r>
            <a:endParaRPr lang="ru-RU" sz="32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205" y="-20961"/>
            <a:ext cx="9397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ЦИФРОВАЯ ТРАНСФОРМАЦИЯ ОБРАЗОВАНИЯ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-1959" y="644524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1490" y="-109997"/>
            <a:ext cx="1224512" cy="12245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055631">
            <a:off x="5965597" y="5824300"/>
            <a:ext cx="1580678" cy="1054025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7867650" y="1971675"/>
            <a:ext cx="771525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481887" y="2762510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425" y="1284355"/>
            <a:ext cx="1981200" cy="8762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92142" y="2238462"/>
            <a:ext cx="1427766" cy="1375231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8445040" y="4042988"/>
            <a:ext cx="3160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96%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педагогов города подключены к порталу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гос.услуг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и более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80%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к профилю своей организации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 panose="020F0502020204030204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875798" y="3629130"/>
            <a:ext cx="460454" cy="42958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584575" y="1722458"/>
            <a:ext cx="55104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РАБОТА В ДАННОЙ СИСТЕМЕ ОЦЕНИВАЕТСЯ ПОКАЗАТЕЛЯМИ МОТИВИРУЮЩЕГО МОНИТОРИНГА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 panose="020F050202020403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379" y="1341959"/>
            <a:ext cx="3572343" cy="226564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123039" y="1843763"/>
            <a:ext cx="460454" cy="42958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273738" y="2649470"/>
            <a:ext cx="460454" cy="42958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2071" y="1664544"/>
            <a:ext cx="911159" cy="9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ятиугольник 56"/>
          <p:cNvSpPr/>
          <p:nvPr/>
        </p:nvSpPr>
        <p:spPr>
          <a:xfrm>
            <a:off x="0" y="2883710"/>
            <a:ext cx="6005692" cy="3974290"/>
          </a:xfrm>
          <a:prstGeom prst="homePlat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706"/>
            <a:ext cx="1149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 ДЕЯТЕЛЬНОСТИ УЧРЕЖДЕНИЙ ОБЩЕГО ОБРАЗОВАНИЯ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528368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6096979" y="4168066"/>
            <a:ext cx="5700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200 баллов по двум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предметам</a:t>
            </a:r>
          </a:p>
          <a:p>
            <a:pPr lvl="0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Чернявская Эвелина, политехнический лицей,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Богданова Елизавета, школа № 35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4986"/>
            <a:ext cx="1384300" cy="42291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 rot="16200000">
            <a:off x="-477985" y="1632364"/>
            <a:ext cx="1417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2022 год</a:t>
            </a:r>
            <a:endParaRPr lang="ru-RU" sz="2400" b="1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92150" y="1308422"/>
            <a:ext cx="3194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НАИБОЛЬШЕЕ КОЛИЧЕСТВО ВЫСОКОБАЛЛЬНЫХ РЕЗУЛЬТАТОВ </a:t>
            </a:r>
            <a:endParaRPr lang="en-US" sz="2000" b="1" noProof="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81283" y="926153"/>
            <a:ext cx="372887" cy="429580"/>
          </a:xfrm>
          <a:prstGeom prst="rect">
            <a:avLst/>
          </a:prstGeom>
        </p:spPr>
      </p:pic>
      <p:sp>
        <p:nvSpPr>
          <p:cNvPr id="35" name="Овал 34"/>
          <p:cNvSpPr/>
          <p:nvPr/>
        </p:nvSpPr>
        <p:spPr>
          <a:xfrm>
            <a:off x="39021" y="2893317"/>
            <a:ext cx="2690557" cy="263931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831975" y="4168066"/>
            <a:ext cx="2867025" cy="2729133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258206" y="526123"/>
            <a:ext cx="10539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149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выпускников школ города получили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от 95 баллов и выше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712" y="1608069"/>
            <a:ext cx="668581" cy="42958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154836" y="1158203"/>
            <a:ext cx="52089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dirty="0">
                <a:solidFill>
                  <a:srgbClr val="ED7D31"/>
                </a:solidFill>
                <a:latin typeface="Times New Roman" panose="02020603050405020304" pitchFamily="18" charset="0"/>
              </a:rPr>
              <a:t>школы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№№ 12, 30, 80;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2400" dirty="0" smtClean="0">
                <a:solidFill>
                  <a:srgbClr val="ED7D31"/>
                </a:solidFill>
                <a:latin typeface="Times New Roman" panose="02020603050405020304" pitchFamily="18" charset="0"/>
              </a:rPr>
              <a:t>гимназии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№№ 1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8, экономическая;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2400" dirty="0" smtClean="0">
                <a:solidFill>
                  <a:srgbClr val="ED7D31"/>
                </a:solidFill>
                <a:latin typeface="Times New Roman" panose="02020603050405020304" pitchFamily="18" charset="0"/>
              </a:rPr>
              <a:t>лицеи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математический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«Ступени»,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инновационных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технологий</a:t>
            </a:r>
            <a:endParaRPr lang="ru-RU" sz="2400" dirty="0">
              <a:solidFill>
                <a:srgbClr val="ED7D3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188788" y="939588"/>
            <a:ext cx="372887" cy="42958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9363808" y="1340655"/>
            <a:ext cx="2612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31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стобалльный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результат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36127" y="1271086"/>
            <a:ext cx="911159" cy="9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9241">
            <a:off x="9565483" y="4806686"/>
            <a:ext cx="3627434" cy="2932430"/>
          </a:xfrm>
          <a:prstGeom prst="rect">
            <a:avLst/>
          </a:prstGeom>
        </p:spPr>
      </p:pic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706"/>
            <a:ext cx="1149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 ДЕЯТЕЛЬНОСТИ УЧРЕЖДЕНИЙ ОБЩЕГО ОБРАЗОВАНИЯ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528368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1" y="2016401"/>
            <a:ext cx="5372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более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50-ти проблемных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семинаров;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методических совещаний;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заседаний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творческих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групп;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круглых столов;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мастер-классов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 обучению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школьных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методических команд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22185" y="641588"/>
            <a:ext cx="711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ФУНКЦИОНАЛЬНАЯ  ГРАМОТНОСТЬ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Формирование-функциональной-грамотн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5" y="571859"/>
            <a:ext cx="1786739" cy="134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545522" y="1260258"/>
            <a:ext cx="2540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ПРОВЕДЕНО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83389" y="1654373"/>
            <a:ext cx="441151" cy="429580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63627" y="4817134"/>
            <a:ext cx="5485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ОТКРЫТЫ 8 МУНИЦИПАЛЬНЫХ СТАЖИРОВОЧНЫХ И ИННОВАЦИОННЫХ ПЛОЩАДОК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2408" y="465139"/>
            <a:ext cx="1114425" cy="12192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6451601" y="1308482"/>
            <a:ext cx="50880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 ПЛАТФОРМЕ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«РЭШ» зарегистрированы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1435 учителей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;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19067 заданий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выполнены учащимися  и проверены педагогами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451601" y="3247474"/>
            <a:ext cx="542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«МЕТОДИЧЕСКИЙ ДЕСАНТ УЧИТЕЛЯ, РАЗВИВАЮЩЕГО ФУНКЦИОНАЛЬНУЮ ГРАМОТНОСТЬ»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51601" y="4817134"/>
            <a:ext cx="4859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школы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№№ 1 им.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С.В.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Орлова,</a:t>
            </a:r>
          </a:p>
          <a:p>
            <a:pPr lvl="0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Березовка, 13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46, 85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71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706"/>
            <a:ext cx="1149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 ДЕЯТЕЛЬНОСТИ УЧРЕЖДЕНИЙ ОБЩЕГО ОБРАЗОВАНИЯ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528368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0" y="514767"/>
            <a:ext cx="10338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ПРОЕКТНО-ИССЛЕДОВАТЕЛЬСКАЯ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ДЕЯТЕЛЬНОСТЬ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1518" y="1452401"/>
            <a:ext cx="85120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12 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детей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прошли конкурсный отбор и получили путевку в Образовательный центр «Сириус»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(школы №№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15, 30,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85, 72, кадетская; гимназия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№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4;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математический лицей, «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ЛИТ»)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4776" y="1164327"/>
            <a:ext cx="2651126" cy="1724682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211733" y="2626540"/>
            <a:ext cx="89328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победителями 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Всероссийского этапа </a:t>
            </a: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конкурса «Большая перемена» стали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 школьника 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из г. </a:t>
            </a: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Хабаровска (школы №№12, 49; «ЛИТ»)</a:t>
            </a: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012452" y="3586139"/>
            <a:ext cx="2651126" cy="172468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78785" y="4078301"/>
            <a:ext cx="94813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Городской конкурс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проектов школьников «Хабаровск.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НАШ» - 93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проекта из 31 образовательного учреждения по 4  номинациям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9540874" y="4691320"/>
            <a:ext cx="2651126" cy="172468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06412" y="2065778"/>
            <a:ext cx="2651126" cy="1724682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2929542" y="1034145"/>
            <a:ext cx="1554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2021 год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407548" y="3484228"/>
            <a:ext cx="1554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2022 год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7513" y="5336860"/>
            <a:ext cx="94813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Научно-практическая конференция 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«Шаг в науку» </a:t>
            </a: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- 251 участник муниципального этапа</a:t>
            </a: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1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706"/>
            <a:ext cx="1149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 ДЕЯТЕЛЬНОСТИ УЧРЕЖДЕНИЙ ОБЩЕГО ОБРАЗОВАНИЯ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528368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2136775" y="617539"/>
            <a:ext cx="10338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ОЛИМПИАДНОЕ ДВИЖЕНИЕ ШКОЛЬНИКОВ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500"/>
            <a:ext cx="2240256" cy="2087561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136775" y="1086794"/>
            <a:ext cx="9090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ЗАКЛЮЧИТЕЛЬНЫЙ ЭТАП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– 22 УЧАСТНИКА ИЗ Г.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Х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АБАРОВСКА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99268" y="1545590"/>
            <a:ext cx="670246" cy="42958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9241">
            <a:off x="9565483" y="4806686"/>
            <a:ext cx="3627434" cy="293243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2136775" y="2301489"/>
            <a:ext cx="96234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Чесноков Юрий (МАОУ «Лицей «Ступени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») -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химия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Гайфулина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Алия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(МАОУ «Лицей инновационных технологий»)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русский язык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Бай Ин (МАОУ гимназия восточных языков № 4) -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китайский язык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Коростылёва Кристина (МАОУ «Академический лицей») -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физическая культура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Богданова Елизавета (МАОУ «СШ № 35») -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право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625463" y="1425256"/>
            <a:ext cx="1495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0727" y="2224167"/>
            <a:ext cx="556896" cy="5568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85050" y="3165475"/>
            <a:ext cx="882650" cy="6649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48156" y="3478369"/>
            <a:ext cx="584200" cy="5842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89744" y="4889535"/>
            <a:ext cx="477956" cy="477956"/>
          </a:xfrm>
          <a:prstGeom prst="rect">
            <a:avLst/>
          </a:prstGeom>
        </p:spPr>
      </p:pic>
      <p:sp>
        <p:nvSpPr>
          <p:cNvPr id="16" name="AutoShape 2" descr="Вступ – ПУ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84375" y="5288469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8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706"/>
            <a:ext cx="1149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 ДЕЯТЕЛЬНОСТИ УЧРЕЖДЕНИЙ ОБЩЕГО ОБРАЗОВАНИЯ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498194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976861" y="687735"/>
            <a:ext cx="5332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ПОДДЕРЖКА ДЕТЕЙ С ОВЗ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utoShape 2" descr="Вступ – ПУ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9769" y="1335879"/>
            <a:ext cx="287659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базе школы №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47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ресурсный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класс для детей с расстройствами аутистического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спектра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базе школы №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32 -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открытие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класса для детей с тяжелыми нарушениями речи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69662" y="2344207"/>
            <a:ext cx="61880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школы 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№№ 40</a:t>
            </a:r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47, 51, 66, 68, </a:t>
            </a:r>
            <a:endParaRPr lang="ru-RU" sz="3200" b="1" dirty="0" smtClean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70, 76</a:t>
            </a:r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«Успех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»;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детский сад 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Верботон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»;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учреждение дополнительного образования 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«Планета </a:t>
            </a:r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взросления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27422" y="1310682"/>
            <a:ext cx="8229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МУНИЦИПАЛЬНЫЕ РЕСУРСНЫЕ ЦЕНТРЫ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 rot="9635957">
            <a:off x="9818720" y="2950051"/>
            <a:ext cx="2105025" cy="198678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  <a:alpha val="42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/>
        </p:nvSpPr>
        <p:spPr>
          <a:xfrm rot="9635957">
            <a:off x="8552580" y="4236244"/>
            <a:ext cx="2118192" cy="207821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6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954734" y="2940604"/>
            <a:ext cx="18900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Первые Международные детские инклюзивные творческие игры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10820040" y="4165600"/>
            <a:ext cx="0" cy="3014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9386538" y="4465585"/>
            <a:ext cx="2631151" cy="2227331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276" y="545278"/>
            <a:ext cx="821286" cy="8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4464">
            <a:off x="9203654" y="808468"/>
            <a:ext cx="3807261" cy="3077803"/>
          </a:xfrm>
          <a:prstGeom prst="rect">
            <a:avLst/>
          </a:prstGeom>
        </p:spPr>
      </p:pic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706"/>
            <a:ext cx="1149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ОРГАНИЗАЦИЯ ПРОФОРИЕНТАЦИОННОЙ РАБОТЫ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498194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2" descr="Вступ – ПУ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57074" y="682305"/>
            <a:ext cx="39063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психолого-педагогический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класс </a:t>
            </a:r>
          </a:p>
          <a:p>
            <a:pPr lvl="0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школа юного педагога</a:t>
            </a:r>
          </a:p>
          <a:p>
            <a:pPr lvl="0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элективные курсы «Основы педагогических знаний»</a:t>
            </a:r>
          </a:p>
          <a:p>
            <a:pPr lvl="0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«Основы психологических знаний»</a:t>
            </a:r>
          </a:p>
          <a:p>
            <a:pPr lvl="0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медицинский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класс</a:t>
            </a:r>
          </a:p>
          <a:p>
            <a:pPr lvl="0"/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школа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юного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медика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естественнонаучный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профиль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18375" y="737120"/>
            <a:ext cx="646799" cy="65998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746" y="4002444"/>
            <a:ext cx="753408" cy="84872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71" y="2193138"/>
            <a:ext cx="685951" cy="68595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696" y="5211440"/>
            <a:ext cx="593398" cy="593398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4582051" y="569884"/>
            <a:ext cx="6766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КЛАСТЕР ВОЕННОГО И СПАСАТЕЛЬНОГО ДЕЛА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Стрелка вниз 47"/>
          <p:cNvSpPr/>
          <p:nvPr/>
        </p:nvSpPr>
        <p:spPr>
          <a:xfrm>
            <a:off x="7179482" y="1000940"/>
            <a:ext cx="904774" cy="635701"/>
          </a:xfrm>
          <a:prstGeom prst="downArrow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9" name="Прямоугольник 48"/>
          <p:cNvSpPr/>
          <p:nvPr/>
        </p:nvSpPr>
        <p:spPr>
          <a:xfrm>
            <a:off x="5132539" y="1592093"/>
            <a:ext cx="4998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групп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9 детских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садах</a:t>
            </a:r>
          </a:p>
          <a:p>
            <a:pPr lvl="0"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кадетских класса и класса МЧС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21 школе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Стрелка вниз 49"/>
          <p:cNvSpPr/>
          <p:nvPr/>
        </p:nvSpPr>
        <p:spPr>
          <a:xfrm>
            <a:off x="7179482" y="2821083"/>
            <a:ext cx="904774" cy="635701"/>
          </a:xfrm>
          <a:prstGeom prst="downArrow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1" name="Прямоугольник 50"/>
          <p:cNvSpPr/>
          <p:nvPr/>
        </p:nvSpPr>
        <p:spPr>
          <a:xfrm>
            <a:off x="4917440" y="3541362"/>
            <a:ext cx="52137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ентр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медицины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воинские части;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КАФ;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Амурское речное пароходство;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высшие учебные заведения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обороны, внутренних дел, госбезопасности, чрезвычайных ситуаций Российской Федерации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10370224" y="1205707"/>
            <a:ext cx="1703823" cy="156210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7" name="Овал 56"/>
          <p:cNvSpPr/>
          <p:nvPr/>
        </p:nvSpPr>
        <p:spPr>
          <a:xfrm>
            <a:off x="9993564" y="2016379"/>
            <a:ext cx="1640422" cy="1524983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1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59"/>
          <p:cNvSpPr/>
          <p:nvPr/>
        </p:nvSpPr>
        <p:spPr>
          <a:xfrm>
            <a:off x="7422461" y="498193"/>
            <a:ext cx="4769539" cy="633512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6" name="Овал 25"/>
          <p:cNvSpPr/>
          <p:nvPr/>
        </p:nvSpPr>
        <p:spPr>
          <a:xfrm rot="9635957">
            <a:off x="773603" y="-631114"/>
            <a:ext cx="3994766" cy="3790533"/>
          </a:xfrm>
          <a:prstGeom prst="ellipse">
            <a:avLst/>
          </a:prstGeom>
          <a:gradFill flip="none" rotWithShape="1">
            <a:gsLst>
              <a:gs pos="22000">
                <a:schemeClr val="accent2">
                  <a:lumMod val="60000"/>
                  <a:lumOff val="40000"/>
                  <a:tint val="66000"/>
                  <a:satMod val="160000"/>
                  <a:alpha val="24000"/>
                </a:schemeClr>
              </a:gs>
              <a:gs pos="74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938"/>
            <a:ext cx="1880380" cy="1809408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139479" y="630751"/>
            <a:ext cx="374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«Основы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самозанятости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 предпринимательства»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831975" y="1740540"/>
            <a:ext cx="1946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6473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учащихся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706"/>
            <a:ext cx="1149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ОРГАНИЗАЦИЯ ПРОФОРИЕНТАЦИОННОЙ РАБОТЫ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498194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2" descr="Вступ – ПУ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10756844" y="3555450"/>
            <a:ext cx="1205880" cy="1153938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9804038" y="3968100"/>
            <a:ext cx="1141310" cy="1093209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597561" y="1256871"/>
            <a:ext cx="415015" cy="42958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74693" y="210089"/>
            <a:ext cx="2167167" cy="1453068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7490092" y="1510423"/>
            <a:ext cx="4448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15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школьников из 6-ти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учреждений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школа № 9;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ш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кола № 15;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г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имназия № 3;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политехнический лицей;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ц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ентр 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Техноспектр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ворец «Маленький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принц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489574" y="985409"/>
            <a:ext cx="2209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Победители</a:t>
            </a:r>
            <a:endParaRPr lang="ru-RU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28832" y="3757192"/>
            <a:ext cx="1929468" cy="1614957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7420502" y="5125096"/>
            <a:ext cx="4077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приняли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участие воспитанники </a:t>
            </a:r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12 </a:t>
            </a: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детских </a:t>
            </a:r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садов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7449138" y="5805248"/>
            <a:ext cx="33772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краевом этапе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второе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место заняли учащиеся </a:t>
            </a:r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школы № 9</a:t>
            </a:r>
            <a:endParaRPr lang="ru-RU" sz="2000" dirty="0">
              <a:solidFill>
                <a:schemeClr val="accent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53082" y="5522639"/>
            <a:ext cx="1085850" cy="1303020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897858" y="3208683"/>
            <a:ext cx="2295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нлайн-уроки «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ПроекТория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9005" y="3129815"/>
            <a:ext cx="1047750" cy="865622"/>
          </a:xfrm>
          <a:prstGeom prst="rect">
            <a:avLst/>
          </a:prstGeom>
        </p:spPr>
      </p:pic>
      <p:sp>
        <p:nvSpPr>
          <p:cNvPr id="66" name="Стрелка вправо 65"/>
          <p:cNvSpPr/>
          <p:nvPr/>
        </p:nvSpPr>
        <p:spPr>
          <a:xfrm>
            <a:off x="2945864" y="3324501"/>
            <a:ext cx="432321" cy="4762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3378186" y="3186874"/>
            <a:ext cx="41119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риняли участие 21023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школьника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8-11 классов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из 49 школ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029841" y="4142567"/>
            <a:ext cx="2217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«Билет в будущее»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Стрелка вправо 68"/>
          <p:cNvSpPr/>
          <p:nvPr/>
        </p:nvSpPr>
        <p:spPr>
          <a:xfrm>
            <a:off x="2936960" y="4316177"/>
            <a:ext cx="432321" cy="4762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25" y="4142567"/>
            <a:ext cx="1534270" cy="845047"/>
          </a:xfrm>
          <a:prstGeom prst="rect">
            <a:avLst/>
          </a:prstGeom>
        </p:spPr>
      </p:pic>
      <p:sp>
        <p:nvSpPr>
          <p:cNvPr id="71" name="Прямоугольник 70"/>
          <p:cNvSpPr/>
          <p:nvPr/>
        </p:nvSpPr>
        <p:spPr>
          <a:xfrm>
            <a:off x="3378187" y="4142567"/>
            <a:ext cx="3960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на платформе проекта зарегистрировались 6028 учащихся 6-11-х классов из 64 ОУ,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3891 - приняли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участие в тестировании для определения профессиональных интересов и склонностей,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1806 - прошли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профессиональные пробы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/>
          <p:nvPr/>
        </p:nvSpPr>
        <p:spPr>
          <a:xfrm>
            <a:off x="9644172" y="465139"/>
            <a:ext cx="2448775" cy="239693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9644171" y="2494564"/>
            <a:ext cx="2448775" cy="239693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9654747" y="4576606"/>
            <a:ext cx="2448775" cy="239693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706"/>
            <a:ext cx="1149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 ДЕЯТЕЛЬНОСТИ УЧРЕЖДЕНИЙ ДОПОЛНИТЕЛЬНОГО ОБРАЗОВАНИЯ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498194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356605" y="515305"/>
            <a:ext cx="7116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ED7D31"/>
                </a:solidFill>
                <a:latin typeface="Times New Roman" panose="02020603050405020304" pitchFamily="18" charset="0"/>
              </a:rPr>
              <a:t>УСПЕХ КАЖДОГО РЕБЕНКА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AutoShape 2" descr="Вступ – ПУ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5" y="575167"/>
            <a:ext cx="1084779" cy="1079849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356605" y="951467"/>
            <a:ext cx="8714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охвата детей дополнительным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 - 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94,58 %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-9525" y="3234845"/>
            <a:ext cx="79126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2022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году муниципалитетом создано 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79 новых мест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4487797"/>
            <a:ext cx="6871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НЕГОСУДАРСТВЕННЫЙ СЕКТОР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58174" y="4986224"/>
            <a:ext cx="403503" cy="356628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467" y="5366290"/>
            <a:ext cx="7055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частных образовательных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организаций</a:t>
            </a:r>
          </a:p>
          <a:p>
            <a:pPr lvl="0">
              <a:defRPr/>
            </a:pP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индивидуальных предпринимателей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100" y="5699317"/>
            <a:ext cx="581630" cy="429580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7417309" y="5685818"/>
            <a:ext cx="2360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7,5 ТЫС. ДЕТЕЙ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9910486" y="4848307"/>
            <a:ext cx="1937298" cy="18535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9845613" y="728250"/>
            <a:ext cx="1937298" cy="1853532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9897000" y="2750606"/>
            <a:ext cx="1937298" cy="1853532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356604" y="1877712"/>
            <a:ext cx="79702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 охват дополнительным образованием -</a:t>
            </a:r>
          </a:p>
          <a:p>
            <a:pPr lvl="0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№№ 56, 80, 12, «Успех»;</a:t>
            </a:r>
          </a:p>
          <a:p>
            <a:pPr lvl="0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гимназии №№ 7, 8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839681" y="465139"/>
            <a:ext cx="2413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Майя </a:t>
            </a:r>
            <a:r>
              <a:rPr lang="ru-RU" sz="20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Мидзуо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690160" y="2476167"/>
            <a:ext cx="2413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«Вольный ветер»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215034" y="4590530"/>
            <a:ext cx="1333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«Зодчие»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1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463"/>
            <a:ext cx="12686537" cy="7002463"/>
          </a:xfrm>
          <a:prstGeom prst="rect">
            <a:avLst/>
          </a:prstGeom>
        </p:spPr>
      </p:pic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854494624"/>
              </p:ext>
            </p:extLst>
          </p:nvPr>
        </p:nvGraphicFramePr>
        <p:xfrm>
          <a:off x="460375" y="2640744"/>
          <a:ext cx="5123604" cy="429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460375" y="1943632"/>
            <a:ext cx="62357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«Создание условий для развития детей -  общенациональная цель» 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7199" y="182972"/>
            <a:ext cx="7934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5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ВЛАДИМИР ПУТИН,</a:t>
            </a:r>
            <a:endParaRPr lang="en-US" sz="5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7199" y="1020302"/>
            <a:ext cx="6238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Президент Российской Федерации</a:t>
            </a:r>
            <a:endParaRPr 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706"/>
            <a:ext cx="1149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НОВАЯ КОНЦЕПЦИЯ ДОПОЛНИТЕЛЬНОГО ОБРАЗОВАНИЯ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498194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2" descr="Вступ – ПУ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114799" y="541668"/>
            <a:ext cx="5041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ЦЕЛЕВЫЕ ПОКАЗАТЕЛИ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458815"/>
              </p:ext>
            </p:extLst>
          </p:nvPr>
        </p:nvGraphicFramePr>
        <p:xfrm>
          <a:off x="287218" y="1188414"/>
          <a:ext cx="11619522" cy="5137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60803">
                  <a:extLst>
                    <a:ext uri="{9D8B030D-6E8A-4147-A177-3AD203B41FA5}">
                      <a16:colId xmlns="" xmlns:a16="http://schemas.microsoft.com/office/drawing/2014/main" val="3307685644"/>
                    </a:ext>
                  </a:extLst>
                </a:gridCol>
                <a:gridCol w="1459759">
                  <a:extLst>
                    <a:ext uri="{9D8B030D-6E8A-4147-A177-3AD203B41FA5}">
                      <a16:colId xmlns="" xmlns:a16="http://schemas.microsoft.com/office/drawing/2014/main" val="867155031"/>
                    </a:ext>
                  </a:extLst>
                </a:gridCol>
                <a:gridCol w="837214">
                  <a:extLst>
                    <a:ext uri="{9D8B030D-6E8A-4147-A177-3AD203B41FA5}">
                      <a16:colId xmlns="" xmlns:a16="http://schemas.microsoft.com/office/drawing/2014/main" val="584928884"/>
                    </a:ext>
                  </a:extLst>
                </a:gridCol>
                <a:gridCol w="913325">
                  <a:extLst>
                    <a:ext uri="{9D8B030D-6E8A-4147-A177-3AD203B41FA5}">
                      <a16:colId xmlns="" xmlns:a16="http://schemas.microsoft.com/office/drawing/2014/main" val="1820915728"/>
                    </a:ext>
                  </a:extLst>
                </a:gridCol>
                <a:gridCol w="748421">
                  <a:extLst>
                    <a:ext uri="{9D8B030D-6E8A-4147-A177-3AD203B41FA5}">
                      <a16:colId xmlns="" xmlns:a16="http://schemas.microsoft.com/office/drawing/2014/main" val="1398337708"/>
                    </a:ext>
                  </a:extLst>
                </a:gridCol>
              </a:tblGrid>
              <a:tr h="16103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показателя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75094670"/>
                  </a:ext>
                </a:extLst>
              </a:tr>
              <a:tr h="650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="" xmlns:a16="http://schemas.microsoft.com/office/drawing/2014/main" val="2225318005"/>
                  </a:ext>
                </a:extLst>
              </a:tr>
              <a:tr h="14936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образовательным программам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среднего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охваченных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мероприятиями,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направленными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раннюю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профессиональную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ориентацию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рамках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«Билет в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будущее»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="" xmlns:a16="http://schemas.microsoft.com/office/drawing/2014/main" val="2931222772"/>
                  </a:ext>
                </a:extLst>
              </a:tr>
              <a:tr h="1498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открытых онлайн-уроков,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направленных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раннюю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профориентацию и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реализуемых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учетом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опыта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цикла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открытых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уроков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Проектория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в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которых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приняли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дети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человек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="" xmlns:a16="http://schemas.microsoft.com/office/drawing/2014/main" val="2462792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30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utoShape 2" descr="Вступ – ПУ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2" descr="Школа Минпросвещения Росси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8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706"/>
            <a:ext cx="1149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РАЗВИТИЕ ГРАЖДАНСКОЙ ИДЕНТИЧНОСТИ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498194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2" descr="Вступ – ПУ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261955"/>
            <a:ext cx="7292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D7D3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Акция «Школе – имя Героя» -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 школ города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03700" y="617539"/>
            <a:ext cx="79883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более 50 тысяч</a:t>
            </a:r>
            <a:r>
              <a:rPr lang="ru-RU" sz="2800" b="1" dirty="0">
                <a:solidFill>
                  <a:srgbClr val="ED7D3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школьников участвуют в городском смотре патриотической работы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«Во Славу отцов и Отечества!»</a:t>
            </a:r>
          </a:p>
        </p:txBody>
      </p:sp>
      <p:sp>
        <p:nvSpPr>
          <p:cNvPr id="19" name="Овал 18"/>
          <p:cNvSpPr/>
          <p:nvPr/>
        </p:nvSpPr>
        <p:spPr>
          <a:xfrm>
            <a:off x="155575" y="648211"/>
            <a:ext cx="2252398" cy="222415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831975" y="648211"/>
            <a:ext cx="2371725" cy="2283789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03700" y="2008565"/>
            <a:ext cx="7480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14 церемониальных отрядов </a:t>
            </a:r>
            <a:r>
              <a:rPr lang="ru-RU" sz="2800" b="1" dirty="0">
                <a:solidFill>
                  <a:srgbClr val="ED7D3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почетного караула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55575" y="3791680"/>
            <a:ext cx="2923166" cy="2679807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21251" y="4238610"/>
            <a:ext cx="2436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24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ctr"/>
            <a:r>
              <a:rPr lang="ru-RU" sz="24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«Парта Героя»</a:t>
            </a:r>
          </a:p>
          <a:p>
            <a:pPr lvl="0" algn="ctr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(школы 15, 27, 33, 46, ВМЛ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45120">
            <a:off x="2751960" y="4386467"/>
            <a:ext cx="531754" cy="24832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9046654" y="3131080"/>
            <a:ext cx="2938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 апреля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День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единых действий по развитию добровольчества и патриотическому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воспитанию, памяти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 преступлениях против народа нашей страны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174476" y="3791680"/>
            <a:ext cx="2872177" cy="268556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45120">
            <a:off x="8584095" y="4309204"/>
            <a:ext cx="531754" cy="24832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1859" y="0"/>
            <a:ext cx="884238" cy="74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706"/>
            <a:ext cx="1149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РАЗВИТИЕ КАДРОВОГО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ПОТЕНЦИАЛА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498194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2" descr="Вступ – ПУ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41859" y="0"/>
            <a:ext cx="884238" cy="747606"/>
          </a:xfrm>
          <a:prstGeom prst="rect">
            <a:avLst/>
          </a:prstGeom>
        </p:spPr>
      </p:pic>
      <p:pic>
        <p:nvPicPr>
          <p:cNvPr id="30" name="Picture 6" descr="Seminar png 5 » PNG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3"/>
            <a:ext cx="1724729" cy="200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747900" y="617539"/>
            <a:ext cx="6200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МОЛОДЫЕ ПЕДАГОГИ –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25,4%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(ДО 35 ЛЕТ)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724729" y="1159060"/>
            <a:ext cx="92734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ПЕДАГОГИЧЕСКИЕ РАБОТНИКИ, АТТЕСТОВАННЫЕ НА ВЫСШУЮ И ПЕРВУЮ КВАЛИФИКАЦИОННЫЕ КАТЕГОРИИ – 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47,8 %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5575" y="2262593"/>
            <a:ext cx="71850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к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урсы повышения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квалификации по программе «Реализация требований обновлённых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стандартов» (платформа 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Академии </a:t>
            </a: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Минпросвещения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России)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Стрелка вправо 33"/>
          <p:cNvSpPr/>
          <p:nvPr/>
        </p:nvSpPr>
        <p:spPr>
          <a:xfrm>
            <a:off x="7496175" y="2283552"/>
            <a:ext cx="711200" cy="9799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212366" y="2377662"/>
            <a:ext cx="3981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384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учителя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начальной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школы, 256 - основной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50583" y="3773113"/>
            <a:ext cx="67024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стажировочные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площадки по сопровождению деятельности педагогов-наставников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Стрелка вправо 36"/>
          <p:cNvSpPr/>
          <p:nvPr/>
        </p:nvSpPr>
        <p:spPr>
          <a:xfrm>
            <a:off x="7496175" y="3698652"/>
            <a:ext cx="711200" cy="9799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212366" y="3629858"/>
            <a:ext cx="3913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школы №№ 35, 87; детский сад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№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51; 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центр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«Поиск»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289175" y="4893529"/>
            <a:ext cx="63782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Знаком отличия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«Почетный наставник Хабаровского края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»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награждены:</a:t>
            </a:r>
          </a:p>
          <a:p>
            <a:pPr lvl="0" algn="ctr">
              <a:defRPr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Салина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Ольга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Владимировна,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Толстоногова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Анжела Александровна,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Углова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Ольга Михайловна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55" y="4500667"/>
            <a:ext cx="2171700" cy="21717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39241">
            <a:off x="9565483" y="4806686"/>
            <a:ext cx="3627434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498194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2" descr="Вступ – ПУ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5635" y="493433"/>
            <a:ext cx="5186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ЗДОРОВОЕ ПИТАНИЕ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5635" y="-37440"/>
            <a:ext cx="8310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МОТИВАЦИЯ К ЗДОРОВОМУ ОБРАЗУ ЖИЗНИ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55575" y="922340"/>
            <a:ext cx="2504365" cy="15893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0" y="2495306"/>
            <a:ext cx="40527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Акции </a:t>
            </a:r>
            <a:r>
              <a:rPr lang="ru-RU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«Завтрак </a:t>
            </a:r>
            <a:r>
              <a:rPr lang="ru-RU" sz="1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с директором», «Обед с директором»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739093" y="974226"/>
            <a:ext cx="42803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ПИЛОТНЫЙ ПРОЕКТ ПО ФОРМИРОВАНИЮ РЕЙТИНГА ОБЩЕСТВЕННОЙ ОЦЕНКИ ШКОЛЬНОГО ПИТАНИЯ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939" y="1433617"/>
            <a:ext cx="362650" cy="429580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7263401" y="1090013"/>
            <a:ext cx="4823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гимназия № 4; школы №№ 10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77, 1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им. Героя Советского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Союза В.П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. Чкалова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2835452"/>
            <a:ext cx="76351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РАЗВИТИЕ СПОРТИВНОЙ ИНФРАСТРУКТУРЫ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00026" y="3283813"/>
            <a:ext cx="1864435" cy="1528554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730795" y="3298709"/>
            <a:ext cx="2016596" cy="1562243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829652" y="3215630"/>
            <a:ext cx="8773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во всех школах и детских садах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«программы здоровья»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829652" y="3560564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совместно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Агентством стратегических инициатив ведется апробация спортивно-оздоровительной программы "</a:t>
            </a: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Маугли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4948001"/>
            <a:ext cx="10918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ПРОФИЛАКТИКА </a:t>
            </a: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ОПАСНЫХ ФОРМ ПОВЕДЕНИЯ ПОДРОСТКОВ</a:t>
            </a:r>
            <a:endParaRPr lang="ru-RU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679574" y="5416770"/>
            <a:ext cx="4098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«Тренинг-погружение» для педагогов всех школ города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506187" y="5628497"/>
            <a:ext cx="3317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670 участников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244619" y="5311662"/>
            <a:ext cx="1432961" cy="1399522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93351" y="5722524"/>
            <a:ext cx="584525" cy="33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2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Овал 46"/>
          <p:cNvSpPr/>
          <p:nvPr/>
        </p:nvSpPr>
        <p:spPr>
          <a:xfrm>
            <a:off x="8577556" y="1644989"/>
            <a:ext cx="653154" cy="6654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8308139" y="1444684"/>
            <a:ext cx="1199105" cy="1167630"/>
          </a:xfrm>
          <a:prstGeom prst="ellipse">
            <a:avLst/>
          </a:prstGeom>
          <a:noFill/>
          <a:ln>
            <a:solidFill>
              <a:schemeClr val="accent2">
                <a:alpha val="3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432772" y="1036320"/>
            <a:ext cx="25227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ED7D3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000" b="1" dirty="0" smtClean="0">
                <a:solidFill>
                  <a:srgbClr val="ED7D3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корректировать программы воспитания в </a:t>
            </a:r>
            <a:r>
              <a:rPr lang="ru-RU" sz="2000" b="1" dirty="0" err="1" smtClean="0">
                <a:solidFill>
                  <a:srgbClr val="ED7D3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соответсвии</a:t>
            </a:r>
            <a:r>
              <a:rPr lang="ru-RU" sz="2000" b="1" dirty="0" smtClean="0">
                <a:solidFill>
                  <a:srgbClr val="ED7D3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 обновленными ФГОС</a:t>
            </a:r>
            <a:endParaRPr lang="ru-RU" sz="2000" b="1" dirty="0">
              <a:solidFill>
                <a:srgbClr val="ED7D3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834237" y="1667714"/>
            <a:ext cx="653154" cy="6654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18079"/>
            <a:ext cx="10651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ПРИОРИТЕТНЫЕ ЗАДАЧИ РАЗВИТИЯ ОТРАСЛИ «ОБРАЗОВАНИЕ»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0" y="617539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AutoShape 2" descr="https://transsibinfo.com/attachments/e69385fcdb4e414b84ddc9e4afd2c1538ce89fad/store/fill/780/440/605f3b46f78acbc28ba91f00d7152cae33954fd66e97ba07ad2674d38d8b/605f3b46f78acbc28ba91f00d7152cae33954fd66e97ba07ad2674d38d8b.jp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97747" y="729840"/>
            <a:ext cx="2763656" cy="2676432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49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290003" y="729840"/>
            <a:ext cx="2763656" cy="2676432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49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6282259" y="729840"/>
            <a:ext cx="2763656" cy="2676432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49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275522" y="3680900"/>
            <a:ext cx="2763656" cy="2676432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49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313655" y="3671420"/>
            <a:ext cx="2763656" cy="2676432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49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6260034" y="3671420"/>
            <a:ext cx="2763656" cy="2676432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49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63876" y="1212891"/>
            <a:ext cx="26313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ED7D3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RU" sz="2000" b="1" dirty="0" smtClean="0">
                <a:solidFill>
                  <a:srgbClr val="ED7D3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омплексно и системно подходить к формированию функциональной грамотности</a:t>
            </a:r>
            <a:endParaRPr lang="ru-RU" sz="2000" b="1" dirty="0">
              <a:solidFill>
                <a:srgbClr val="ED7D3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394935" y="1162083"/>
            <a:ext cx="26862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формировать систему профилактики учебной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неуспешности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97747" y="3645870"/>
            <a:ext cx="27950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продолжить реализацию муниципального проекта «Открытие классов психолого-педагогической направленности в общеобразовательных учреждениях города»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8951277" y="1021059"/>
            <a:ext cx="25338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обеспечить  занятость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детей во вторую смену в кружках, секциях,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др. объединениях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2572564" y="1386998"/>
            <a:ext cx="1199105" cy="1167630"/>
          </a:xfrm>
          <a:prstGeom prst="ellipse">
            <a:avLst/>
          </a:prstGeom>
          <a:noFill/>
          <a:ln>
            <a:solidFill>
              <a:schemeClr val="accent2">
                <a:alpha val="3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564820" y="1467409"/>
            <a:ext cx="1199105" cy="1167630"/>
          </a:xfrm>
          <a:prstGeom prst="ellipse">
            <a:avLst/>
          </a:prstGeom>
          <a:noFill/>
          <a:ln>
            <a:solidFill>
              <a:schemeClr val="accent2">
                <a:alpha val="3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2583648" y="4523064"/>
            <a:ext cx="1199105" cy="1167630"/>
          </a:xfrm>
          <a:prstGeom prst="ellipse">
            <a:avLst/>
          </a:prstGeom>
          <a:noFill/>
          <a:ln>
            <a:solidFill>
              <a:schemeClr val="accent2">
                <a:alpha val="3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5542595" y="4488678"/>
            <a:ext cx="1199105" cy="1167630"/>
          </a:xfrm>
          <a:prstGeom prst="ellipse">
            <a:avLst/>
          </a:prstGeom>
          <a:noFill/>
          <a:ln>
            <a:solidFill>
              <a:schemeClr val="accent2">
                <a:alpha val="3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848" y="4740232"/>
            <a:ext cx="652329" cy="664522"/>
          </a:xfrm>
          <a:prstGeom prst="rect">
            <a:avLst/>
          </a:prstGeom>
        </p:spPr>
      </p:pic>
      <p:sp>
        <p:nvSpPr>
          <p:cNvPr id="53" name="Овал 52"/>
          <p:cNvSpPr/>
          <p:nvPr/>
        </p:nvSpPr>
        <p:spPr>
          <a:xfrm>
            <a:off x="5840578" y="4748787"/>
            <a:ext cx="653154" cy="6654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8776403" y="713008"/>
            <a:ext cx="2763656" cy="2676432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49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2849126" y="1595475"/>
            <a:ext cx="653154" cy="6654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8789992" y="3680900"/>
            <a:ext cx="2763656" cy="2676432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49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8309286" y="4514757"/>
            <a:ext cx="1199105" cy="1167630"/>
          </a:xfrm>
          <a:prstGeom prst="ellipse">
            <a:avLst/>
          </a:prstGeom>
          <a:noFill/>
          <a:ln>
            <a:solidFill>
              <a:schemeClr val="accent2">
                <a:alpha val="3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8607269" y="4774866"/>
            <a:ext cx="653154" cy="6654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562294" y="3886251"/>
            <a:ext cx="22368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спользовать в преподавании предмета «Технология» площадки: СПО, «</a:t>
            </a:r>
            <a:r>
              <a:rPr lang="ru-RU" sz="2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Кванториум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r>
              <a:rPr lang="en-US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IT-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куб</a:t>
            </a:r>
            <a:endParaRPr lang="ru-RU" sz="20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439814" y="3855532"/>
            <a:ext cx="24695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продолжить развитие системы наставничества по моделям «учитель-учитель», «учитель - ученик»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8983423" y="4071568"/>
            <a:ext cx="24695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беспечить исполнение показателей мотивирующего мониторинга</a:t>
            </a:r>
            <a:endParaRPr lang="ru-RU" sz="20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16170" y="1448142"/>
            <a:ext cx="3286298" cy="3395413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139382" y="3299032"/>
            <a:ext cx="3616325" cy="3556000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7975" y="7937"/>
            <a:ext cx="114983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 НАСТУПАЮЩИМ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НОВЫМ УЧЕБНЫМ ГОДОМ, КОЛЛЕГИ!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AutoShape 2" descr="Вступ – ПУ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2" descr="blob:https://web.telegram.org/75bde2f1-55a5-404d-84e8-5a94a91f136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1" y="1662992"/>
            <a:ext cx="10615687" cy="49761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2062">
            <a:off x="9872953" y="291147"/>
            <a:ext cx="2251834" cy="22518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09973">
            <a:off x="-400117" y="5756208"/>
            <a:ext cx="3448773" cy="176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-5441"/>
            <a:ext cx="12192000" cy="686344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367255" y="260793"/>
            <a:ext cx="5813367" cy="83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633742" y="1453502"/>
            <a:ext cx="6485467" cy="3579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единого образовательного пространства: </a:t>
            </a:r>
            <a:endParaRPr lang="en-US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опережение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www.aimgroupinternational.com/upload/_624x416/csr_dad_son.pn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Полиция ищет водителя, сбившего ребенка на пешеходном переходе в Барнауле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Ребенок сидит на дороге на пешеходном переходе | Премиум Фото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2360" y="5296843"/>
            <a:ext cx="6269640" cy="1421486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Матвеенкова Татьяна Борисовна, начальник управления образования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дминистрации г. Хабаровска</a:t>
            </a: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От чего в современном мире следует защищать детей | Голос Правды – Новости  Красноармейского района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du.gov.ru/application/frontend/skin/default/assets/data/national_project/main/main_about.jpg?v=2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1" y="1492946"/>
            <a:ext cx="10223542" cy="2671015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5482805" y="1457894"/>
            <a:ext cx="680928" cy="1255256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633742" y="2713150"/>
            <a:ext cx="523831" cy="1478824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0" y="617539"/>
            <a:ext cx="12192000" cy="62787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75000"/>
                  </a:schemeClr>
                </a:gs>
                <a:gs pos="36000">
                  <a:schemeClr val="bg2">
                    <a:lumMod val="75000"/>
                  </a:schemeClr>
                </a:gs>
                <a:gs pos="66000">
                  <a:schemeClr val="accent1">
                    <a:lumMod val="45000"/>
                    <a:lumOff val="55000"/>
                  </a:schemeClr>
                </a:gs>
                <a:gs pos="94000">
                  <a:schemeClr val="bg2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0" y="411618"/>
            <a:ext cx="12192000" cy="53522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75000"/>
                  </a:schemeClr>
                </a:gs>
                <a:gs pos="36000">
                  <a:schemeClr val="bg2">
                    <a:lumMod val="75000"/>
                  </a:schemeClr>
                </a:gs>
                <a:gs pos="66000">
                  <a:schemeClr val="accent1">
                    <a:lumMod val="45000"/>
                    <a:lumOff val="55000"/>
                  </a:schemeClr>
                </a:gs>
                <a:gs pos="94000">
                  <a:schemeClr val="bg2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0" y="4966673"/>
            <a:ext cx="12192000" cy="0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75000"/>
                  </a:schemeClr>
                </a:gs>
                <a:gs pos="36000">
                  <a:schemeClr val="bg2">
                    <a:lumMod val="75000"/>
                  </a:schemeClr>
                </a:gs>
                <a:gs pos="66000">
                  <a:schemeClr val="accent1">
                    <a:lumMod val="45000"/>
                    <a:lumOff val="55000"/>
                  </a:schemeClr>
                </a:gs>
                <a:gs pos="94000">
                  <a:schemeClr val="bg2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0" y="5156201"/>
            <a:ext cx="12192000" cy="972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75000"/>
                  </a:schemeClr>
                </a:gs>
                <a:gs pos="36000">
                  <a:schemeClr val="bg2">
                    <a:lumMod val="75000"/>
                  </a:schemeClr>
                </a:gs>
                <a:gs pos="66000">
                  <a:schemeClr val="accent1">
                    <a:lumMod val="45000"/>
                    <a:lumOff val="55000"/>
                  </a:schemeClr>
                </a:gs>
                <a:gs pos="94000">
                  <a:schemeClr val="bg2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!Мероприятия\Августовка 2022\SborkaAvgustovka2022\Video\Presentation\Выступающие\001 Матвеен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" y="-75544"/>
            <a:ext cx="12344400" cy="6942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785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245997"/>
          </a:xfrm>
          <a:prstGeom prst="rect">
            <a:avLst/>
          </a:prstGeom>
        </p:spPr>
      </p:pic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Диаграмма 23"/>
          <p:cNvGraphicFramePr/>
          <p:nvPr>
            <p:extLst/>
          </p:nvPr>
        </p:nvGraphicFramePr>
        <p:xfrm>
          <a:off x="460375" y="2640744"/>
          <a:ext cx="5123604" cy="429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6199" y="1863246"/>
            <a:ext cx="67056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«Сегодня 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перед нами стоят 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масштабные 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по повышению качества общего образования, внедрению примерной программы воспитания, развитию актуальных направлений цифровых возможностей»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6199" y="168276"/>
            <a:ext cx="7934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СЕРГЕЙ КРАВЦОВ,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5575" y="1005235"/>
            <a:ext cx="7283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нистр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просвещения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Российской Федерации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Чем известен Сергей Кравцов – Картина дня – Коммерсант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54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095500" y="65576"/>
            <a:ext cx="10953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КЛЮЧЕВЫЕ РЕШЕНИЯ В СФЕРЕ ОБРАЗОВАНИЯ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095500" y="752192"/>
            <a:ext cx="10096500" cy="3011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018171" y="1719965"/>
            <a:ext cx="11290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определены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стратегические приоритеты образовательной политики и программные задачи для достижения национальных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целей;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18171" y="2596607"/>
            <a:ext cx="9810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запущен проект «Школа </a:t>
            </a: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Минпросвещения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России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»;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18171" y="3106292"/>
            <a:ext cx="11431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принята новая «Концепция подготовки педагогических кадров для системы образования до 2030 года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»;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01727" y="3940588"/>
            <a:ext cx="11448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разработан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примерный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календарный план воспитательной работы </a:t>
            </a:r>
            <a:endParaRPr lang="ru-RU" sz="2400" b="1" dirty="0" smtClean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2022/2023 учебный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год;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18171" y="4713374"/>
            <a:ext cx="11567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утверждена новая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«Концепция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развития психологической службы в системе общего образования и среднего профессионального образования в РФ на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2022-2025 годы»;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85285" y="5855492"/>
            <a:ext cx="11448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штатный режим введены обновленные  муниципальные механизмы управления качеством образования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37"/>
            <a:ext cx="2516140" cy="188887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32697" y="974120"/>
            <a:ext cx="749180" cy="42958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58097" y="942105"/>
            <a:ext cx="749180" cy="429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86" y="1842441"/>
            <a:ext cx="540485" cy="54048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86" y="2564157"/>
            <a:ext cx="540485" cy="5404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86" y="3251547"/>
            <a:ext cx="540485" cy="5404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86" y="4008531"/>
            <a:ext cx="540485" cy="54048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86" y="4822128"/>
            <a:ext cx="540485" cy="54048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86" y="5919442"/>
            <a:ext cx="540485" cy="54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1556" y="4586004"/>
            <a:ext cx="3620711" cy="2271996"/>
          </a:xfrm>
          <a:prstGeom prst="rect">
            <a:avLst/>
          </a:prstGeom>
        </p:spPr>
      </p:pic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85285" y="65576"/>
            <a:ext cx="12063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1006166"/>
            <a:ext cx="12192000" cy="1712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0" y="-71052"/>
            <a:ext cx="12341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СОЗДАНИЕ УСЛОВИЙ ДЛЯ ПРИЕМА В ДОШКОЛЬНЫЕ УЧРЕЖДЕНИЯ ДЕТЕЙ РАННЕГО ВОЗРАСТА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934999005"/>
              </p:ext>
            </p:extLst>
          </p:nvPr>
        </p:nvGraphicFramePr>
        <p:xfrm>
          <a:off x="152400" y="765178"/>
          <a:ext cx="5956300" cy="4670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2863850" y="3027654"/>
            <a:ext cx="67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109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24050" y="1247154"/>
            <a:ext cx="361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85285" y="2081735"/>
            <a:ext cx="67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35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AutoShape 2" descr="Рисунок Дети ПНГ на Прозрачном Фоне • Скачать PNG Рисунок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071">
            <a:off x="1156835" y="3664333"/>
            <a:ext cx="2012950" cy="1183343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 rot="16200000">
            <a:off x="-400842" y="5573168"/>
            <a:ext cx="1417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2022 год</a:t>
            </a:r>
            <a:endParaRPr lang="ru-RU" sz="2400" b="1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98192" y="5143005"/>
            <a:ext cx="59645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№№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41, 111, 179, 196,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199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дополнительно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открыты группы для детей от 2 до 3 лет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6093469" y="1353187"/>
            <a:ext cx="0" cy="238764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6183957" y="1146402"/>
            <a:ext cx="59645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частных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детских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садах –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99 мест для детей от 1,5 до 3-х лет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576067" y="2258588"/>
            <a:ext cx="5469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Планируется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105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мест для детей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 1,5 до 3-х лет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 rot="16200000">
            <a:off x="5594994" y="2582102"/>
            <a:ext cx="1417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2022 год</a:t>
            </a:r>
            <a:endParaRPr lang="ru-RU" sz="2400" b="1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934" y="3167169"/>
            <a:ext cx="432854" cy="458002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6527905" y="3679832"/>
            <a:ext cx="55173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мест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ЧДОУ «Изумрудный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город»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75 мест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ЧДОУ «Лесной замок»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06701">
            <a:off x="9678247" y="4519973"/>
            <a:ext cx="3627434" cy="2932430"/>
          </a:xfrm>
          <a:prstGeom prst="rect">
            <a:avLst/>
          </a:prstGeom>
        </p:spPr>
      </p:pic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85285" y="65576"/>
            <a:ext cx="12063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-71052"/>
            <a:ext cx="12341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СОЗДАНИЕ УСЛОВИЙ ДЛЯ ПРИЕМА В ДОШКОЛЬНЫЕ УЧРЕЖДЕНИЯ ДЕТЕЙ РАННЕГО ВОЗРАСТА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5" name="AutoShape 2" descr="Рисунок Дети ПНГ на Прозрачном Фоне • Скачать PNG Рисунок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5400000">
            <a:off x="9250499" y="3481546"/>
            <a:ext cx="5352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Потребность в создании новых мест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702310" y="2439637"/>
            <a:ext cx="4698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детский сад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ул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Запарина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Амурский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бульвар на 190 мест</a:t>
            </a:r>
          </a:p>
        </p:txBody>
      </p:sp>
      <p:sp>
        <p:nvSpPr>
          <p:cNvPr id="35" name="Овал 34"/>
          <p:cNvSpPr/>
          <p:nvPr/>
        </p:nvSpPr>
        <p:spPr>
          <a:xfrm>
            <a:off x="4029203" y="2349260"/>
            <a:ext cx="1379001" cy="1329241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285" y="2753974"/>
            <a:ext cx="749180" cy="429580"/>
          </a:xfrm>
          <a:prstGeom prst="rect">
            <a:avLst/>
          </a:prstGeom>
        </p:spPr>
      </p:pic>
      <p:sp>
        <p:nvSpPr>
          <p:cNvPr id="39" name="Овал 38"/>
          <p:cNvSpPr/>
          <p:nvPr/>
        </p:nvSpPr>
        <p:spPr>
          <a:xfrm>
            <a:off x="4029203" y="3712379"/>
            <a:ext cx="1380892" cy="136346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946046" y="3892837"/>
            <a:ext cx="4481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детский сад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ул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Служебная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ул.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Подгаева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150 </a:t>
            </a:r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мест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4031094" y="5107593"/>
            <a:ext cx="1379001" cy="132031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6575041" y="5382115"/>
            <a:ext cx="52319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ЖК «Петроглиф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Парк»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мощностью 90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мест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285" y="4180937"/>
            <a:ext cx="749180" cy="42958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285" y="5607900"/>
            <a:ext cx="749180" cy="429580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 rot="16200000">
            <a:off x="-462454" y="1923033"/>
            <a:ext cx="1417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2022 год</a:t>
            </a:r>
            <a:endParaRPr lang="ru-RU" sz="2400" b="1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07138" y="3694831"/>
            <a:ext cx="31949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После капитального ремонта открыт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корпус детского сада № 15 </a:t>
            </a:r>
          </a:p>
        </p:txBody>
      </p:sp>
      <p:sp>
        <p:nvSpPr>
          <p:cNvPr id="56" name="Овал 55"/>
          <p:cNvSpPr/>
          <p:nvPr/>
        </p:nvSpPr>
        <p:spPr>
          <a:xfrm>
            <a:off x="520087" y="1090135"/>
            <a:ext cx="3021868" cy="259757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15531" y="6388745"/>
            <a:ext cx="9091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новых детских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садах -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14 групп на 210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мест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детей раннего возраста</a:t>
            </a:r>
            <a:endParaRPr lang="ru-RU" sz="20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4029203" y="994504"/>
            <a:ext cx="1379001" cy="1329241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6673302" y="1104114"/>
            <a:ext cx="4698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детский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сад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микрорайон «Ореховая сопка»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320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мест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285" y="1432944"/>
            <a:ext cx="749180" cy="429580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0" y="1006166"/>
            <a:ext cx="12192000" cy="1712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4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Овал 65"/>
          <p:cNvSpPr/>
          <p:nvPr/>
        </p:nvSpPr>
        <p:spPr>
          <a:xfrm rot="9635957">
            <a:off x="1203352" y="1940580"/>
            <a:ext cx="2105025" cy="198678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  <a:alpha val="42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 rot="9635957">
            <a:off x="2523280" y="3252328"/>
            <a:ext cx="2075819" cy="207320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6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 rot="9635957">
            <a:off x="4617872" y="3297031"/>
            <a:ext cx="2105025" cy="198678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  <a:alpha val="42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 rot="9635957">
            <a:off x="5897401" y="1929818"/>
            <a:ext cx="2075819" cy="207320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6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 rot="9635957">
            <a:off x="8564397" y="3183969"/>
            <a:ext cx="2075819" cy="207320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6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 rot="9635957">
            <a:off x="7788697" y="2100068"/>
            <a:ext cx="2105025" cy="198678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  <a:alpha val="42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85285" y="65576"/>
            <a:ext cx="12063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572249"/>
            <a:ext cx="12192000" cy="1712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0" y="17609"/>
            <a:ext cx="12341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О ДЕЯТЕЛЬНОСТИ УЧРЕЖДЕНИЙ ДОШКОЛЬНОГО ОБРАЗОВАНИЯ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5" name="AutoShape 2" descr="Рисунок Дети ПНГ на Прозрачном Фоне • Скачать PNG Рисунок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235217" y="681908"/>
            <a:ext cx="2489200" cy="2421857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-301625" y="3143510"/>
            <a:ext cx="35610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«Лучшая </a:t>
            </a:r>
            <a:r>
              <a:rPr lang="ru-RU" sz="20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группа дошкольного образовательного </a:t>
            </a:r>
            <a:r>
              <a:rPr lang="ru-RU" sz="20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учреждения»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39905" y="4482386"/>
            <a:ext cx="460454" cy="42958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66209" y="5007126"/>
            <a:ext cx="2795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Детские сады №№ 1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17, 23, 143, 179, 188,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208, «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Верботон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184671" y="3397907"/>
            <a:ext cx="2795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«Юные интеллектуалы»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3317287" y="4240582"/>
            <a:ext cx="2530145" cy="250060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89490" y="2928720"/>
            <a:ext cx="460454" cy="429580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3222029" y="1806995"/>
            <a:ext cx="2795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Команды </a:t>
            </a: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детских садов </a:t>
            </a: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№№ 5</a:t>
            </a: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7, 26, 30, 48, 83, 143, 184,187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6453315" y="716559"/>
            <a:ext cx="2489200" cy="2421857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980047" y="3204487"/>
            <a:ext cx="35610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«Путешествия в страну финансов»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30325" y="3927810"/>
            <a:ext cx="460454" cy="429580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6453315" y="4620259"/>
            <a:ext cx="2795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Детские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сады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№№ 179,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145,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196, 204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9549333" y="4294202"/>
            <a:ext cx="2530145" cy="2452455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9416717" y="3278539"/>
            <a:ext cx="2795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 «Дети за раздельный сбор мусора»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84178" y="2838095"/>
            <a:ext cx="460454" cy="429580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9416718" y="1302794"/>
            <a:ext cx="25977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Активные участники - детские сады  №№ 27</a:t>
            </a: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196, 163, 7, 1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40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-6513"/>
            <a:ext cx="106267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СОЗДАНИЕ НОВЫХ ШКОЛ, ОСНАЩЁННЫХ ПЕРЕДОВЫМ ОБОРУДОВАНИЕМ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V="1">
            <a:off x="0" y="901145"/>
            <a:ext cx="10668001" cy="2119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22443" y="1069688"/>
            <a:ext cx="72823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14 %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школьников обучаются во вторую смену</a:t>
            </a:r>
          </a:p>
          <a:p>
            <a:pPr lvl="0">
              <a:defRPr/>
            </a:pP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39 школ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– двусменный режим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96994" y="-6513"/>
            <a:ext cx="2304532" cy="1907198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92269" y="2619353"/>
            <a:ext cx="47337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школа в микрорайоне «Строитель» мощностью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1100 мест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школа в микрорайоне «Ореховая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сопка» на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2100 мест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школа в районе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ул. Демьяна Бедного на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1100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мест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44668" y="2112684"/>
            <a:ext cx="3174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ПЛАНИРУЕТСЯ</a:t>
            </a:r>
            <a:endParaRPr lang="ru-RU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15681" y="2012968"/>
            <a:ext cx="607199" cy="60638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334000" y="1957344"/>
            <a:ext cx="6413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«МОДЕРНИЗАЦИЯ ШКОЛЬНЫХ СИСТЕМ ОБРАЗОВАНИЯ В 2022-2026 ГГ»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50717" y="2753659"/>
            <a:ext cx="460454" cy="42958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315529" y="3369370"/>
            <a:ext cx="47337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Из 70 муниципальных школ 18 (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19 зданий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  имеют степень износа  зданий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более 50 %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28341" y="3229633"/>
            <a:ext cx="2098168" cy="20953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44" y="5185252"/>
            <a:ext cx="3607000" cy="16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www.khabkrai.ru/photos/102834_x922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AutoShape 2" descr="https://o.remove.bg/downloads/c91aa42a-6afa-4ff1-ab64-256babfb27d8/s25397305-removebg-preview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AutoShape 2" descr="https://o.remove.bg/downloads/1c972d1d-3329-4a1f-bcae-7824463715ac/%D0%91%D0%B5%D0%B7_%D0%BD%D0%B0%D0%B7%D0%B2%D0%B0%D0%BD%D0%B8%D1%8F-removebg-preview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AutoShape 2" descr="https://o.remove.bg/downloads/3f43c96b-ee4d-4b41-a954-c7dddfb99361/znak-dvizhenie-zapreshheno-removebg-preview.pn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AutoShape 2" descr="Восклицательный знак фон PNG | PNG Mart"/>
          <p:cNvSpPr>
            <a:spLocks noChangeAspect="1" noChangeArrowheads="1"/>
          </p:cNvSpPr>
          <p:nvPr/>
        </p:nvSpPr>
        <p:spPr bwMode="auto">
          <a:xfrm>
            <a:off x="-75882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AutoShape 2" descr="Развивающие игры Воскобовича: разработка и продажа развивающих игр для  детей."/>
          <p:cNvSpPr>
            <a:spLocks noChangeAspect="1" noChangeArrowheads="1"/>
          </p:cNvSpPr>
          <p:nvPr/>
        </p:nvSpPr>
        <p:spPr bwMode="auto">
          <a:xfrm>
            <a:off x="-60642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AutoShape 2" descr="Человек идущий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AutoShape 4" descr="Департамент по физическому развитию и спорту города Шахты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1205" y="-20961"/>
            <a:ext cx="9397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ЦИФРОВАЯ ТРАНСФОРМАЦИЯ ОБРАЗОВАНИЯ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-1959" y="644524"/>
            <a:ext cx="12193959" cy="101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2" descr="Психолого-педагогическая служба ДОУ - МАДОУ «Детский сад комбинированного  вида №19» г. Хабаровск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7975" y="1143414"/>
            <a:ext cx="11718925" cy="5401479"/>
          </a:xfrm>
          <a:prstGeom prst="rect">
            <a:avLst/>
          </a:prstGeom>
          <a:ln w="111125" cmpd="dbl">
            <a:solidFill>
              <a:srgbClr val="002060"/>
            </a:solidFill>
            <a:beve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 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сервису </a:t>
            </a:r>
            <a:r>
              <a:rPr lang="ru-RU" sz="23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«Библиотека цифрового образовательного </a:t>
            </a:r>
            <a:r>
              <a:rPr lang="ru-RU" sz="23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контента»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должны 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получить доступ все учащиеся и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педагоги;</a:t>
            </a:r>
            <a:endParaRPr lang="ru-RU" sz="23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3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«Цифровой </a:t>
            </a:r>
            <a:r>
              <a:rPr lang="ru-RU" sz="23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помощник ученика</a:t>
            </a:r>
            <a:r>
              <a:rPr lang="ru-RU" sz="23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»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должен 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быть рекомендательной системой, которая будет составлять для учащихся персонализированные подборки учебных материалов и планы обучения на основе цифрового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профиля; 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сервис </a:t>
            </a:r>
            <a:r>
              <a:rPr lang="ru-RU" sz="23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«Цифровое портфолио ученика»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 согласия будет 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фиксировать образовательную траекторию и все достижения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ученика;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ервис 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«</a:t>
            </a:r>
            <a:r>
              <a:rPr lang="ru-RU" sz="23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Цифровой помощник родителей» 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станет каналом взаимодействия школы и родителей, в том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числе 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обеспечит обмен мгновенными сообщениями с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учителями;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з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адача 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сервиса </a:t>
            </a:r>
            <a:r>
              <a:rPr lang="ru-RU" sz="23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«Цифровой помощник учителя»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— автоматизировать за счёт систем искусственного интеллекта часть работы педагогов: проверку всех домашних заданий, для которых это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возможно, и 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планирование рабочих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программ;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нформационная 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система управления в образовательной организации подразумевает </a:t>
            </a:r>
            <a:r>
              <a:rPr lang="ru-RU" sz="23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переход на безбумажные технологии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к 2024 году. Предполагается, что 90% документооборота перейдёт в электронный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формат</a:t>
            </a:r>
          </a:p>
        </p:txBody>
      </p:sp>
      <p:sp>
        <p:nvSpPr>
          <p:cNvPr id="15" name="AutoShape 2" descr="Цифровизация – Бесплатные иконки: технолог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1490" y="-109997"/>
            <a:ext cx="1224512" cy="122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9719</TotalTime>
  <Words>1969</Words>
  <Application>Microsoft Office PowerPoint</Application>
  <PresentationFormat>Широкоэкранный</PresentationFormat>
  <Paragraphs>254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472</cp:revision>
  <cp:lastPrinted>2022-08-24T09:23:59Z</cp:lastPrinted>
  <dcterms:created xsi:type="dcterms:W3CDTF">2021-09-09T23:47:22Z</dcterms:created>
  <dcterms:modified xsi:type="dcterms:W3CDTF">2022-08-24T23:01:10Z</dcterms:modified>
</cp:coreProperties>
</file>