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5" r:id="rId6"/>
    <p:sldId id="259" r:id="rId7"/>
    <p:sldId id="260" r:id="rId8"/>
    <p:sldId id="269" r:id="rId9"/>
    <p:sldId id="270" r:id="rId10"/>
    <p:sldId id="268" r:id="rId11"/>
    <p:sldId id="271" r:id="rId12"/>
    <p:sldId id="272" r:id="rId13"/>
    <p:sldId id="273" r:id="rId14"/>
    <p:sldId id="274" r:id="rId15"/>
    <p:sldId id="275" r:id="rId16"/>
    <p:sldId id="261" r:id="rId17"/>
    <p:sldId id="262" r:id="rId18"/>
    <p:sldId id="263" r:id="rId19"/>
    <p:sldId id="264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Юля\Pictures\7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58132"/>
            <a:ext cx="9144000" cy="339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91440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Особенности заданий по формированию </a:t>
            </a:r>
          </a:p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естественнонаучной </a:t>
            </a:r>
          </a:p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грамотности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4128" y="2654980"/>
            <a:ext cx="3419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Даруга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Юлия Ивановна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химии и биологии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Волочаевский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лицей»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2534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Хабаровск, 2021 г.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788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Юля\Pictures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19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-11392"/>
            <a:ext cx="741384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Компетентности естественнонаучно грамотного человека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413338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научно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объяснять явления;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понимать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особенности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естественнонаучного исследования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интерпретировать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данные и использовать научные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доказательства для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выводов</a:t>
            </a:r>
          </a:p>
        </p:txBody>
      </p:sp>
    </p:spTree>
    <p:extLst>
      <p:ext uri="{BB962C8B-B14F-4D97-AF65-F5344CB8AC3E}">
        <p14:creationId xmlns:p14="http://schemas.microsoft.com/office/powerpoint/2010/main" val="1056680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Юля\Pictures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19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-11392"/>
            <a:ext cx="741384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тип естественнонаучного знания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99695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itchFamily="2" charset="2"/>
              <a:buChar char="Ø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содержательное;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процедурное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425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Юля\Pictures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19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30152" y="260648"/>
            <a:ext cx="7413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контекст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13285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itchFamily="2" charset="2"/>
              <a:buChar char="Ø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здоровье;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природные ресурсы;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окружающая среда;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опасности и риски;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связь науки и технологий.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550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Юля\Pictures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19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30152" y="0"/>
            <a:ext cx="74138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Уровень задания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413338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itchFamily="2" charset="2"/>
              <a:buChar char="Ø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личностный;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местный/национальный;</a:t>
            </a:r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глобальный.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534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Юля\Pictures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19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30152" y="0"/>
            <a:ext cx="741384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познавательный 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уровень</a:t>
            </a:r>
          </a:p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(уровень сложности)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413338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itchFamily="2" charset="2"/>
              <a:buChar char="Ø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низкий;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средний;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высокий.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179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Юля\Pictures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19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30152" y="0"/>
            <a:ext cx="74138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Типы заданий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979712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itchFamily="2" charset="2"/>
              <a:buChar char="Ø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выбор всех правильных ответов;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задания на сопоставление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задания на исключение неправильных утверждений;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задания открытого типа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121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Юля\Pictures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19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-11392"/>
            <a:ext cx="74138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Глобальные компетенции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274838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способность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критически рассматривать с различных точек зрения проблемы глобального характера и межкультурного взаимодействия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630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Юля\Pictures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19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-11392"/>
            <a:ext cx="74138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Глобальные компетенции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27483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осознавать, как культурные, религиозные, политические, расовые и иные различия влияют на восприятие, суждения и взгляды людей;</a:t>
            </a:r>
          </a:p>
          <a:p>
            <a:pPr algn="ctr"/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511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Юля\Pictures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19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-11392"/>
            <a:ext cx="74138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Глобальные компетенции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27483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вступать в открытое, уважительное и эффективное</a:t>
            </a:r>
          </a:p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взаимодействие с другими людьми на основе разделяемого всеми уважения к человеческому достоинству.</a:t>
            </a:r>
          </a:p>
          <a:p>
            <a:pPr algn="ctr"/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084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Юля\Pictures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19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-11392"/>
            <a:ext cx="74138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Глобальные компетенции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10089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включают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способность эффективно действовать индивидуально или в группе в различных ситуациях. 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Оцениваются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также заинтересованность и осведомленность о глобальных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тенденциях развития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управление поведением, открытость к новому, эмоциональное восприятие нового.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35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Юля\Pictures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19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-11392"/>
            <a:ext cx="74138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Противоречия в исследованиях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274838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международные сравнительные исследования (TIMSS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в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области образования подтверждают, что российские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учащиеся сильны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области предметных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знаний, но у них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возникают трудности в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применении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предметных знаний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ситуациях, приближенных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жизненным реальностям (PISA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911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Юля\Pictures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19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-11392"/>
            <a:ext cx="74138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Креативное мышление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10089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способность продуктивно участвовать в процессе выработки, оценки и совершенствования идей, направленных на получение инновационных и эффективных решений, и/или нового знания, и/или эффектного выражение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воображения.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683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Юля\Pictures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19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41449" y="260648"/>
            <a:ext cx="7413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Причины трудностей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" y="1653132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Задания PISA – нетипичны, т.е. их решение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сложно однозначно описать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получить доступ к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заученному алгоритму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Ограниченное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практико-ориентированных и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компетентностных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заданий представлено в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УМК естественнонаучных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предметов и измерительных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материалах Государственной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итоговой аттестации.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Недостаточная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учителей в области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формирования функциональной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грамотности, а также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отсутствие необходимых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учебно-методических материалов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64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Юля\Pictures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19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41449" y="260648"/>
            <a:ext cx="7413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" y="16531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" y="1859340"/>
            <a:ext cx="9110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Разработать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инструментарий и технологии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которые будут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способствовать формированию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оценке способности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применять полученные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процессе обучения знания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решения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различных учебных и практических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 –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формированию функциональной грамотности.</a:t>
            </a:r>
          </a:p>
        </p:txBody>
      </p:sp>
    </p:spTree>
    <p:extLst>
      <p:ext uri="{BB962C8B-B14F-4D97-AF65-F5344CB8AC3E}">
        <p14:creationId xmlns:p14="http://schemas.microsoft.com/office/powerpoint/2010/main" val="3628516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Юля\Pictures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19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-11392"/>
            <a:ext cx="74138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функциональная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грамотность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274838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способность человека использовать приобретаемые в течение жизни знания для решения широкого диапазона жизненных задач в различных сферах человеческой деятельности, общения и социальных отношений.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545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Юля\Pictures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19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-11392"/>
            <a:ext cx="741384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Составляющие функциональной грамотности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27483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Wingdings" pitchFamily="2" charset="2"/>
              <a:buChar char="ü"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грамотность</a:t>
            </a:r>
          </a:p>
          <a:p>
            <a:pPr marL="571500" indent="-571500" algn="ctr">
              <a:buFont typeface="Wingdings" pitchFamily="2" charset="2"/>
              <a:buChar char="ü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Читательская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грамотность</a:t>
            </a:r>
          </a:p>
          <a:p>
            <a:pPr marL="571500" indent="-571500" algn="ctr">
              <a:buFont typeface="Wingdings" pitchFamily="2" charset="2"/>
              <a:buChar char="ü"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Естественнонаучная грамотность</a:t>
            </a:r>
          </a:p>
          <a:p>
            <a:pPr marL="571500" indent="-571500" algn="ctr">
              <a:buFont typeface="Wingdings" pitchFamily="2" charset="2"/>
              <a:buChar char="ü"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Финансовая грамотность</a:t>
            </a:r>
          </a:p>
          <a:p>
            <a:pPr marL="571500" indent="-571500" algn="ctr">
              <a:buFont typeface="Wingdings" pitchFamily="2" charset="2"/>
              <a:buChar char="ü"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Глобальные компетенции</a:t>
            </a:r>
          </a:p>
          <a:p>
            <a:pPr marL="571500" indent="-571500" algn="ctr">
              <a:buFont typeface="Wingdings" pitchFamily="2" charset="2"/>
              <a:buChar char="ü"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Креативное мышление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326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Юля\Pictures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19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-11392"/>
            <a:ext cx="74138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Естественнонаучная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грамотность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274838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способность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человека занимать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активную гражданскую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позицию по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общественно значимым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вопросам, связанным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естественными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науками, и его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готовность интересоваться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естественнонаучными идеями</a:t>
            </a:r>
          </a:p>
          <a:p>
            <a:pPr algn="ctr"/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(определение используемое в PISA)</a:t>
            </a:r>
          </a:p>
        </p:txBody>
      </p:sp>
    </p:spTree>
    <p:extLst>
      <p:ext uri="{BB962C8B-B14F-4D97-AF65-F5344CB8AC3E}">
        <p14:creationId xmlns:p14="http://schemas.microsoft.com/office/powerpoint/2010/main" val="2736911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Юля\Pictures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19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-11392"/>
            <a:ext cx="741384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Требования к заданиям по формированию ЕНГ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413338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реальной ситуации, представленное, как правило,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проблемном ключе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ряд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вопросов-заданий, связанных с этой ситуацией</a:t>
            </a:r>
          </a:p>
        </p:txBody>
      </p:sp>
    </p:spTree>
    <p:extLst>
      <p:ext uri="{BB962C8B-B14F-4D97-AF65-F5344CB8AC3E}">
        <p14:creationId xmlns:p14="http://schemas.microsoft.com/office/powerpoint/2010/main" val="400382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Юля\Pictures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19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-11392"/>
            <a:ext cx="741384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параметры заданий по формированию ЕНГ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979712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компетентность, на оценивание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которой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направлено задание;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тип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естественнонаучного знания, затрагиваемый в задании;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контекст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познавательный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уровень (или степень трудности) задания.</a:t>
            </a:r>
          </a:p>
        </p:txBody>
      </p:sp>
    </p:spTree>
    <p:extLst>
      <p:ext uri="{BB962C8B-B14F-4D97-AF65-F5344CB8AC3E}">
        <p14:creationId xmlns:p14="http://schemas.microsoft.com/office/powerpoint/2010/main" val="32571944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527</Words>
  <Application>Microsoft Office PowerPoint</Application>
  <PresentationFormat>Экран (4:3)</PresentationFormat>
  <Paragraphs>77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school</cp:lastModifiedBy>
  <cp:revision>20</cp:revision>
  <dcterms:created xsi:type="dcterms:W3CDTF">2021-12-12T04:58:26Z</dcterms:created>
  <dcterms:modified xsi:type="dcterms:W3CDTF">2021-12-16T03:34:15Z</dcterms:modified>
</cp:coreProperties>
</file>