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2" r:id="rId4"/>
    <p:sldId id="273" r:id="rId5"/>
    <p:sldId id="271" r:id="rId6"/>
    <p:sldId id="266" r:id="rId7"/>
    <p:sldId id="258" r:id="rId8"/>
    <p:sldId id="259" r:id="rId9"/>
    <p:sldId id="260" r:id="rId10"/>
    <p:sldId id="263" r:id="rId11"/>
    <p:sldId id="261" r:id="rId12"/>
    <p:sldId id="267" r:id="rId13"/>
    <p:sldId id="262" r:id="rId14"/>
    <p:sldId id="268" r:id="rId15"/>
    <p:sldId id="264" r:id="rId16"/>
    <p:sldId id="269" r:id="rId17"/>
    <p:sldId id="270" r:id="rId18"/>
    <p:sldId id="26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Формула успеха молодого специалиста через наставничество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наставничества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4400" dirty="0" smtClean="0"/>
              <a:t>Адаптационный</a:t>
            </a:r>
          </a:p>
          <a:p>
            <a:pPr marL="514350" indent="-514350">
              <a:buAutoNum type="arabicPeriod"/>
            </a:pPr>
            <a:r>
              <a:rPr lang="ru-RU" sz="4400" dirty="0" smtClean="0"/>
              <a:t>Проектировочный</a:t>
            </a:r>
          </a:p>
          <a:p>
            <a:pPr marL="514350" indent="-514350">
              <a:buAutoNum type="arabicPeriod"/>
            </a:pPr>
            <a:r>
              <a:rPr lang="ru-RU" sz="4400" dirty="0" smtClean="0"/>
              <a:t>Контрольно-оценочный</a:t>
            </a:r>
            <a:endParaRPr lang="ru-RU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Адаптационный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>
              <a:solidFill>
                <a:schemeClr val="tx2"/>
              </a:solidFill>
              <a:latin typeface="Bookman Old Style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Определяется круг обязанностей молодого специалиста, выявляются недостатки в умениях и навыках.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Адаптационный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Адаптационная работа включает в себя:</a:t>
            </a:r>
          </a:p>
          <a:p>
            <a:r>
              <a:rPr lang="ru-RU" dirty="0" smtClean="0"/>
              <a:t>- знакомство молодого специалиста его с должностной инструкцией, условиями труда, правилами внутреннего трудового распорядка, уставом ОУ, традициями, коллегами, материальной базой и т.д.</a:t>
            </a:r>
          </a:p>
          <a:p>
            <a:r>
              <a:rPr lang="ru-RU" dirty="0" smtClean="0"/>
              <a:t>За молодым специалистом закрепляется наставник.</a:t>
            </a:r>
          </a:p>
          <a:p>
            <a:r>
              <a:rPr lang="ru-RU" dirty="0" smtClean="0"/>
              <a:t>Самообразование педагога – работа с научно-методической литературой, выбор методической темы.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Проектировочный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Разрабатывается и реализуется программа адаптации, осуществляется корректировка профессиональных умений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Проверяется уровень профессиональной компетентности молодого педагога и степень готовности к выполнению своих обязанностей.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Контрольно-оценочный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период создания собственной педагогической системы работы, внедрение новых технологий, прохождение курсов ПК и аттестации на первую квалификационную категорию.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Эффекты наставничества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  <a:ea typeface="DejaVu Sans" charset="-52"/>
                <a:cs typeface="Times New Roman" pitchFamily="18" charset="0"/>
              </a:rPr>
              <a:t>повышение профессионального уровня и навыков всех без исключения сотрудников, вовлеченных в систему наставничества, включая самого наставника;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endParaRPr lang="ru-RU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  <a:ea typeface="DejaVu Sans" charset="-52"/>
                <a:cs typeface="Times New Roman" pitchFamily="18" charset="0"/>
              </a:rPr>
              <a:t>2) снижение текучести кадров за счет усиления    профессиональной  мотивации молодых учителей и предоставления дополнительных возможностей для повышения профессионального статуса более опытных;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  <a:ea typeface="DejaVu Sans" charset="-52"/>
                <a:cs typeface="Times New Roman" pitchFamily="18" charset="0"/>
              </a:rPr>
              <a:t>3) снижение риска профессионального выгорания наиболее   опытных учителей - носителей знаний, навыков;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  <a:ea typeface="DejaVu Sans" charset="-52"/>
                <a:cs typeface="Times New Roman" pitchFamily="18" charset="0"/>
              </a:rPr>
              <a:t>4) укрепление профессионального сотрудничества всех членов коллектива</a:t>
            </a:r>
            <a:r>
              <a:rPr lang="ru-RU" sz="2800" dirty="0" smtClean="0">
                <a:latin typeface="Times New Roman" pitchFamily="18" charset="0"/>
                <a:ea typeface="DejaVu Sans" charset="-52"/>
                <a:cs typeface="Times New Roman" pitchFamily="18" charset="0"/>
              </a:rPr>
              <a:t>.</a:t>
            </a:r>
            <a:endParaRPr lang="ru-RU" dirty="0" smtClean="0">
              <a:latin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Современный учитель должен уметь: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ru-RU" dirty="0" smtClean="0"/>
          </a:p>
          <a:p>
            <a:r>
              <a:rPr lang="ru-RU" dirty="0" smtClean="0"/>
              <a:t>Тратить минимум сил на подготовку и проведение уроков.</a:t>
            </a:r>
          </a:p>
          <a:p>
            <a:r>
              <a:rPr lang="ru-RU" dirty="0" smtClean="0"/>
              <a:t>Быстро и объективно проверять знания учащихся.</a:t>
            </a:r>
          </a:p>
          <a:p>
            <a:r>
              <a:rPr lang="ru-RU" dirty="0" smtClean="0"/>
              <a:t>Сделать изучение нового материала максимально понятным.</a:t>
            </a:r>
          </a:p>
          <a:p>
            <a:r>
              <a:rPr lang="ru-RU" dirty="0" smtClean="0"/>
              <a:t>Избавить себя от подбора заданий и их проверки после уроков.</a:t>
            </a:r>
          </a:p>
          <a:p>
            <a:r>
              <a:rPr lang="ru-RU" dirty="0" smtClean="0"/>
              <a:t>Наладить дисциплину на своих уроках.</a:t>
            </a:r>
          </a:p>
          <a:p>
            <a:r>
              <a:rPr lang="ru-RU" dirty="0" smtClean="0"/>
              <a:t>Получить возможность работать творчески.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Формула успеха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Молодость. Желание работать</a:t>
            </a:r>
          </a:p>
          <a:p>
            <a:pPr algn="ctr">
              <a:buNone/>
            </a:pPr>
            <a:r>
              <a:rPr lang="ru-RU" dirty="0" smtClean="0"/>
              <a:t>+</a:t>
            </a:r>
          </a:p>
          <a:p>
            <a:pPr>
              <a:buNone/>
            </a:pPr>
            <a:r>
              <a:rPr lang="ru-RU" dirty="0" smtClean="0"/>
              <a:t>Опыт. Желание помочь</a:t>
            </a:r>
          </a:p>
          <a:p>
            <a:pPr algn="ctr">
              <a:buNone/>
            </a:pPr>
            <a:r>
              <a:rPr lang="ru-RU" dirty="0" smtClean="0"/>
              <a:t>+</a:t>
            </a:r>
          </a:p>
          <a:p>
            <a:pPr>
              <a:buNone/>
            </a:pPr>
            <a:r>
              <a:rPr lang="ru-RU" dirty="0" smtClean="0"/>
              <a:t>Методология</a:t>
            </a:r>
          </a:p>
          <a:p>
            <a:pPr algn="ctr">
              <a:buNone/>
            </a:pPr>
            <a:r>
              <a:rPr lang="ru-RU" dirty="0" smtClean="0"/>
              <a:t>=</a:t>
            </a:r>
          </a:p>
          <a:p>
            <a:pPr>
              <a:buNone/>
            </a:pPr>
            <a:r>
              <a:rPr lang="ru-RU" dirty="0" smtClean="0"/>
              <a:t>Успешный молодой педагог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«Настоящий учитель тот, кто может спуститься с вершины своего знания до незнания ученика и, взяв его за руку, снова совершить восхождение».</a:t>
            </a:r>
          </a:p>
          <a:p>
            <a:pPr algn="r">
              <a:buNone/>
            </a:pP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                                            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Ш.Амонашвили</a:t>
            </a:r>
            <a:endParaRPr lang="ru-RU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"Со мной работали десятки молодых педагогов.</a:t>
            </a:r>
          </a:p>
          <a:p>
            <a:pPr>
              <a:buNone/>
            </a:pPr>
            <a:r>
              <a:rPr lang="ru-RU" dirty="0" smtClean="0"/>
              <a:t>    Я убедился, что как бы человек успешно</a:t>
            </a:r>
          </a:p>
          <a:p>
            <a:pPr>
              <a:buNone/>
            </a:pPr>
            <a:r>
              <a:rPr lang="ru-RU" dirty="0" smtClean="0"/>
              <a:t>    не кончил педагогический вуз, как бы он не был талантлив, а если не будет учиться на опыте, никогда не будет хорошим педагогом, я сам учился у более старых педагогов…"</a:t>
            </a:r>
          </a:p>
          <a:p>
            <a:pPr algn="r">
              <a:buNone/>
            </a:pPr>
            <a:r>
              <a:rPr lang="ru-RU" i="1" dirty="0" smtClean="0"/>
              <a:t>А.С. Макаренко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Наставничество является двусторонним процессом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 одной стороны- деятельность наставника.</a:t>
            </a:r>
          </a:p>
          <a:p>
            <a:endParaRPr lang="ru-RU" dirty="0" smtClean="0"/>
          </a:p>
          <a:p>
            <a:r>
              <a:rPr lang="ru-RU" dirty="0" smtClean="0"/>
              <a:t>С другой –деятельность молодого специалиста.</a:t>
            </a:r>
          </a:p>
          <a:p>
            <a:endParaRPr lang="ru-RU" dirty="0" smtClean="0"/>
          </a:p>
          <a:p>
            <a:r>
              <a:rPr lang="ru-RU" dirty="0" smtClean="0"/>
              <a:t>Этот процесс носит   субъект- субъективный характер  и является одной из разновидностей педагогического взаимодействия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Взаимодействие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diusschbg.minobr63.ru/wp-content/uploads/2020/12/Screenshot_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19250"/>
            <a:ext cx="9277350" cy="523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Формы взаимодействия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 smtClean="0"/>
              <a:t>Эксперт моего урока</a:t>
            </a:r>
            <a:endParaRPr lang="ru-RU" dirty="0" smtClean="0"/>
          </a:p>
          <a:p>
            <a:r>
              <a:rPr lang="ru-RU" b="1" dirty="0" smtClean="0"/>
              <a:t> Качество взаимодействия учителя и ученика</a:t>
            </a:r>
            <a:endParaRPr lang="ru-RU" dirty="0" smtClean="0"/>
          </a:p>
          <a:p>
            <a:r>
              <a:rPr lang="ru-RU" b="1" dirty="0" smtClean="0"/>
              <a:t> Способствовать формированию эмоционального интеллекта.</a:t>
            </a:r>
            <a:endParaRPr lang="ru-RU" dirty="0" smtClean="0"/>
          </a:p>
          <a:p>
            <a:r>
              <a:rPr lang="ru-RU" b="1" dirty="0" smtClean="0"/>
              <a:t>Способствовать формированию потребностей в непрерывном самообразовании через профессиональные конкурсы.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Взаимодействия наставника и молодого специалиста</a:t>
            </a:r>
            <a:endParaRPr lang="ru-RU" dirty="0"/>
          </a:p>
        </p:txBody>
      </p:sp>
      <p:pic>
        <p:nvPicPr>
          <p:cNvPr id="4" name="Содержимое 3" descr="hello_html_47e17e44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343150" y="1749425"/>
            <a:ext cx="445770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наставника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Обеспечить  наиболее лёгкую адаптацию молодых специалистов в коллективе.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  <a:ea typeface="DejaVu Sans" charset="-52"/>
                <a:cs typeface="Times New Roman" pitchFamily="18" charset="0"/>
              </a:rPr>
              <a:t>Дифференцированно и целенаправленно планировать методическую работу на основе выявленных потенциальных возможностей начинающего учителя.</a:t>
            </a:r>
            <a:endParaRPr lang="ru-RU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Способствовать планированию  карьеры  молодых специалистов.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Обеспечить информационное пространство для самостоятельного овладения профессиональными знаниями и навыками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Повышать профессиональный уровень педагогов с учетом их потребностей, затруднений, достижений.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Повышать профессиональный уровень педагогов с учетом их потребностей, затруднений, достижений.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Поддержка молодого специалиста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b="1" dirty="0" smtClean="0">
                <a:solidFill>
                  <a:schemeClr val="tx2"/>
                </a:solidFill>
                <a:latin typeface="Bookman Old Style" pitchFamily="18" charset="0"/>
              </a:rPr>
              <a:t> требования к организации учебного процесса; </a:t>
            </a:r>
          </a:p>
          <a:p>
            <a:pPr lvl="0"/>
            <a:r>
              <a:rPr lang="ru-RU" b="1" dirty="0" smtClean="0">
                <a:solidFill>
                  <a:schemeClr val="tx2"/>
                </a:solidFill>
                <a:latin typeface="Bookman Old Style" pitchFamily="18" charset="0"/>
              </a:rPr>
              <a:t>  требования к ведению школьной документации; 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Bookman Old Style" pitchFamily="18" charset="0"/>
              </a:rPr>
              <a:t>  информирование о новых и параллельных программах и учебниках;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b="1" dirty="0" smtClean="0">
                <a:solidFill>
                  <a:schemeClr val="tx2"/>
                </a:solidFill>
                <a:latin typeface="Bookman Old Style" pitchFamily="18" charset="0"/>
                <a:ea typeface="DejaVu Sans" charset="-52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  <a:ea typeface="DejaVu Sans" charset="-52"/>
                <a:cs typeface="Times New Roman" pitchFamily="18" charset="0"/>
              </a:rPr>
              <a:t>теоретическое и практическое  освоение основ педагогической деятельности (подготовка, проведение и анализ урока; формы, методы и приемы обучения и др.);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  <a:ea typeface="DejaVu Sans" charset="-52"/>
                <a:cs typeface="Times New Roman" pitchFamily="18" charset="0"/>
              </a:rPr>
              <a:t>   освоение инновационных тенденций в отечественной педагогике и образовании;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  <a:ea typeface="DejaVu Sans" charset="-52"/>
                <a:cs typeface="Times New Roman" pitchFamily="18" charset="0"/>
              </a:rPr>
              <a:t>   разработка программы собственного профессионального роста;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  <a:ea typeface="DejaVu Sans" charset="-52"/>
                <a:cs typeface="Times New Roman" pitchFamily="18" charset="0"/>
              </a:rPr>
              <a:t>   выбор приоритетной методической темы для самообразования.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работы с молодыми специалистами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Традиционные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собеседование, консультирование;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взаимное посещение и анализ уроков;</a:t>
            </a:r>
          </a:p>
          <a:p>
            <a:endParaRPr lang="ru-RU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Нетрадиционные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психологический тренинг;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  психолого­-педагогическая деловая игра;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 "мозговой штурм»;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  презентация себя как учителя, классного руководителя;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  презентация уроков;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  аукцион педагогических идей.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94</TotalTime>
  <Words>539</Words>
  <Application>Microsoft Office PowerPoint</Application>
  <PresentationFormat>Экран (4:3)</PresentationFormat>
  <Paragraphs>89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Апекс</vt:lpstr>
      <vt:lpstr>Формула успеха молодого специалиста через наставничество</vt:lpstr>
      <vt:lpstr>Презентация PowerPoint</vt:lpstr>
      <vt:lpstr>Наставничество является двусторонним процессом</vt:lpstr>
      <vt:lpstr>Взаимодействие</vt:lpstr>
      <vt:lpstr>Формы взаимодействия  </vt:lpstr>
      <vt:lpstr>Взаимодействия наставника и молодого специалиста</vt:lpstr>
      <vt:lpstr>Задачи наставника</vt:lpstr>
      <vt:lpstr>Поддержка молодого специалиста</vt:lpstr>
      <vt:lpstr>Формы работы с молодыми специалистами</vt:lpstr>
      <vt:lpstr>Этапы наставничества</vt:lpstr>
      <vt:lpstr> Адаптационный</vt:lpstr>
      <vt:lpstr>Адаптационный</vt:lpstr>
      <vt:lpstr>Проектировочный</vt:lpstr>
      <vt:lpstr>Контрольно-оценочный</vt:lpstr>
      <vt:lpstr>Эффекты наставничества</vt:lpstr>
      <vt:lpstr>Современный учитель должен уметь:</vt:lpstr>
      <vt:lpstr>Формула успеха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Формула успеха молодого специалиста через наставничество</dc:title>
  <dc:creator>User</dc:creator>
  <cp:lastModifiedBy>Домашний</cp:lastModifiedBy>
  <cp:revision>28</cp:revision>
  <dcterms:created xsi:type="dcterms:W3CDTF">2021-10-31T09:45:12Z</dcterms:created>
  <dcterms:modified xsi:type="dcterms:W3CDTF">2021-11-12T05:45:17Z</dcterms:modified>
</cp:coreProperties>
</file>