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313E0-6DE6-4E7F-91E3-0E6475D1EBD8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C8405-9B85-4E80-B472-BC230E678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570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Муниципальная группа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экстренного (кризисного) реагирования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3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Оказание  адресной экстренной психолого-педагогической помощи участникам образовательных отношений (методическая, информационная)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947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 </a:t>
            </a:r>
            <a:r>
              <a:rPr lang="ru-RU" dirty="0" smtClean="0"/>
              <a:t>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9416"/>
            <a:ext cx="7704856" cy="4846320"/>
          </a:xfrm>
        </p:spPr>
        <p:txBody>
          <a:bodyPr/>
          <a:lstStyle/>
          <a:p>
            <a:r>
              <a:rPr lang="ru-RU" dirty="0" err="1" smtClean="0"/>
              <a:t>Синодальцева</a:t>
            </a:r>
            <a:r>
              <a:rPr lang="ru-RU" dirty="0" smtClean="0"/>
              <a:t> Н.П., - </a:t>
            </a:r>
            <a:r>
              <a:rPr lang="ru-RU" sz="1800" dirty="0" smtClean="0"/>
              <a:t>руководитель (</a:t>
            </a:r>
            <a:r>
              <a:rPr lang="ru-RU" sz="1800" dirty="0" smtClean="0"/>
              <a:t>МАОУ «СШ </a:t>
            </a:r>
            <a:r>
              <a:rPr lang="ru-RU" sz="1800" dirty="0" smtClean="0"/>
              <a:t>№ </a:t>
            </a:r>
            <a:r>
              <a:rPr lang="ru-RU" sz="1800" dirty="0" smtClean="0"/>
              <a:t>47») </a:t>
            </a:r>
            <a:endParaRPr lang="ru-RU" dirty="0" smtClean="0"/>
          </a:p>
          <a:p>
            <a:r>
              <a:rPr lang="ru-RU" dirty="0" smtClean="0"/>
              <a:t>Яловенко </a:t>
            </a:r>
            <a:r>
              <a:rPr lang="ru-RU" dirty="0"/>
              <a:t>М.Г</a:t>
            </a:r>
            <a:r>
              <a:rPr lang="ru-RU" dirty="0" smtClean="0"/>
              <a:t>., - </a:t>
            </a:r>
            <a:r>
              <a:rPr lang="ru-RU" sz="1800" dirty="0" smtClean="0"/>
              <a:t>МАОУ «СШ «Успех»</a:t>
            </a:r>
            <a:r>
              <a:rPr lang="ru-RU" sz="2000" dirty="0" smtClean="0"/>
              <a:t> </a:t>
            </a:r>
            <a:endParaRPr lang="ru-RU" dirty="0" smtClean="0"/>
          </a:p>
          <a:p>
            <a:r>
              <a:rPr lang="ru-RU" dirty="0" err="1" smtClean="0"/>
              <a:t>Гавриш</a:t>
            </a:r>
            <a:r>
              <a:rPr lang="ru-RU" dirty="0" smtClean="0"/>
              <a:t> </a:t>
            </a:r>
            <a:r>
              <a:rPr lang="ru-RU" dirty="0"/>
              <a:t>Н.А</a:t>
            </a:r>
            <a:r>
              <a:rPr lang="ru-RU" dirty="0" smtClean="0"/>
              <a:t>., - </a:t>
            </a:r>
            <a:r>
              <a:rPr lang="ru-RU" sz="1800" dirty="0" smtClean="0"/>
              <a:t>МАОУ «ЛИТ»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/>
              <a:t>Шагиморданова</a:t>
            </a:r>
            <a:r>
              <a:rPr lang="ru-RU" dirty="0"/>
              <a:t> Р.Р</a:t>
            </a:r>
            <a:r>
              <a:rPr lang="ru-RU" dirty="0" smtClean="0"/>
              <a:t>., - </a:t>
            </a:r>
            <a:r>
              <a:rPr lang="ru-RU" sz="1800" dirty="0" smtClean="0"/>
              <a:t>МАОУ «Политехнический лицей» </a:t>
            </a:r>
            <a:endParaRPr lang="ru-RU" dirty="0" smtClean="0"/>
          </a:p>
          <a:p>
            <a:r>
              <a:rPr lang="ru-RU" dirty="0" err="1" smtClean="0"/>
              <a:t>Сошнева</a:t>
            </a:r>
            <a:r>
              <a:rPr lang="ru-RU" dirty="0" smtClean="0"/>
              <a:t> </a:t>
            </a:r>
            <a:r>
              <a:rPr lang="ru-RU" dirty="0"/>
              <a:t>Л.И</a:t>
            </a:r>
            <a:r>
              <a:rPr lang="ru-RU" dirty="0" smtClean="0"/>
              <a:t>., - </a:t>
            </a:r>
            <a:r>
              <a:rPr lang="ru-RU" sz="1800" dirty="0" smtClean="0"/>
              <a:t>МБОУ СОШ № 29</a:t>
            </a:r>
            <a:endParaRPr lang="ru-RU" dirty="0"/>
          </a:p>
          <a:p>
            <a:r>
              <a:rPr lang="ru-RU" dirty="0"/>
              <a:t>Павленко М.В</a:t>
            </a:r>
            <a:r>
              <a:rPr lang="ru-RU" dirty="0" smtClean="0"/>
              <a:t>., - </a:t>
            </a:r>
            <a:r>
              <a:rPr lang="ru-RU" sz="1800" dirty="0" smtClean="0"/>
              <a:t>МАОУ «МПЛ»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16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73206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Схема РЕАГИРОВАНИЯ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2276872"/>
            <a:ext cx="7056784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Муниципальная психологическая служба </a:t>
            </a:r>
          </a:p>
          <a:p>
            <a:pPr algn="ctr"/>
            <a:r>
              <a:rPr lang="ru-RU" dirty="0" smtClean="0"/>
              <a:t>(руководитель Федотова И.Е.)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1268760"/>
            <a:ext cx="561662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Администрация образовательного</a:t>
            </a:r>
          </a:p>
          <a:p>
            <a:pPr algn="ctr"/>
            <a:r>
              <a:rPr lang="ru-RU" dirty="0" smtClean="0"/>
              <a:t>учреждения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528" y="4077072"/>
            <a:ext cx="3672408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Межведомственные службы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528" y="2996952"/>
            <a:ext cx="705678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Группа экстренного реагирования</a:t>
            </a:r>
          </a:p>
          <a:p>
            <a:pPr algn="ctr"/>
            <a:r>
              <a:rPr lang="ru-RU" dirty="0" smtClean="0"/>
              <a:t>(руководитель </a:t>
            </a:r>
            <a:r>
              <a:rPr lang="ru-RU" dirty="0" err="1" smtClean="0"/>
              <a:t>Синодальцева</a:t>
            </a:r>
            <a:r>
              <a:rPr lang="ru-RU" dirty="0" smtClean="0"/>
              <a:t> Н.П.)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endCxn id="12" idx="2"/>
          </p:cNvCxnSpPr>
          <p:nvPr/>
        </p:nvCxnSpPr>
        <p:spPr>
          <a:xfrm flipH="1" flipV="1">
            <a:off x="3491880" y="1988840"/>
            <a:ext cx="36004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283968" y="3717032"/>
            <a:ext cx="2088232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4427984" y="4077072"/>
            <a:ext cx="345638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Все участники образовательного </a:t>
            </a:r>
            <a:r>
              <a:rPr lang="ru-RU" sz="1600" dirty="0" smtClean="0"/>
              <a:t>процесса</a:t>
            </a:r>
            <a:endParaRPr lang="ru-RU" sz="1600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1547664" y="3717032"/>
            <a:ext cx="234026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635896" y="2780928"/>
            <a:ext cx="0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044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732061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Схема </a:t>
            </a:r>
            <a:r>
              <a:rPr lang="ru-RU" dirty="0" smtClean="0">
                <a:solidFill>
                  <a:srgbClr val="C00000"/>
                </a:solidFill>
              </a:rPr>
              <a:t> РЕАГИРОВАНИЯ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1412776"/>
            <a:ext cx="626469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ШАГ 1</a:t>
            </a:r>
          </a:p>
          <a:p>
            <a:pPr algn="ctr"/>
            <a:r>
              <a:rPr lang="ru-RU" sz="1400" b="1" dirty="0" smtClean="0"/>
              <a:t>Информация (</a:t>
            </a:r>
            <a:r>
              <a:rPr lang="ru-RU" sz="1400" b="1" dirty="0" smtClean="0"/>
              <a:t>запрос)поступает </a:t>
            </a:r>
            <a:r>
              <a:rPr lang="ru-RU" sz="1400" b="1" dirty="0" smtClean="0"/>
              <a:t>руководителю группы </a:t>
            </a:r>
            <a:endParaRPr lang="ru-RU" sz="1400" b="1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3851920" y="1988840"/>
            <a:ext cx="0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11560" y="2276872"/>
            <a:ext cx="6336704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ШАГ 2</a:t>
            </a:r>
          </a:p>
          <a:p>
            <a:pPr algn="ctr"/>
            <a:r>
              <a:rPr lang="ru-RU" sz="1400" b="1" dirty="0" smtClean="0"/>
              <a:t>Руководитель группы собирает информацию о случае и планирует работу членов группы</a:t>
            </a:r>
            <a:endParaRPr lang="ru-RU" sz="1400" b="1" dirty="0" smtClean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3568" y="3140968"/>
            <a:ext cx="6336704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ШАГ 3</a:t>
            </a:r>
          </a:p>
          <a:p>
            <a:pPr algn="ctr"/>
            <a:r>
              <a:rPr lang="ru-RU" sz="1400" b="1" dirty="0" smtClean="0"/>
              <a:t>Члены группы оказывают методическое, информационное сопровождение случая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3923928" y="2852936"/>
            <a:ext cx="0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1331640" y="3861048"/>
            <a:ext cx="2160240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51520" y="4149080"/>
            <a:ext cx="1791816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Консультации</a:t>
            </a:r>
          </a:p>
          <a:p>
            <a:pPr algn="ctr"/>
            <a:r>
              <a:rPr lang="ru-RU" sz="1400" b="1" dirty="0" smtClean="0"/>
              <a:t>по проведению диагностических мероприятий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23728" y="4149080"/>
            <a:ext cx="1791816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Консультации по проведению родительских собраний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39952" y="4149080"/>
            <a:ext cx="1791816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Консультации по проведению индивидуальной работы с учащимися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084168" y="4149080"/>
            <a:ext cx="1791816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Консультации для педагогов</a:t>
            </a:r>
          </a:p>
        </p:txBody>
      </p:sp>
      <p:cxnSp>
        <p:nvCxnSpPr>
          <p:cNvPr id="31" name="Прямая со стрелкой 30"/>
          <p:cNvCxnSpPr>
            <a:endCxn id="18" idx="2"/>
          </p:cNvCxnSpPr>
          <p:nvPr/>
        </p:nvCxnSpPr>
        <p:spPr>
          <a:xfrm flipV="1">
            <a:off x="2915816" y="3861048"/>
            <a:ext cx="936104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3923928" y="3861048"/>
            <a:ext cx="1152128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995936" y="3861048"/>
            <a:ext cx="2736304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899592" y="5805264"/>
            <a:ext cx="6264696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ШАГ 4</a:t>
            </a:r>
          </a:p>
          <a:p>
            <a:pPr algn="ctr"/>
            <a:r>
              <a:rPr lang="ru-RU" sz="1400" b="1" dirty="0" smtClean="0"/>
              <a:t>Составление отчёта о </a:t>
            </a:r>
            <a:r>
              <a:rPr lang="ru-RU" sz="1400" b="1" dirty="0" smtClean="0"/>
              <a:t>проведенных </a:t>
            </a:r>
            <a:r>
              <a:rPr lang="ru-RU" sz="1400" b="1" dirty="0" smtClean="0"/>
              <a:t>мероприятиях </a:t>
            </a:r>
            <a:endParaRPr lang="ru-RU" sz="1400" b="1" dirty="0"/>
          </a:p>
        </p:txBody>
      </p:sp>
      <p:cxnSp>
        <p:nvCxnSpPr>
          <p:cNvPr id="43" name="Прямая со стрелкой 42"/>
          <p:cNvCxnSpPr>
            <a:stCxn id="42" idx="0"/>
          </p:cNvCxnSpPr>
          <p:nvPr/>
        </p:nvCxnSpPr>
        <p:spPr>
          <a:xfrm flipV="1">
            <a:off x="4031940" y="3861048"/>
            <a:ext cx="36004" cy="1944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044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Основные направления </a:t>
            </a:r>
            <a:r>
              <a:rPr lang="ru-RU" dirty="0" smtClean="0">
                <a:solidFill>
                  <a:srgbClr val="C00000"/>
                </a:solidFill>
              </a:rPr>
              <a:t>работы: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абота </a:t>
            </a:r>
            <a:r>
              <a:rPr lang="ru-RU" dirty="0"/>
              <a:t>со случаем;</a:t>
            </a:r>
          </a:p>
          <a:p>
            <a:r>
              <a:rPr lang="ru-RU" dirty="0" smtClean="0"/>
              <a:t>профилактика </a:t>
            </a:r>
            <a:r>
              <a:rPr lang="ru-RU" dirty="0"/>
              <a:t>негативных социально-психологических явлений, приводящих к психологическому дискомфорту в образовательном учреждении и суицидальным </a:t>
            </a:r>
            <a:r>
              <a:rPr lang="ru-RU" dirty="0" smtClean="0"/>
              <a:t>проявлениями;</a:t>
            </a:r>
            <a:endParaRPr lang="ru-RU" dirty="0"/>
          </a:p>
          <a:p>
            <a:r>
              <a:rPr lang="ru-RU" dirty="0" smtClean="0"/>
              <a:t>оказание </a:t>
            </a:r>
            <a:r>
              <a:rPr lang="ru-RU" dirty="0"/>
              <a:t>помощи на отдаленных этапах (</a:t>
            </a:r>
            <a:r>
              <a:rPr lang="ru-RU" dirty="0" err="1"/>
              <a:t>супервизия</a:t>
            </a:r>
            <a:r>
              <a:rPr lang="ru-RU" dirty="0"/>
              <a:t>, работа с травмой и т д)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861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Направления деятельности Группы Экстренного (кризисного) реагирования</a:t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3312368"/>
          </a:xfrm>
        </p:spPr>
        <p:txBody>
          <a:bodyPr/>
          <a:lstStyle/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Суицидальный риск </a:t>
            </a:r>
            <a:endParaRPr lang="ru-RU" sz="3600" dirty="0"/>
          </a:p>
          <a:p>
            <a:r>
              <a:rPr lang="ru-RU" sz="3600" dirty="0" smtClean="0"/>
              <a:t> </a:t>
            </a:r>
            <a:r>
              <a:rPr lang="ru-RU" sz="3600" dirty="0" err="1" smtClean="0"/>
              <a:t>Девиантное</a:t>
            </a:r>
            <a:r>
              <a:rPr lang="ru-RU" sz="3600" dirty="0" smtClean="0"/>
              <a:t> </a:t>
            </a:r>
            <a:r>
              <a:rPr lang="ru-RU" sz="3600" dirty="0"/>
              <a:t>и </a:t>
            </a:r>
            <a:r>
              <a:rPr lang="ru-RU" sz="3600" dirty="0" err="1" smtClean="0"/>
              <a:t>аддиктивное</a:t>
            </a:r>
            <a:r>
              <a:rPr lang="ru-RU" sz="3600" dirty="0" smtClean="0"/>
              <a:t> </a:t>
            </a:r>
            <a:r>
              <a:rPr lang="ru-RU" sz="3600" dirty="0"/>
              <a:t>поведение</a:t>
            </a:r>
          </a:p>
          <a:p>
            <a:r>
              <a:rPr lang="ru-RU" sz="3600" dirty="0" smtClean="0"/>
              <a:t> Конфликтные </a:t>
            </a:r>
            <a:r>
              <a:rPr lang="ru-RU" sz="3600" dirty="0"/>
              <a:t>ситуации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92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Основные этапы оказания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 </a:t>
            </a:r>
            <a:r>
              <a:rPr lang="ru-RU" dirty="0"/>
              <a:t>Подготовительный.</a:t>
            </a:r>
          </a:p>
          <a:p>
            <a:pPr algn="just"/>
            <a:r>
              <a:rPr lang="ru-RU" dirty="0"/>
              <a:t>Сбор информации о ситуации, сложившейся в  результате кризисного или экстремального происшествия. Анализ положения дел, прогноз и планирование действий, распределение функций между членами группы (кураторами случая). </a:t>
            </a:r>
          </a:p>
          <a:p>
            <a:pPr algn="just"/>
            <a:r>
              <a:rPr lang="ru-RU" dirty="0" smtClean="0"/>
              <a:t>2. </a:t>
            </a:r>
            <a:r>
              <a:rPr lang="ru-RU" dirty="0" smtClean="0"/>
              <a:t> </a:t>
            </a:r>
            <a:r>
              <a:rPr lang="ru-RU" dirty="0"/>
              <a:t>Установление контакта с участниками образовательного учреждения, определение контингента, нуждающегося в оказании помощи. При </a:t>
            </a:r>
            <a:r>
              <a:rPr lang="ru-RU" dirty="0" smtClean="0"/>
              <a:t>необходимости, обращение  к представителям других </a:t>
            </a:r>
            <a:r>
              <a:rPr lang="ru-RU" dirty="0"/>
              <a:t>ведомств и учреждений.</a:t>
            </a:r>
          </a:p>
          <a:p>
            <a:pPr algn="just"/>
            <a:r>
              <a:rPr lang="ru-RU" dirty="0" smtClean="0"/>
              <a:t>3.</a:t>
            </a:r>
            <a:r>
              <a:rPr lang="ru-RU" dirty="0" smtClean="0"/>
              <a:t> </a:t>
            </a:r>
            <a:r>
              <a:rPr lang="ru-RU" dirty="0"/>
              <a:t>Оказание помощи с учетом наработок и ресурсных возможностей.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1050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Планируемые мероприятия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Анализ </a:t>
            </a:r>
            <a:r>
              <a:rPr lang="ru-RU" sz="2400" dirty="0"/>
              <a:t>мониторинга уровня </a:t>
            </a:r>
            <a:r>
              <a:rPr lang="ru-RU" sz="2400" dirty="0" smtClean="0"/>
              <a:t>психологической безопасности </a:t>
            </a:r>
            <a:r>
              <a:rPr lang="ru-RU" sz="2400" dirty="0"/>
              <a:t>образовательной среды </a:t>
            </a:r>
            <a:r>
              <a:rPr lang="ru-RU" sz="2400" dirty="0" smtClean="0"/>
              <a:t>учреждений (с целью разработки профилактических программ </a:t>
            </a:r>
            <a:r>
              <a:rPr lang="ru-RU" sz="2400" dirty="0" smtClean="0"/>
              <a:t>по оказанию </a:t>
            </a:r>
            <a:r>
              <a:rPr lang="ru-RU" sz="2400" dirty="0" smtClean="0"/>
              <a:t>помощи несовершеннолетним в кризисных ситуациях).</a:t>
            </a:r>
            <a:endParaRPr lang="ru-RU" sz="2400" dirty="0"/>
          </a:p>
          <a:p>
            <a:pPr algn="just"/>
            <a:r>
              <a:rPr lang="ru-RU" sz="2400" dirty="0" smtClean="0"/>
              <a:t>Организация </a:t>
            </a:r>
            <a:r>
              <a:rPr lang="ru-RU" sz="2400" dirty="0"/>
              <a:t>работы демонстрационной</a:t>
            </a:r>
          </a:p>
          <a:p>
            <a:pPr algn="just">
              <a:buNone/>
            </a:pPr>
            <a:r>
              <a:rPr lang="ru-RU" sz="2400" dirty="0" smtClean="0"/>
              <a:t>   площадки </a:t>
            </a:r>
            <a:r>
              <a:rPr lang="ru-RU" sz="2400" dirty="0"/>
              <a:t>для специалистов. </a:t>
            </a:r>
          </a:p>
          <a:p>
            <a:pPr algn="just"/>
            <a:r>
              <a:rPr lang="ru-RU" sz="2400" dirty="0" smtClean="0"/>
              <a:t>Подготовка </a:t>
            </a:r>
            <a:r>
              <a:rPr lang="ru-RU" sz="2400" dirty="0"/>
              <a:t>и проведение </a:t>
            </a:r>
            <a:r>
              <a:rPr lang="ru-RU" sz="2400" dirty="0" smtClean="0"/>
              <a:t>семинара </a:t>
            </a:r>
            <a:endParaRPr lang="ru-RU" sz="2400" dirty="0" smtClean="0"/>
          </a:p>
          <a:p>
            <a:pPr algn="just">
              <a:buNone/>
            </a:pPr>
            <a:r>
              <a:rPr lang="ru-RU" sz="2400" smtClean="0"/>
              <a:t>«</a:t>
            </a:r>
            <a:r>
              <a:rPr lang="ru-RU" sz="2400" smtClean="0"/>
              <a:t>Деятельность </a:t>
            </a:r>
            <a:r>
              <a:rPr lang="ru-RU" sz="2400" dirty="0"/>
              <a:t>специалистов образовательных учреждений в экстремальных и кризисных ситуациях»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69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343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Муниципальная группа  экстренного (кризисного) реагирования </vt:lpstr>
      <vt:lpstr>Цель</vt:lpstr>
      <vt:lpstr>Состав группы</vt:lpstr>
      <vt:lpstr>Схема РЕАГИРОВАНИЯ</vt:lpstr>
      <vt:lpstr>Схема  РЕАГИРОВАНИЯ</vt:lpstr>
      <vt:lpstr> Основные направления работы:</vt:lpstr>
      <vt:lpstr>Направления деятельности Группы Экстренного (кризисного) реагирования </vt:lpstr>
      <vt:lpstr>Основные этапы оказания помощи</vt:lpstr>
      <vt:lpstr>Планируемые мероприятия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группа  « экстренного» реагирования</dc:title>
  <dc:creator>ADMIN</dc:creator>
  <cp:lastModifiedBy>Анастасия</cp:lastModifiedBy>
  <cp:revision>15</cp:revision>
  <dcterms:created xsi:type="dcterms:W3CDTF">2018-09-12T02:18:26Z</dcterms:created>
  <dcterms:modified xsi:type="dcterms:W3CDTF">2020-03-04T07:07:13Z</dcterms:modified>
</cp:coreProperties>
</file>