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96" r:id="rId4"/>
    <p:sldId id="264" r:id="rId5"/>
    <p:sldId id="261" r:id="rId6"/>
    <p:sldId id="284" r:id="rId7"/>
    <p:sldId id="300" r:id="rId8"/>
    <p:sldId id="306" r:id="rId9"/>
    <p:sldId id="307" r:id="rId10"/>
    <p:sldId id="310" r:id="rId11"/>
    <p:sldId id="309" r:id="rId12"/>
    <p:sldId id="293" r:id="rId13"/>
    <p:sldId id="272" r:id="rId14"/>
    <p:sldId id="31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99FF"/>
    <a:srgbClr val="FF7C80"/>
    <a:srgbClr val="97DBB1"/>
    <a:srgbClr val="FFFF66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4D995-E778-4E01-B337-64953A1873A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0687-3182-4FBB-89E8-6B4370B7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95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0687-3182-4FBB-89E8-6B4370B7E4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59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BE92-5412-4403-9708-52C245264C81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B743-D4F4-422A-966B-F25669602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2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E5B9-BEFA-40A2-B015-925D7ED55C52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6F96-314A-4BAA-A36C-C48662F8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3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3282-73CD-4053-836C-960E0053E503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2626-498C-4F01-82DA-0614A9338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79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79BB-93D7-4DEB-85D2-07D9E08C3AA1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43FF-C7EE-4123-88FB-DA3066D54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4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24A9-89BD-446B-BD09-1F8610AB89E3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D4A9-D56A-43B4-AD95-B52703152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6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7872-216D-4D97-BBF0-C32C8FDB601C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2C-1E4B-405B-8016-FBC25EF5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26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E274-8E1F-484A-80F1-AF11310E045E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0633-1512-4FCF-A0FE-8647AAC3D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3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5B1F-210A-46CE-829A-BB33494AA7B0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FDFE-949C-4AA6-8092-A5B699712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76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DE71-68B8-4EF0-9D72-F166FF0DB7DE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47F5-17C8-4418-A0FD-C530BDC9A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77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2EEC-8BDA-4420-98EE-22FB9BEF8101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2FDC-CC89-4798-93F8-50FF695A2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29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0C9B-72FB-4668-83EE-56F067596A92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B2CE-BD2D-42E9-9133-31B1F93F4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16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07D68-C715-43E5-A6C4-39F7529AD86C}" type="datetimeFigureOut">
              <a:rPr lang="ru-RU"/>
              <a:pPr>
                <a:defRPr/>
              </a:pPr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ADBAA-6164-4D13-8E95-F6B8C9FF2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9096" y="1628800"/>
            <a:ext cx="7637360" cy="8640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Утренний групповой сбор как форма воспитания коммуникативных качеств детей дошкольного возраста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37731"/>
            <a:ext cx="75608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Мадоу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«Детский сад № 57»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026" name="Picture 2" descr="G:\Групповой сбор\IMG_4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4"/>
          <a:stretch/>
        </p:blipFill>
        <p:spPr bwMode="auto">
          <a:xfrm>
            <a:off x="1907704" y="3068960"/>
            <a:ext cx="5472608" cy="32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74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98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322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8846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838" y="4037013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6950" y="188640"/>
            <a:ext cx="35671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аришка\Documents\Работа\Портфолио\паутин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1" t="6466" r="5366" b="24059"/>
          <a:stretch/>
        </p:blipFill>
        <p:spPr bwMode="auto">
          <a:xfrm>
            <a:off x="330322" y="813480"/>
            <a:ext cx="8492881" cy="53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Групповой сбор\фото\IMG_4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56" y="836712"/>
            <a:ext cx="3657342" cy="48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Групповой сбор\фото\IMG_4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57342" cy="48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88640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Презентация центров активности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621" y="5805264"/>
            <a:ext cx="3715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Центр ИЗО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2258" y="5801646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Центр </a:t>
            </a:r>
            <a:r>
              <a:rPr lang="ru-RU" b="1" dirty="0" smtClean="0">
                <a:solidFill>
                  <a:srgbClr val="002060"/>
                </a:solidFill>
              </a:rPr>
              <a:t>экспериментирования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7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0481" y="7173416"/>
            <a:ext cx="3598706" cy="257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5394" y="260648"/>
            <a:ext cx="445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Презентация центров активности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060741"/>
            <a:ext cx="192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Центр </a:t>
            </a:r>
            <a:r>
              <a:rPr lang="ru-RU" b="1" dirty="0" smtClean="0">
                <a:solidFill>
                  <a:schemeClr val="tx2"/>
                </a:solidFill>
              </a:rPr>
              <a:t>грамоты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G:\Групповой сбор\фото\IMG_41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0"/>
          <a:stretch/>
        </p:blipFill>
        <p:spPr bwMode="auto">
          <a:xfrm>
            <a:off x="4572001" y="777088"/>
            <a:ext cx="3982078" cy="52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8850" y="6071504"/>
            <a:ext cx="372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Центр </a:t>
            </a:r>
            <a:r>
              <a:rPr lang="ru-RU" b="1" dirty="0" smtClean="0">
                <a:solidFill>
                  <a:schemeClr val="tx2"/>
                </a:solidFill>
              </a:rPr>
              <a:t>музыкального развития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4" name="Picture 6" descr="C:\Users\Маришка\Documents\Работа\Портфолио\о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96" y="777088"/>
            <a:ext cx="3910010" cy="52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8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7929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Умения, формируемые во время проведения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 группового сбора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071563"/>
            <a:ext cx="2571750" cy="5572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1071563"/>
            <a:ext cx="2571750" cy="5643562"/>
          </a:xfrm>
          <a:prstGeom prst="roundRect">
            <a:avLst>
              <a:gd name="adj" fmla="val 3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0" y="1000125"/>
            <a:ext cx="2571750" cy="5643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28625" y="1214438"/>
            <a:ext cx="2357438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u="sng" dirty="0">
                <a:latin typeface="Calibri" pitchFamily="34" charset="0"/>
              </a:rPr>
              <a:t>Коммуникативные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слушать друг друга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обратиться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высказать свое мнение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Работать в парах, группах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договориться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Решать проблемы с помощью слов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Умение выступать перед группой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3571875" y="1214438"/>
            <a:ext cx="21431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u="sng" dirty="0">
                <a:latin typeface="Calibri" pitchFamily="34" charset="0"/>
              </a:rPr>
              <a:t>Академические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Речевые навыки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Расширение словарного запаса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Умение </a:t>
            </a:r>
            <a:r>
              <a:rPr lang="ru-RU" altLang="ru-RU" b="1" dirty="0">
                <a:latin typeface="Calibri" pitchFamily="34" charset="0"/>
              </a:rPr>
              <a:t>работать с изученной информацией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решать творческие задачи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оценить и проанализировать материалы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>
                <a:latin typeface="Calibri" pitchFamily="34" charset="0"/>
              </a:rPr>
              <a:t>Умение самостоятельно пополнять </a:t>
            </a:r>
            <a:r>
              <a:rPr lang="ru-RU" altLang="ru-RU" b="1" dirty="0" smtClean="0">
                <a:latin typeface="Calibri" pitchFamily="34" charset="0"/>
              </a:rPr>
              <a:t>знания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Познавательная мотивация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Умение внести предложение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6572250" y="1214438"/>
            <a:ext cx="207168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u="sng" dirty="0">
                <a:latin typeface="Calibri" pitchFamily="34" charset="0"/>
              </a:rPr>
              <a:t>Социальные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Добро-</a:t>
            </a:r>
          </a:p>
          <a:p>
            <a:pPr eaLnBrk="1" hangingPunct="1"/>
            <a:r>
              <a:rPr lang="ru-RU" altLang="ru-RU" b="1" dirty="0" smtClean="0">
                <a:latin typeface="Calibri" pitchFamily="34" charset="0"/>
              </a:rPr>
              <a:t>желательное отношение к сверстникам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Способность применять разные социальные роли и действовать в соответствии с ними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b="1" dirty="0" smtClean="0">
                <a:latin typeface="Calibri" pitchFamily="34" charset="0"/>
              </a:rPr>
              <a:t>Управлять своим поведением, включатся в разговор и поддерживать его</a:t>
            </a:r>
            <a:endParaRPr lang="ru-RU" alt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30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613301" y="1556792"/>
            <a:ext cx="7643813" cy="107721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FF0000"/>
                </a:solidFill>
                <a:latin typeface="Calibri" pitchFamily="34" charset="0"/>
              </a:rPr>
              <a:t>Групповой сбор </a:t>
            </a:r>
            <a:r>
              <a:rPr lang="ru-RU" altLang="ru-RU" sz="1600" b="1" dirty="0">
                <a:latin typeface="Calibri" pitchFamily="34" charset="0"/>
              </a:rPr>
              <a:t>– это часть ежедневного распорядка, проводимая в определенное время, в специально оборудованном месте, когда дети и взрослые обмениваются информацией, обсуждают проблемы, планируют </a:t>
            </a:r>
            <a:r>
              <a:rPr lang="ru-RU" altLang="ru-RU" sz="1600" b="1" dirty="0" smtClean="0">
                <a:latin typeface="Calibri" pitchFamily="34" charset="0"/>
              </a:rPr>
              <a:t>самостоятельную и </a:t>
            </a:r>
            <a:r>
              <a:rPr lang="ru-RU" altLang="ru-RU" sz="1600" b="1" dirty="0">
                <a:latin typeface="Calibri" pitchFamily="34" charset="0"/>
              </a:rPr>
              <a:t>совместную </a:t>
            </a:r>
            <a:r>
              <a:rPr lang="ru-RU" altLang="ru-RU" sz="1600" b="1" dirty="0" smtClean="0">
                <a:latin typeface="Calibri" pitchFamily="34" charset="0"/>
              </a:rPr>
              <a:t>деятельность на день (неделю) в соответствии с темой недели</a:t>
            </a:r>
            <a:endParaRPr lang="ru-RU" altLang="ru-RU" sz="1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138" y="2743429"/>
            <a:ext cx="6143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группового сбора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85813" y="3532063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51712" y="3205391"/>
            <a:ext cx="741723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itchFamily="34" charset="0"/>
              </a:rPr>
              <a:t>Формирование доброжелательных отношений между детьми, создание атмосферы поддержки, сотрудничества, общего положительного эмоционального фона</a:t>
            </a:r>
          </a:p>
        </p:txBody>
      </p:sp>
      <p:sp>
        <p:nvSpPr>
          <p:cNvPr id="7" name="Стрелка вправо 6"/>
          <p:cNvSpPr/>
          <p:nvPr/>
        </p:nvSpPr>
        <p:spPr>
          <a:xfrm flipV="1">
            <a:off x="785813" y="4365104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6229" y="4237310"/>
            <a:ext cx="614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itchFamily="34" charset="0"/>
              </a:rPr>
              <a:t>Обмен информацией, выявление детских интересов</a:t>
            </a:r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785813" y="4860984"/>
            <a:ext cx="500062" cy="127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785813" y="5334010"/>
            <a:ext cx="5000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51712" y="4685755"/>
            <a:ext cx="6286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Calibri" pitchFamily="34" charset="0"/>
              </a:rPr>
              <a:t>Формирование </a:t>
            </a:r>
            <a:r>
              <a:rPr lang="ru-RU" altLang="ru-RU" b="1" dirty="0">
                <a:latin typeface="Calibri" pitchFamily="34" charset="0"/>
              </a:rPr>
              <a:t>мотивации к предстоящей </a:t>
            </a:r>
            <a:r>
              <a:rPr lang="ru-RU" altLang="ru-RU" b="1" dirty="0" smtClean="0">
                <a:latin typeface="Calibri" pitchFamily="34" charset="0"/>
              </a:rPr>
              <a:t>деятельности </a:t>
            </a:r>
            <a:endParaRPr lang="ru-RU" altLang="ru-RU" b="1" dirty="0">
              <a:latin typeface="Calibri" pitchFamily="34" charset="0"/>
            </a:endParaRPr>
          </a:p>
          <a:p>
            <a:pPr eaLnBrk="1" hangingPunct="1"/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13773" y="5128692"/>
            <a:ext cx="73202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itchFamily="34" charset="0"/>
              </a:rPr>
              <a:t>Представление информации о материалах в центрах активности и планирование деятельности в центрах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61789" y="5774804"/>
            <a:ext cx="734579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itchFamily="34" charset="0"/>
              </a:rPr>
              <a:t>Осуществление выбора деятельности на основе собственных интересов и потребностей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974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Tx/>
              <a:buSzPct val="120000"/>
              <a:buFontTx/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ГРУППОВОЙ   СБОР –</a:t>
            </a:r>
          </a:p>
          <a:p>
            <a:pPr algn="ctr" eaLnBrk="1" hangingPunct="1">
              <a:buClrTx/>
              <a:buSzPct val="120000"/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самая органичная форма становления и развития</a:t>
            </a:r>
            <a:endParaRPr lang="ru-RU" altLang="ru-RU" b="1" dirty="0">
              <a:solidFill>
                <a:srgbClr val="C00000"/>
              </a:solidFill>
              <a:latin typeface="+mn-lt"/>
            </a:endParaRPr>
          </a:p>
          <a:p>
            <a:pPr algn="ctr">
              <a:buClrTx/>
              <a:buSzPct val="120000"/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КЛЮЧЕВЫХ  КОМПЕТЕНТНОСТЕЙ  </a:t>
            </a: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ДОШКОЛЬНОГО    </a:t>
            </a: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ДЕТСТВА</a:t>
            </a:r>
          </a:p>
          <a:p>
            <a:pPr algn="ctr">
              <a:buClrTx/>
              <a:buSzPct val="120000"/>
              <a:buFontTx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инициативность, самостоятельность,  умение выражать свои мысли и чувства)</a:t>
            </a:r>
            <a:endParaRPr lang="ru-RU" alt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2693"/>
            <a:ext cx="5302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812736"/>
            <a:ext cx="5302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31" y="5304640"/>
            <a:ext cx="5302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418" y="5964510"/>
            <a:ext cx="5302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p"/>
      <p:bldP spid="17" grpId="0" build="p"/>
      <p:bldP spid="21" grpId="0" build="p"/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Время и место утреннего группового сбора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392" y="1058470"/>
            <a:ext cx="7855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ремя </a:t>
            </a:r>
            <a:r>
              <a:rPr lang="ru-RU" dirty="0"/>
              <a:t>проведения </a:t>
            </a:r>
            <a:r>
              <a:rPr lang="ru-RU" dirty="0" smtClean="0"/>
              <a:t>утреннего группового </a:t>
            </a:r>
            <a:r>
              <a:rPr lang="ru-RU" dirty="0"/>
              <a:t>сбора в режиме </a:t>
            </a:r>
            <a:r>
              <a:rPr lang="ru-RU" dirty="0" smtClean="0"/>
              <a:t>дня: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 </a:t>
            </a:r>
            <a:r>
              <a:rPr lang="ru-RU" dirty="0"/>
              <a:t>завтрака, перед утренней </a:t>
            </a:r>
            <a:r>
              <a:rPr lang="ru-RU" dirty="0" smtClean="0"/>
              <a:t>гимнастикой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завтрака, перед </a:t>
            </a:r>
            <a:r>
              <a:rPr lang="ru-RU" dirty="0" smtClean="0"/>
              <a:t>непрерывной образовательной деятельностью</a:t>
            </a:r>
          </a:p>
          <a:p>
            <a:endParaRPr lang="ru-RU" dirty="0" smtClean="0"/>
          </a:p>
          <a:p>
            <a:r>
              <a:rPr lang="ru-RU" dirty="0" smtClean="0"/>
              <a:t>Место проведения группового сбора должно быть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удобно расположено (где дружный кружок не будет никому мешать)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находиться подальше от полок с игрушками и других мест в группе, где много отвлекающих предметов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круг должен быть достаточно большим, чтобы места хватило всем</a:t>
            </a:r>
            <a:endParaRPr lang="ru-RU" dirty="0"/>
          </a:p>
        </p:txBody>
      </p:sp>
      <p:pic>
        <p:nvPicPr>
          <p:cNvPr id="3074" name="Picture 2" descr="C:\Users\Пользователь\Desktop\Мама\ИНКО\семинар\новое\05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7947" b="8474"/>
          <a:stretch/>
        </p:blipFill>
        <p:spPr bwMode="auto">
          <a:xfrm>
            <a:off x="5269034" y="3655985"/>
            <a:ext cx="317589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1687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Необходимо также, чтобы под рукой воспитателя был магнитофон, звоночек, </a:t>
            </a:r>
            <a:r>
              <a:rPr lang="ru-RU" b="1" dirty="0" smtClean="0">
                <a:solidFill>
                  <a:srgbClr val="C00000"/>
                </a:solidFill>
              </a:rPr>
              <a:t>подготовленные материалы по теме недели, </a:t>
            </a:r>
            <a:r>
              <a:rPr lang="ru-RU" b="1" dirty="0">
                <a:solidFill>
                  <a:srgbClr val="C00000"/>
                </a:solidFill>
              </a:rPr>
              <a:t>чтобы не отвлекаться на поиски необходимых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31653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285750"/>
            <a:ext cx="77152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Структура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утреннего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сбора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23560" y="1124744"/>
            <a:ext cx="3528393" cy="724270"/>
          </a:xfrm>
          <a:custGeom>
            <a:avLst/>
            <a:gdLst>
              <a:gd name="connsiteX0" fmla="*/ 0 w 4091975"/>
              <a:gd name="connsiteY0" fmla="*/ 72427 h 724270"/>
              <a:gd name="connsiteX1" fmla="*/ 72427 w 4091975"/>
              <a:gd name="connsiteY1" fmla="*/ 0 h 724270"/>
              <a:gd name="connsiteX2" fmla="*/ 4019548 w 4091975"/>
              <a:gd name="connsiteY2" fmla="*/ 0 h 724270"/>
              <a:gd name="connsiteX3" fmla="*/ 4091975 w 4091975"/>
              <a:gd name="connsiteY3" fmla="*/ 72427 h 724270"/>
              <a:gd name="connsiteX4" fmla="*/ 4091975 w 4091975"/>
              <a:gd name="connsiteY4" fmla="*/ 651843 h 724270"/>
              <a:gd name="connsiteX5" fmla="*/ 4019548 w 4091975"/>
              <a:gd name="connsiteY5" fmla="*/ 724270 h 724270"/>
              <a:gd name="connsiteX6" fmla="*/ 72427 w 4091975"/>
              <a:gd name="connsiteY6" fmla="*/ 724270 h 724270"/>
              <a:gd name="connsiteX7" fmla="*/ 0 w 4091975"/>
              <a:gd name="connsiteY7" fmla="*/ 651843 h 724270"/>
              <a:gd name="connsiteX8" fmla="*/ 0 w 4091975"/>
              <a:gd name="connsiteY8" fmla="*/ 72427 h 72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1975" h="724270">
                <a:moveTo>
                  <a:pt x="0" y="72427"/>
                </a:moveTo>
                <a:cubicBezTo>
                  <a:pt x="0" y="32427"/>
                  <a:pt x="32427" y="0"/>
                  <a:pt x="72427" y="0"/>
                </a:cubicBezTo>
                <a:lnTo>
                  <a:pt x="4019548" y="0"/>
                </a:lnTo>
                <a:cubicBezTo>
                  <a:pt x="4059548" y="0"/>
                  <a:pt x="4091975" y="32427"/>
                  <a:pt x="4091975" y="72427"/>
                </a:cubicBezTo>
                <a:lnTo>
                  <a:pt x="4091975" y="651843"/>
                </a:lnTo>
                <a:cubicBezTo>
                  <a:pt x="4091975" y="691843"/>
                  <a:pt x="4059548" y="724270"/>
                  <a:pt x="4019548" y="724270"/>
                </a:cubicBezTo>
                <a:lnTo>
                  <a:pt x="72427" y="724270"/>
                </a:lnTo>
                <a:cubicBezTo>
                  <a:pt x="32427" y="724270"/>
                  <a:pt x="0" y="691843"/>
                  <a:pt x="0" y="651843"/>
                </a:cubicBezTo>
                <a:lnTo>
                  <a:pt x="0" y="7242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133" tIns="143133" rIns="997706" bIns="14313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chemeClr val="tx1"/>
                </a:solidFill>
              </a:rPr>
              <a:t>Приветствие  </a:t>
            </a:r>
            <a:endParaRPr lang="ru-RU" sz="3200" b="1" kern="1200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1545" y="2780928"/>
            <a:ext cx="5213406" cy="803408"/>
          </a:xfrm>
          <a:custGeom>
            <a:avLst/>
            <a:gdLst>
              <a:gd name="connsiteX0" fmla="*/ 0 w 5213406"/>
              <a:gd name="connsiteY0" fmla="*/ 80341 h 803408"/>
              <a:gd name="connsiteX1" fmla="*/ 80341 w 5213406"/>
              <a:gd name="connsiteY1" fmla="*/ 0 h 803408"/>
              <a:gd name="connsiteX2" fmla="*/ 5133065 w 5213406"/>
              <a:gd name="connsiteY2" fmla="*/ 0 h 803408"/>
              <a:gd name="connsiteX3" fmla="*/ 5213406 w 5213406"/>
              <a:gd name="connsiteY3" fmla="*/ 80341 h 803408"/>
              <a:gd name="connsiteX4" fmla="*/ 5213406 w 5213406"/>
              <a:gd name="connsiteY4" fmla="*/ 723067 h 803408"/>
              <a:gd name="connsiteX5" fmla="*/ 5133065 w 5213406"/>
              <a:gd name="connsiteY5" fmla="*/ 803408 h 803408"/>
              <a:gd name="connsiteX6" fmla="*/ 80341 w 5213406"/>
              <a:gd name="connsiteY6" fmla="*/ 803408 h 803408"/>
              <a:gd name="connsiteX7" fmla="*/ 0 w 5213406"/>
              <a:gd name="connsiteY7" fmla="*/ 723067 h 803408"/>
              <a:gd name="connsiteX8" fmla="*/ 0 w 5213406"/>
              <a:gd name="connsiteY8" fmla="*/ 80341 h 8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3406" h="803408">
                <a:moveTo>
                  <a:pt x="0" y="80341"/>
                </a:moveTo>
                <a:cubicBezTo>
                  <a:pt x="0" y="35970"/>
                  <a:pt x="35970" y="0"/>
                  <a:pt x="80341" y="0"/>
                </a:cubicBezTo>
                <a:lnTo>
                  <a:pt x="5133065" y="0"/>
                </a:lnTo>
                <a:cubicBezTo>
                  <a:pt x="5177436" y="0"/>
                  <a:pt x="5213406" y="35970"/>
                  <a:pt x="5213406" y="80341"/>
                </a:cubicBezTo>
                <a:lnTo>
                  <a:pt x="5213406" y="723067"/>
                </a:lnTo>
                <a:cubicBezTo>
                  <a:pt x="5213406" y="767438"/>
                  <a:pt x="5177436" y="803408"/>
                  <a:pt x="5133065" y="803408"/>
                </a:cubicBezTo>
                <a:lnTo>
                  <a:pt x="80341" y="803408"/>
                </a:lnTo>
                <a:cubicBezTo>
                  <a:pt x="35970" y="803408"/>
                  <a:pt x="0" y="767438"/>
                  <a:pt x="0" y="723067"/>
                </a:cubicBezTo>
                <a:lnTo>
                  <a:pt x="0" y="8034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451" tIns="145451" rIns="1156920" bIns="14545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chemeClr val="tx1"/>
                </a:solidFill>
              </a:rPr>
              <a:t>Обмен </a:t>
            </a:r>
            <a:r>
              <a:rPr lang="ru-RU" sz="3200" b="1" dirty="0" smtClean="0">
                <a:solidFill>
                  <a:schemeClr val="tx1"/>
                </a:solidFill>
              </a:rPr>
              <a:t>новостями</a:t>
            </a:r>
            <a:endParaRPr lang="ru-RU" sz="32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877877" y="3717032"/>
            <a:ext cx="5805844" cy="815444"/>
          </a:xfrm>
          <a:custGeom>
            <a:avLst/>
            <a:gdLst>
              <a:gd name="connsiteX0" fmla="*/ 0 w 4869728"/>
              <a:gd name="connsiteY0" fmla="*/ 81544 h 815444"/>
              <a:gd name="connsiteX1" fmla="*/ 81544 w 4869728"/>
              <a:gd name="connsiteY1" fmla="*/ 0 h 815444"/>
              <a:gd name="connsiteX2" fmla="*/ 4788184 w 4869728"/>
              <a:gd name="connsiteY2" fmla="*/ 0 h 815444"/>
              <a:gd name="connsiteX3" fmla="*/ 4869728 w 4869728"/>
              <a:gd name="connsiteY3" fmla="*/ 81544 h 815444"/>
              <a:gd name="connsiteX4" fmla="*/ 4869728 w 4869728"/>
              <a:gd name="connsiteY4" fmla="*/ 733900 h 815444"/>
              <a:gd name="connsiteX5" fmla="*/ 4788184 w 4869728"/>
              <a:gd name="connsiteY5" fmla="*/ 815444 h 815444"/>
              <a:gd name="connsiteX6" fmla="*/ 81544 w 4869728"/>
              <a:gd name="connsiteY6" fmla="*/ 815444 h 815444"/>
              <a:gd name="connsiteX7" fmla="*/ 0 w 4869728"/>
              <a:gd name="connsiteY7" fmla="*/ 733900 h 815444"/>
              <a:gd name="connsiteX8" fmla="*/ 0 w 4869728"/>
              <a:gd name="connsiteY8" fmla="*/ 81544 h 81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728" h="815444">
                <a:moveTo>
                  <a:pt x="0" y="81544"/>
                </a:moveTo>
                <a:cubicBezTo>
                  <a:pt x="0" y="36508"/>
                  <a:pt x="36508" y="0"/>
                  <a:pt x="81544" y="0"/>
                </a:cubicBezTo>
                <a:lnTo>
                  <a:pt x="4788184" y="0"/>
                </a:lnTo>
                <a:cubicBezTo>
                  <a:pt x="4833220" y="0"/>
                  <a:pt x="4869728" y="36508"/>
                  <a:pt x="4869728" y="81544"/>
                </a:cubicBezTo>
                <a:lnTo>
                  <a:pt x="4869728" y="733900"/>
                </a:lnTo>
                <a:cubicBezTo>
                  <a:pt x="4869728" y="778936"/>
                  <a:pt x="4833220" y="815444"/>
                  <a:pt x="4788184" y="815444"/>
                </a:cubicBezTo>
                <a:lnTo>
                  <a:pt x="81544" y="815444"/>
                </a:lnTo>
                <a:cubicBezTo>
                  <a:pt x="36508" y="815444"/>
                  <a:pt x="0" y="778936"/>
                  <a:pt x="0" y="733900"/>
                </a:cubicBezTo>
                <a:lnTo>
                  <a:pt x="0" y="81544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804" tIns="145804" rIns="1090595" bIns="14580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chemeClr val="tx1"/>
                </a:solidFill>
              </a:rPr>
              <a:t>Планирование дня</a:t>
            </a:r>
            <a:endParaRPr lang="ru-RU" sz="3200" b="1" kern="1200" dirty="0">
              <a:solidFill>
                <a:schemeClr val="tx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851920" y="4661120"/>
            <a:ext cx="5102113" cy="774905"/>
          </a:xfrm>
          <a:custGeom>
            <a:avLst/>
            <a:gdLst>
              <a:gd name="connsiteX0" fmla="*/ 0 w 5102113"/>
              <a:gd name="connsiteY0" fmla="*/ 77491 h 774905"/>
              <a:gd name="connsiteX1" fmla="*/ 77491 w 5102113"/>
              <a:gd name="connsiteY1" fmla="*/ 0 h 774905"/>
              <a:gd name="connsiteX2" fmla="*/ 5024623 w 5102113"/>
              <a:gd name="connsiteY2" fmla="*/ 0 h 774905"/>
              <a:gd name="connsiteX3" fmla="*/ 5102114 w 5102113"/>
              <a:gd name="connsiteY3" fmla="*/ 77491 h 774905"/>
              <a:gd name="connsiteX4" fmla="*/ 5102113 w 5102113"/>
              <a:gd name="connsiteY4" fmla="*/ 697415 h 774905"/>
              <a:gd name="connsiteX5" fmla="*/ 5024622 w 5102113"/>
              <a:gd name="connsiteY5" fmla="*/ 774906 h 774905"/>
              <a:gd name="connsiteX6" fmla="*/ 77491 w 5102113"/>
              <a:gd name="connsiteY6" fmla="*/ 774905 h 774905"/>
              <a:gd name="connsiteX7" fmla="*/ 0 w 5102113"/>
              <a:gd name="connsiteY7" fmla="*/ 697414 h 774905"/>
              <a:gd name="connsiteX8" fmla="*/ 0 w 5102113"/>
              <a:gd name="connsiteY8" fmla="*/ 77491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2113" h="774905">
                <a:moveTo>
                  <a:pt x="0" y="77491"/>
                </a:moveTo>
                <a:cubicBezTo>
                  <a:pt x="0" y="34694"/>
                  <a:pt x="34694" y="0"/>
                  <a:pt x="77491" y="0"/>
                </a:cubicBezTo>
                <a:lnTo>
                  <a:pt x="5024623" y="0"/>
                </a:lnTo>
                <a:cubicBezTo>
                  <a:pt x="5067420" y="0"/>
                  <a:pt x="5102114" y="34694"/>
                  <a:pt x="5102114" y="77491"/>
                </a:cubicBezTo>
                <a:cubicBezTo>
                  <a:pt x="5102114" y="284132"/>
                  <a:pt x="5102113" y="490774"/>
                  <a:pt x="5102113" y="697415"/>
                </a:cubicBezTo>
                <a:cubicBezTo>
                  <a:pt x="5102113" y="740212"/>
                  <a:pt x="5067419" y="774906"/>
                  <a:pt x="5024622" y="774906"/>
                </a:cubicBezTo>
                <a:lnTo>
                  <a:pt x="77491" y="774905"/>
                </a:lnTo>
                <a:cubicBezTo>
                  <a:pt x="34694" y="774905"/>
                  <a:pt x="0" y="740211"/>
                  <a:pt x="0" y="697414"/>
                </a:cubicBezTo>
                <a:lnTo>
                  <a:pt x="0" y="7749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616" tIns="144616" rIns="1134493" bIns="14461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Презентация центров активности (по теме)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274897" y="1994817"/>
            <a:ext cx="4091975" cy="667818"/>
            <a:chOff x="188217" y="24932"/>
            <a:chExt cx="4091975" cy="667818"/>
          </a:xfrm>
          <a:solidFill>
            <a:srgbClr val="FFFF00"/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88217" y="24932"/>
              <a:ext cx="4091975" cy="66781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60063" y="44556"/>
              <a:ext cx="3111680" cy="628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Игра 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93842" y="1166812"/>
            <a:ext cx="3714750" cy="350043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936779" y="1771650"/>
            <a:ext cx="24288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Приемы приглашения детей </a:t>
            </a:r>
          </a:p>
          <a:p>
            <a:pPr algn="ctr" eaLnBrk="1" hangingPunct="1"/>
            <a:r>
              <a:rPr lang="ru-RU" alt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на групповой сбор</a:t>
            </a:r>
          </a:p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7174" name="TextBox 19"/>
          <p:cNvSpPr txBox="1">
            <a:spLocks noChangeArrowheads="1"/>
          </p:cNvSpPr>
          <p:nvPr/>
        </p:nvSpPr>
        <p:spPr bwMode="auto">
          <a:xfrm>
            <a:off x="258471" y="404664"/>
            <a:ext cx="37501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Сюрпризный момент</a:t>
            </a:r>
          </a:p>
        </p:txBody>
      </p:sp>
      <p:sp>
        <p:nvSpPr>
          <p:cNvPr id="7176" name="Прямоугольник 24"/>
          <p:cNvSpPr>
            <a:spLocks noChangeArrowheads="1"/>
          </p:cNvSpPr>
          <p:nvPr/>
        </p:nvSpPr>
        <p:spPr bwMode="auto">
          <a:xfrm>
            <a:off x="5254007" y="2571016"/>
            <a:ext cx="3500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7177" name="Прямоугольник 25"/>
          <p:cNvSpPr>
            <a:spLocks noChangeArrowheads="1"/>
          </p:cNvSpPr>
          <p:nvPr/>
        </p:nvSpPr>
        <p:spPr bwMode="auto">
          <a:xfrm>
            <a:off x="2596218" y="965454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Звуковые сигналы</a:t>
            </a:r>
          </a:p>
        </p:txBody>
      </p:sp>
      <p:sp>
        <p:nvSpPr>
          <p:cNvPr id="7178" name="Прямоугольник 26"/>
          <p:cNvSpPr>
            <a:spLocks noChangeArrowheads="1"/>
          </p:cNvSpPr>
          <p:nvPr/>
        </p:nvSpPr>
        <p:spPr bwMode="auto">
          <a:xfrm>
            <a:off x="3779912" y="1582614"/>
            <a:ext cx="2143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любимая </a:t>
            </a:r>
            <a:r>
              <a:rPr lang="ru-RU" altLang="ru-RU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игра</a:t>
            </a:r>
          </a:p>
        </p:txBody>
      </p:sp>
      <p:sp>
        <p:nvSpPr>
          <p:cNvPr id="7179" name="Прямоугольник 27"/>
          <p:cNvSpPr>
            <a:spLocks noChangeArrowheads="1"/>
          </p:cNvSpPr>
          <p:nvPr/>
        </p:nvSpPr>
        <p:spPr bwMode="auto">
          <a:xfrm>
            <a:off x="4271689" y="2170966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Ребенок-дежурный</a:t>
            </a:r>
          </a:p>
        </p:txBody>
      </p:sp>
      <p:pic>
        <p:nvPicPr>
          <p:cNvPr id="5122" name="Picture 2" descr="G:\Групповой сбор\IMG_41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8" t="21321"/>
          <a:stretch/>
        </p:blipFill>
        <p:spPr bwMode="auto">
          <a:xfrm>
            <a:off x="4117472" y="3140968"/>
            <a:ext cx="4551597" cy="30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18" y="1052736"/>
            <a:ext cx="8784977" cy="4968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325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defRPr/>
            </a:pPr>
            <a:r>
              <a:rPr lang="ru-RU" altLang="ru-RU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alt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этого этапа </a:t>
            </a: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создание комфортной эмоциональной атмосферы для всех детей, создание единой общности детей, в которой каждый ребенок чувствует себя принятым и понятым. Этот блок призван решать задачи преимущественно эмоционального и социального развития.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defRPr/>
            </a:pPr>
            <a:r>
              <a:rPr lang="ru-RU" altLang="ru-RU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педагога </a:t>
            </a: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задать детям «правильный» эмоциональный настрой на весь день</a:t>
            </a: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типичные виды приветствий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приветствия с действиями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приветствия с передачей предмета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именными карточками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стихотворные приветствия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официальные приветствия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пожелания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комплименты</a:t>
            </a: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j-lt"/>
              </a:rPr>
              <a:t>Приветствия</a:t>
            </a:r>
            <a:endParaRPr lang="ru-RU" alt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050" name="Picture 2" descr="G:\Групповой сбор\IMG_4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272474" cy="322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1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1988840"/>
            <a:ext cx="8229600" cy="47019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325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пальчиковые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словесные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элементы тренинга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психогимнастика</a:t>
            </a:r>
            <a:endParaRPr lang="ru-RU" alt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игры-шутки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игры-цепочки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игры-фантазии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пение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загадки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скороговорки и т.д.</a:t>
            </a:r>
          </a:p>
          <a:p>
            <a:pPr marL="608013">
              <a:spcBef>
                <a:spcPts val="700"/>
              </a:spcBef>
              <a:buClrTx/>
              <a:buSzPct val="120000"/>
              <a:buFontTx/>
              <a:buNone/>
              <a:defRPr/>
            </a:pPr>
            <a:endParaRPr lang="ru-RU" altLang="ru-RU" sz="2000" b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>
              <a:spcBef>
                <a:spcPts val="700"/>
              </a:spcBef>
              <a:buClrTx/>
              <a:buSzPct val="120000"/>
              <a:buFontTx/>
              <a:buNone/>
              <a:defRPr/>
            </a:pPr>
            <a:endParaRPr lang="ru-RU" altLang="ru-RU" sz="2000" b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274638"/>
            <a:ext cx="8568952" cy="149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Arial" charset="0"/>
              </a:rPr>
              <a:t>                                </a:t>
            </a: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</a:t>
            </a:r>
            <a:r>
              <a:rPr lang="ru-RU" altLang="ru-RU" sz="3200" b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3200" b="1" dirty="0">
                <a:solidFill>
                  <a:srgbClr val="003300"/>
                </a:solidFill>
                <a:latin typeface="Arial" charset="0"/>
              </a:rPr>
              <a:t/>
            </a:r>
            <a:br>
              <a:rPr lang="ru-RU" altLang="ru-RU" sz="3200" b="1" dirty="0">
                <a:solidFill>
                  <a:srgbClr val="003300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03300"/>
                </a:solidFill>
                <a:latin typeface="+mn-lt"/>
              </a:rPr>
              <a:t>Групповой сбор должен проходить быстро, легко, по-деловому. Поэтому игры должны проводится как игры, а не как учебные действия. Это могут быть любые игры, не требующие большой подвижности, например:</a:t>
            </a:r>
            <a:endParaRPr lang="ru-RU" altLang="ru-RU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G:\Групповой сбор\IMG_4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8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1254" y="764704"/>
            <a:ext cx="8784977" cy="4968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325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Обмен новостями на групповом сборе </a:t>
            </a:r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время легитимного высказывания всего, что переполняет душу и просится на язык. Запретных тем не существует.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/>
                <a:ea typeface="+mn-ea"/>
              </a:rPr>
              <a:t>Варианты </a:t>
            </a:r>
            <a:r>
              <a:rPr lang="ru-RU" altLang="ru-RU" sz="2000" b="1" dirty="0">
                <a:solidFill>
                  <a:srgbClr val="0000FF"/>
                </a:solidFill>
                <a:latin typeface="Calibri"/>
                <a:ea typeface="+mn-ea"/>
              </a:rPr>
              <a:t>компонентов ежедневных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/>
                <a:ea typeface="+mn-ea"/>
              </a:rPr>
              <a:t>новостей:</a:t>
            </a:r>
            <a:endParaRPr lang="ru-RU" altLang="ru-RU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календарные события;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информационные сообщения о теме недели;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планы деятельности на день;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buFont typeface="Wingdings" charset="2"/>
              <a:buChar char="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особые объявления (день рождения, посещения гостей, достижения детей и др.)</a:t>
            </a:r>
          </a:p>
          <a:p>
            <a:pPr marL="609600">
              <a:lnSpc>
                <a:spcPct val="90000"/>
              </a:lnSpc>
              <a:spcBef>
                <a:spcPts val="600"/>
              </a:spcBef>
              <a:buClrTx/>
              <a:buSzPct val="120000"/>
              <a:buFontTx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29206" y="130622"/>
            <a:ext cx="8229600" cy="7060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j-lt"/>
              </a:rPr>
              <a:t>Обмен новостями</a:t>
            </a:r>
            <a:endParaRPr lang="ru-RU" alt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6146" name="Picture 2" descr="G:\Групповой сбор\IMG_41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64" b="8663"/>
          <a:stretch/>
        </p:blipFill>
        <p:spPr bwMode="auto">
          <a:xfrm>
            <a:off x="1807682" y="3501008"/>
            <a:ext cx="5652120" cy="28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18" y="1052736"/>
            <a:ext cx="8784977" cy="4968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60325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Идеи вносятся в план непосредственно в момент их выдвижения – записываются на большом листе бумаги, вывешиваются на самом видном месте и сохраняются как общее достояние группы.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SzPct val="120000"/>
              <a:defRPr/>
            </a:pPr>
            <a:endParaRPr lang="ru-RU" alt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+mj-lt"/>
              </a:rPr>
              <a:t>Планирование дня</a:t>
            </a:r>
            <a:endParaRPr lang="ru-RU" alt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098" name="Picture 2" descr="G:\Групповой сбор\IMG_41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" t="-25049" r="-734" b="25049"/>
          <a:stretch/>
        </p:blipFill>
        <p:spPr bwMode="auto">
          <a:xfrm>
            <a:off x="1994192" y="908720"/>
            <a:ext cx="492490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4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</TotalTime>
  <Words>543</Words>
  <Application>Microsoft Office PowerPoint</Application>
  <PresentationFormat>Экран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Утренний групповой сбор как форма воспитания коммуникативных качеств детей дошкольного возраста </vt:lpstr>
      <vt:lpstr>Слайд 2</vt:lpstr>
      <vt:lpstr>Время и место утреннего группового сбора</vt:lpstr>
      <vt:lpstr>Слайд 4</vt:lpstr>
      <vt:lpstr>Слайд 5</vt:lpstr>
      <vt:lpstr>Приветствия</vt:lpstr>
      <vt:lpstr>                                Игра  Групповой сбор должен проходить быстро, легко, по-деловому. Поэтому игры должны проводится как игры, а не как учебные действия. Это могут быть любые игры, не требующие большой подвижности, например:</vt:lpstr>
      <vt:lpstr>Обмен новостями</vt:lpstr>
      <vt:lpstr>Планирование дня</vt:lpstr>
      <vt:lpstr>Слайд 10</vt:lpstr>
      <vt:lpstr>Слайд 11</vt:lpstr>
      <vt:lpstr>Слайд 12</vt:lpstr>
      <vt:lpstr>Слайд 13</vt:lpstr>
      <vt:lpstr>Слайд 14</vt:lpstr>
    </vt:vector>
  </TitlesOfParts>
  <Company>SPb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организации развивающей среды в программе «Сообщество»</dc:title>
  <dc:creator>user</dc:creator>
  <cp:lastModifiedBy>Пользователь Windows</cp:lastModifiedBy>
  <cp:revision>257</cp:revision>
  <dcterms:created xsi:type="dcterms:W3CDTF">2008-06-02T11:33:23Z</dcterms:created>
  <dcterms:modified xsi:type="dcterms:W3CDTF">2021-10-18T23:54:29Z</dcterms:modified>
</cp:coreProperties>
</file>