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03" r:id="rId3"/>
    <p:sldId id="286" r:id="rId4"/>
    <p:sldId id="293" r:id="rId5"/>
    <p:sldId id="304" r:id="rId6"/>
    <p:sldId id="309" r:id="rId7"/>
    <p:sldId id="310" r:id="rId8"/>
    <p:sldId id="311" r:id="rId9"/>
    <p:sldId id="305" r:id="rId10"/>
    <p:sldId id="306" r:id="rId11"/>
    <p:sldId id="307" r:id="rId12"/>
    <p:sldId id="308" r:id="rId13"/>
    <p:sldId id="289" r:id="rId14"/>
    <p:sldId id="291" r:id="rId15"/>
    <p:sldId id="28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63" r:id="rId24"/>
    <p:sldId id="264" r:id="rId25"/>
    <p:sldId id="265" r:id="rId26"/>
    <p:sldId id="257" r:id="rId27"/>
    <p:sldId id="258" r:id="rId28"/>
    <p:sldId id="259" r:id="rId29"/>
    <p:sldId id="260" r:id="rId30"/>
    <p:sldId id="261" r:id="rId31"/>
    <p:sldId id="262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6" r:id="rId42"/>
    <p:sldId id="275" r:id="rId43"/>
    <p:sldId id="277" r:id="rId44"/>
    <p:sldId id="278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123\AppData\Local\Microsoft\Windows\INetCache\Content.Outlook\LIK80QGJ\&#1056;&#1072;&#1089;&#1093;&#1086;&#1076;&#1099;%20&#1085;&#1072;%20&#1090;&#1072;&#1083;&#1072;&#1085;&#1090;&#1083;&#1080;&#1074;&#1099;&#1093;%20&#1076;&#1077;&#1090;&#1077;&#1081;%20&#1080;%20&#1084;&#1086;&#1083;&#1086;&#1076;&#1077;&#1078;&#1100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123\AppData\Local\Microsoft\Windows\INetCache\Content.Outlook\LIK80QGJ\&#1056;&#1072;&#1089;&#1093;&#1086;&#1076;&#1099;%20&#1085;&#1072;%20&#1090;&#1072;&#1083;&#1072;&#1085;&#1090;&#1083;&#1080;&#1074;&#1099;&#1093;%20&#1076;&#1077;&#1090;&#1077;&#1081;%20&#1080;%20&#1084;&#1086;&#1083;&#1086;&#1076;&#1077;&#1078;&#1100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Динамика численности участников школьного этапа Всероссийской олимпиады школьников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816774415826457E-3"/>
                  <c:y val="1.7937109551930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816774415827181E-3"/>
                  <c:y val="2.02488185073453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9450323247477914E-3"/>
                  <c:y val="2.7032252826609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Лист1!$T$10:$V$10</c:f>
              <c:strCache>
                <c:ptCount val="3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</c:strCache>
            </c:strRef>
          </c:cat>
          <c:val>
            <c:numRef>
              <c:f>Лист1!$T$11:$V$11</c:f>
              <c:numCache>
                <c:formatCode>#,##0</c:formatCode>
                <c:ptCount val="3"/>
                <c:pt idx="0">
                  <c:v>5660814</c:v>
                </c:pt>
                <c:pt idx="1">
                  <c:v>5735959</c:v>
                </c:pt>
                <c:pt idx="2">
                  <c:v>5762220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405369776"/>
        <c:axId val="405376848"/>
      </c:barChart>
      <c:catAx>
        <c:axId val="40536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376848"/>
        <c:crosses val="autoZero"/>
        <c:auto val="1"/>
        <c:lblAlgn val="ctr"/>
        <c:lblOffset val="100"/>
        <c:noMultiLvlLbl val="0"/>
      </c:catAx>
      <c:valAx>
        <c:axId val="4053768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36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ru-RU" sz="1600" b="1" i="0" u="none" strike="noStrike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chemeClr val="tx1"/>
                </a:solidFill>
              </a:rPr>
              <a:t>Расходы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федерального бюджета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на реализацию  мероприятий для поддержки талантливых детей и молодежи в рамках государственной программы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«Развитие образования»,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тыс. рублей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dPt>
          <c:dLbls>
            <c:dLbl>
              <c:idx val="2"/>
              <c:layout>
                <c:manualLayout>
                  <c:x val="3.9303893994612578E-3"/>
                  <c:y val="5.34452400911683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Лист1!$T$8:$V$8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 (ПРОЕКТ)</c:v>
                </c:pt>
              </c:strCache>
            </c:strRef>
          </c:cat>
          <c:val>
            <c:numRef>
              <c:f>Лист1!$T$9:$V$9</c:f>
              <c:numCache>
                <c:formatCode>_-* #,##0.0\ _₽_-;\-* #,##0.0\ _₽_-;_-* "-"??\ _₽_-;_-@_-</c:formatCode>
                <c:ptCount val="3"/>
                <c:pt idx="0">
                  <c:v>10311883.299999999</c:v>
                </c:pt>
                <c:pt idx="1">
                  <c:v>11146487.300000001</c:v>
                </c:pt>
                <c:pt idx="2">
                  <c:v>12465440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373040"/>
        <c:axId val="405372496"/>
      </c:barChart>
      <c:catAx>
        <c:axId val="40537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372496"/>
        <c:crosses val="autoZero"/>
        <c:auto val="1"/>
        <c:lblAlgn val="ctr"/>
        <c:lblOffset val="100"/>
        <c:noMultiLvlLbl val="0"/>
      </c:catAx>
      <c:valAx>
        <c:axId val="405372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\ _₽_-;\-* #,##0.0\ _₽_-;_-* &quot;-&quot;??\ _₽_-;_-@_-" sourceLinked="1"/>
        <c:majorTickMark val="none"/>
        <c:minorTickMark val="none"/>
        <c:tickLblPos val="nextTo"/>
        <c:crossAx val="40537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4EBDB-0FAE-49E6-A475-0A1EB199388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7D29810-CD21-4CC6-841B-2B4E247F3EA6}">
      <dgm:prSet phldrT="[Текст]" custT="1"/>
      <dgm:spPr/>
      <dgm:t>
        <a:bodyPr/>
        <a:lstStyle/>
        <a:p>
          <a:r>
            <a:rPr lang="ru-RU" sz="1600" b="0" dirty="0" smtClean="0"/>
            <a:t>Федеральные государственные образовательные стандарты</a:t>
          </a:r>
          <a:endParaRPr lang="ru-RU" sz="1600" b="0" dirty="0"/>
        </a:p>
      </dgm:t>
    </dgm:pt>
    <dgm:pt modelId="{8DD51A60-E489-4969-8D2F-F9D357A04823}" type="parTrans" cxnId="{AF812C73-BBE7-48F4-AE30-018DACE5A5C2}">
      <dgm:prSet/>
      <dgm:spPr/>
      <dgm:t>
        <a:bodyPr/>
        <a:lstStyle/>
        <a:p>
          <a:endParaRPr lang="ru-RU" sz="2400" b="0"/>
        </a:p>
      </dgm:t>
    </dgm:pt>
    <dgm:pt modelId="{64FA1DD0-ABF1-457E-AE62-699C2DF515B2}" type="sibTrans" cxnId="{AF812C73-BBE7-48F4-AE30-018DACE5A5C2}">
      <dgm:prSet/>
      <dgm:spPr/>
      <dgm:t>
        <a:bodyPr/>
        <a:lstStyle/>
        <a:p>
          <a:endParaRPr lang="ru-RU" sz="2400" b="0"/>
        </a:p>
      </dgm:t>
    </dgm:pt>
    <dgm:pt modelId="{D29956A7-A5DA-492B-9621-50494C7AC045}">
      <dgm:prSet phldrT="[Текст]" custT="1"/>
      <dgm:spPr/>
      <dgm:t>
        <a:bodyPr/>
        <a:lstStyle/>
        <a:p>
          <a:r>
            <a:rPr lang="ru-RU" sz="1600" b="0" dirty="0" smtClean="0"/>
            <a:t>Комплекс мер по реализации Концепции общенациональной системы выявления и развития молодых талантов на 2015 – 2020 годы</a:t>
          </a:r>
          <a:endParaRPr lang="ru-RU" sz="1600" b="0" dirty="0"/>
        </a:p>
      </dgm:t>
    </dgm:pt>
    <dgm:pt modelId="{45CFAAE8-66FE-4408-987F-4EEA06FDB554}" type="parTrans" cxnId="{4064AE96-10A8-49D8-A51E-16CA68CF08BF}">
      <dgm:prSet/>
      <dgm:spPr/>
      <dgm:t>
        <a:bodyPr/>
        <a:lstStyle/>
        <a:p>
          <a:endParaRPr lang="ru-RU" sz="2400" b="0"/>
        </a:p>
      </dgm:t>
    </dgm:pt>
    <dgm:pt modelId="{1FB99F70-7BA8-43CA-9FBA-FE7E8D0DC057}" type="sibTrans" cxnId="{4064AE96-10A8-49D8-A51E-16CA68CF08BF}">
      <dgm:prSet/>
      <dgm:spPr/>
      <dgm:t>
        <a:bodyPr/>
        <a:lstStyle/>
        <a:p>
          <a:endParaRPr lang="ru-RU" sz="2400" b="0"/>
        </a:p>
      </dgm:t>
    </dgm:pt>
    <dgm:pt modelId="{29D115AF-85E8-4EA9-9B96-F4F87B524A24}">
      <dgm:prSet custT="1"/>
      <dgm:spPr/>
      <dgm:t>
        <a:bodyPr/>
        <a:lstStyle/>
        <a:p>
          <a:r>
            <a:rPr lang="ru-RU" sz="1600" b="0" dirty="0" smtClean="0"/>
            <a:t>Федеральный закон «Об образовании </a:t>
          </a:r>
          <a:br>
            <a:rPr lang="ru-RU" sz="1600" b="0" dirty="0" smtClean="0"/>
          </a:br>
          <a:r>
            <a:rPr lang="ru-RU" sz="1600" b="0" dirty="0" smtClean="0"/>
            <a:t>в Российской Федерации»</a:t>
          </a:r>
          <a:endParaRPr lang="ru-RU" sz="1600" b="0" dirty="0"/>
        </a:p>
      </dgm:t>
    </dgm:pt>
    <dgm:pt modelId="{1CF4523A-F4B9-4FFB-80D7-9B7B72FAA7BE}" type="parTrans" cxnId="{53C42A20-3791-4C09-8738-535BCB5325B8}">
      <dgm:prSet/>
      <dgm:spPr/>
      <dgm:t>
        <a:bodyPr/>
        <a:lstStyle/>
        <a:p>
          <a:endParaRPr lang="ru-RU" sz="2400" b="0"/>
        </a:p>
      </dgm:t>
    </dgm:pt>
    <dgm:pt modelId="{560F7372-4F43-44BA-BAE3-81B611547B5D}" type="sibTrans" cxnId="{53C42A20-3791-4C09-8738-535BCB5325B8}">
      <dgm:prSet/>
      <dgm:spPr/>
      <dgm:t>
        <a:bodyPr/>
        <a:lstStyle/>
        <a:p>
          <a:endParaRPr lang="ru-RU" sz="2400" b="0"/>
        </a:p>
      </dgm:t>
    </dgm:pt>
    <dgm:pt modelId="{C7EB5FB1-E4B2-47DA-BAFB-5E5D8CE96EB1}">
      <dgm:prSet custT="1"/>
      <dgm:spPr/>
      <dgm:t>
        <a:bodyPr/>
        <a:lstStyle/>
        <a:p>
          <a:r>
            <a:rPr lang="ru-RU" sz="1600" b="0" dirty="0" smtClean="0"/>
            <a:t>Концепция общенациональной системы выявления и развития молодых талантов</a:t>
          </a:r>
          <a:endParaRPr lang="ru-RU" sz="1600" b="0" dirty="0"/>
        </a:p>
      </dgm:t>
    </dgm:pt>
    <dgm:pt modelId="{DB278852-F5D6-44B7-9E4C-247BC14A9500}" type="parTrans" cxnId="{DFBB2C09-00F1-444F-BBB3-D44156DB9DD5}">
      <dgm:prSet/>
      <dgm:spPr/>
      <dgm:t>
        <a:bodyPr/>
        <a:lstStyle/>
        <a:p>
          <a:endParaRPr lang="ru-RU" sz="2400" b="0"/>
        </a:p>
      </dgm:t>
    </dgm:pt>
    <dgm:pt modelId="{60073A97-5517-4931-9621-7ECE7FB5A5D4}" type="sibTrans" cxnId="{DFBB2C09-00F1-444F-BBB3-D44156DB9DD5}">
      <dgm:prSet/>
      <dgm:spPr/>
      <dgm:t>
        <a:bodyPr/>
        <a:lstStyle/>
        <a:p>
          <a:endParaRPr lang="ru-RU" sz="2400" b="0"/>
        </a:p>
      </dgm:t>
    </dgm:pt>
    <dgm:pt modelId="{F63B004E-712B-4971-8576-60CD6B1247AD}">
      <dgm:prSet custT="1"/>
      <dgm:spPr/>
      <dgm:t>
        <a:bodyPr/>
        <a:lstStyle/>
        <a:p>
          <a:r>
            <a:rPr lang="ru-RU" sz="1600" b="0" dirty="0" smtClean="0"/>
            <a:t>Правила выявления детей, проявивших выдающиеся способности, сопровождения и мониторинга их дальнейшего развития</a:t>
          </a:r>
          <a:endParaRPr lang="ru-RU" sz="1600" b="0" dirty="0"/>
        </a:p>
      </dgm:t>
    </dgm:pt>
    <dgm:pt modelId="{6780D97E-3E42-440F-A28E-031046124467}" type="parTrans" cxnId="{E6492AE6-ADE2-4CA3-A4B6-06B94A2BD084}">
      <dgm:prSet/>
      <dgm:spPr/>
      <dgm:t>
        <a:bodyPr/>
        <a:lstStyle/>
        <a:p>
          <a:endParaRPr lang="ru-RU" sz="2400" b="0"/>
        </a:p>
      </dgm:t>
    </dgm:pt>
    <dgm:pt modelId="{B31AB3A5-C483-4A91-8ECC-DAA60BAD55EC}" type="sibTrans" cxnId="{E6492AE6-ADE2-4CA3-A4B6-06B94A2BD084}">
      <dgm:prSet/>
      <dgm:spPr/>
      <dgm:t>
        <a:bodyPr/>
        <a:lstStyle/>
        <a:p>
          <a:endParaRPr lang="ru-RU" sz="2400" b="0"/>
        </a:p>
      </dgm:t>
    </dgm:pt>
    <dgm:pt modelId="{D95E8A48-9293-4571-B75A-97910485B662}">
      <dgm:prSet custT="1"/>
      <dgm:spPr/>
      <dgm:t>
        <a:bodyPr/>
        <a:lstStyle/>
        <a:p>
          <a:r>
            <a:rPr lang="ru-RU" sz="1600" b="0" dirty="0" smtClean="0"/>
            <a:t>Указ Президента Российской Федерации </a:t>
          </a:r>
          <a:br>
            <a:rPr lang="ru-RU" sz="1600" b="0" dirty="0" smtClean="0"/>
          </a:br>
          <a:r>
            <a:rPr lang="ru-RU" sz="1600" b="0" dirty="0" smtClean="0"/>
            <a:t>«О мерах государственной поддержки лиц, проявивших выдающиеся способности»</a:t>
          </a:r>
          <a:endParaRPr lang="ru-RU" sz="1600" b="0" dirty="0"/>
        </a:p>
      </dgm:t>
    </dgm:pt>
    <dgm:pt modelId="{173C0874-B2C0-4960-A3BB-7CB92614B15F}" type="parTrans" cxnId="{0B56A3B0-A818-4EA2-B3D0-D03B496F716D}">
      <dgm:prSet/>
      <dgm:spPr/>
      <dgm:t>
        <a:bodyPr/>
        <a:lstStyle/>
        <a:p>
          <a:endParaRPr lang="ru-RU"/>
        </a:p>
      </dgm:t>
    </dgm:pt>
    <dgm:pt modelId="{ED10A74E-DBFC-4FD4-991D-8EBD2DFFB4B7}" type="sibTrans" cxnId="{0B56A3B0-A818-4EA2-B3D0-D03B496F716D}">
      <dgm:prSet/>
      <dgm:spPr/>
      <dgm:t>
        <a:bodyPr/>
        <a:lstStyle/>
        <a:p>
          <a:endParaRPr lang="ru-RU"/>
        </a:p>
      </dgm:t>
    </dgm:pt>
    <dgm:pt modelId="{F4BC93D2-C412-40CF-A10E-A350954801D8}" type="pres">
      <dgm:prSet presAssocID="{86D4EBDB-0FAE-49E6-A475-0A1EB19938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F3CFFC0-F369-444F-B527-69C74283C088}" type="pres">
      <dgm:prSet presAssocID="{86D4EBDB-0FAE-49E6-A475-0A1EB1993882}" presName="Name1" presStyleCnt="0"/>
      <dgm:spPr/>
      <dgm:t>
        <a:bodyPr/>
        <a:lstStyle/>
        <a:p>
          <a:endParaRPr lang="ru-RU"/>
        </a:p>
      </dgm:t>
    </dgm:pt>
    <dgm:pt modelId="{BEF3430C-874A-470F-B9E7-961C900DB385}" type="pres">
      <dgm:prSet presAssocID="{86D4EBDB-0FAE-49E6-A475-0A1EB1993882}" presName="cycle" presStyleCnt="0"/>
      <dgm:spPr/>
      <dgm:t>
        <a:bodyPr/>
        <a:lstStyle/>
        <a:p>
          <a:endParaRPr lang="ru-RU"/>
        </a:p>
      </dgm:t>
    </dgm:pt>
    <dgm:pt modelId="{F78FBF0F-9318-4AED-9746-FF459D7D5A8B}" type="pres">
      <dgm:prSet presAssocID="{86D4EBDB-0FAE-49E6-A475-0A1EB1993882}" presName="srcNode" presStyleLbl="node1" presStyleIdx="0" presStyleCnt="6"/>
      <dgm:spPr/>
      <dgm:t>
        <a:bodyPr/>
        <a:lstStyle/>
        <a:p>
          <a:endParaRPr lang="ru-RU"/>
        </a:p>
      </dgm:t>
    </dgm:pt>
    <dgm:pt modelId="{DCE16F63-1F56-4D89-863B-1AE589C404A4}" type="pres">
      <dgm:prSet presAssocID="{86D4EBDB-0FAE-49E6-A475-0A1EB1993882}" presName="conn" presStyleLbl="parChTrans1D2" presStyleIdx="0" presStyleCnt="1"/>
      <dgm:spPr/>
      <dgm:t>
        <a:bodyPr/>
        <a:lstStyle/>
        <a:p>
          <a:endParaRPr lang="ru-RU"/>
        </a:p>
      </dgm:t>
    </dgm:pt>
    <dgm:pt modelId="{161E28E1-D61F-49A0-B04F-354282841C3E}" type="pres">
      <dgm:prSet presAssocID="{86D4EBDB-0FAE-49E6-A475-0A1EB1993882}" presName="extraNode" presStyleLbl="node1" presStyleIdx="0" presStyleCnt="6"/>
      <dgm:spPr/>
      <dgm:t>
        <a:bodyPr/>
        <a:lstStyle/>
        <a:p>
          <a:endParaRPr lang="ru-RU"/>
        </a:p>
      </dgm:t>
    </dgm:pt>
    <dgm:pt modelId="{B08F141A-2226-4E90-BB08-D2A02341D167}" type="pres">
      <dgm:prSet presAssocID="{86D4EBDB-0FAE-49E6-A475-0A1EB1993882}" presName="dstNode" presStyleLbl="node1" presStyleIdx="0" presStyleCnt="6"/>
      <dgm:spPr/>
      <dgm:t>
        <a:bodyPr/>
        <a:lstStyle/>
        <a:p>
          <a:endParaRPr lang="ru-RU"/>
        </a:p>
      </dgm:t>
    </dgm:pt>
    <dgm:pt modelId="{C7643843-398C-48DC-BCD2-4B14D1BCA524}" type="pres">
      <dgm:prSet presAssocID="{29D115AF-85E8-4EA9-9B96-F4F87B524A2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3D0B0-B173-4F84-9DC3-C68D84CA8C7B}" type="pres">
      <dgm:prSet presAssocID="{29D115AF-85E8-4EA9-9B96-F4F87B524A24}" presName="accent_1" presStyleCnt="0"/>
      <dgm:spPr/>
      <dgm:t>
        <a:bodyPr/>
        <a:lstStyle/>
        <a:p>
          <a:endParaRPr lang="ru-RU"/>
        </a:p>
      </dgm:t>
    </dgm:pt>
    <dgm:pt modelId="{FE7CEE7A-EB85-44BC-BA04-597FD2DEE472}" type="pres">
      <dgm:prSet presAssocID="{29D115AF-85E8-4EA9-9B96-F4F87B524A24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AE5A449C-D6DB-4D00-B7D6-2469D1E63BCC}" type="pres">
      <dgm:prSet presAssocID="{C7EB5FB1-E4B2-47DA-BAFB-5E5D8CE96EB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253FD-6D35-415D-9CDA-10DE341D23E3}" type="pres">
      <dgm:prSet presAssocID="{C7EB5FB1-E4B2-47DA-BAFB-5E5D8CE96EB1}" presName="accent_2" presStyleCnt="0"/>
      <dgm:spPr/>
      <dgm:t>
        <a:bodyPr/>
        <a:lstStyle/>
        <a:p>
          <a:endParaRPr lang="ru-RU"/>
        </a:p>
      </dgm:t>
    </dgm:pt>
    <dgm:pt modelId="{B2F84D1A-520F-4FB3-B068-E2694A3AD441}" type="pres">
      <dgm:prSet presAssocID="{C7EB5FB1-E4B2-47DA-BAFB-5E5D8CE96EB1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0DDA0CBF-3ECD-46C8-ACBE-14FEB73573D0}" type="pres">
      <dgm:prSet presAssocID="{D29956A7-A5DA-492B-9621-50494C7AC045}" presName="text_3" presStyleLbl="node1" presStyleIdx="2" presStyleCnt="6" custScaleY="153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2DE55-AFFF-458A-BB82-DED008E7F8D1}" type="pres">
      <dgm:prSet presAssocID="{D29956A7-A5DA-492B-9621-50494C7AC045}" presName="accent_3" presStyleCnt="0"/>
      <dgm:spPr/>
      <dgm:t>
        <a:bodyPr/>
        <a:lstStyle/>
        <a:p>
          <a:endParaRPr lang="ru-RU"/>
        </a:p>
      </dgm:t>
    </dgm:pt>
    <dgm:pt modelId="{959ECD42-5A2E-4422-836C-2E3FB08DB678}" type="pres">
      <dgm:prSet presAssocID="{D29956A7-A5DA-492B-9621-50494C7AC045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4C46D3E7-4DF5-438D-9571-2A9F01D90923}" type="pres">
      <dgm:prSet presAssocID="{D95E8A48-9293-4571-B75A-97910485B662}" presName="text_4" presStyleLbl="node1" presStyleIdx="3" presStyleCnt="6" custScaleY="119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ECAAC-846E-4C1E-A09C-A3117033F5C8}" type="pres">
      <dgm:prSet presAssocID="{D95E8A48-9293-4571-B75A-97910485B662}" presName="accent_4" presStyleCnt="0"/>
      <dgm:spPr/>
    </dgm:pt>
    <dgm:pt modelId="{058EBAC5-1D7B-4D23-AEF7-F654A527AB50}" type="pres">
      <dgm:prSet presAssocID="{D95E8A48-9293-4571-B75A-97910485B662}" presName="accentRepeatNode" presStyleLbl="solidFgAcc1" presStyleIdx="3" presStyleCnt="6"/>
      <dgm:spPr/>
    </dgm:pt>
    <dgm:pt modelId="{B7F7B585-DEAF-4076-AA76-2F1D1E224566}" type="pres">
      <dgm:prSet presAssocID="{27D29810-CD21-4CC6-841B-2B4E247F3EA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D03BF-8377-41F9-82F0-345FA50C61DB}" type="pres">
      <dgm:prSet presAssocID="{27D29810-CD21-4CC6-841B-2B4E247F3EA6}" presName="accent_5" presStyleCnt="0"/>
      <dgm:spPr/>
    </dgm:pt>
    <dgm:pt modelId="{F240303F-160B-45AE-AA2C-291B991A501F}" type="pres">
      <dgm:prSet presAssocID="{27D29810-CD21-4CC6-841B-2B4E247F3EA6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BD5FBF22-D9B7-4731-83A3-3022208B6552}" type="pres">
      <dgm:prSet presAssocID="{F63B004E-712B-4971-8576-60CD6B1247AD}" presName="text_6" presStyleLbl="node1" presStyleIdx="5" presStyleCnt="6" custScaleY="122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BE915-F6AC-4933-A662-ECEA7586DEF9}" type="pres">
      <dgm:prSet presAssocID="{F63B004E-712B-4971-8576-60CD6B1247AD}" presName="accent_6" presStyleCnt="0"/>
      <dgm:spPr/>
    </dgm:pt>
    <dgm:pt modelId="{25669239-5D14-421F-BCAB-9289DD0D0D06}" type="pres">
      <dgm:prSet presAssocID="{F63B004E-712B-4971-8576-60CD6B1247AD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330149FB-5E32-490A-817A-79361381D5C1}" type="presOf" srcId="{F63B004E-712B-4971-8576-60CD6B1247AD}" destId="{BD5FBF22-D9B7-4731-83A3-3022208B6552}" srcOrd="0" destOrd="0" presId="urn:microsoft.com/office/officeart/2008/layout/VerticalCurvedList"/>
    <dgm:cxn modelId="{AF812C73-BBE7-48F4-AE30-018DACE5A5C2}" srcId="{86D4EBDB-0FAE-49E6-A475-0A1EB1993882}" destId="{27D29810-CD21-4CC6-841B-2B4E247F3EA6}" srcOrd="4" destOrd="0" parTransId="{8DD51A60-E489-4969-8D2F-F9D357A04823}" sibTransId="{64FA1DD0-ABF1-457E-AE62-699C2DF515B2}"/>
    <dgm:cxn modelId="{DFBB2C09-00F1-444F-BBB3-D44156DB9DD5}" srcId="{86D4EBDB-0FAE-49E6-A475-0A1EB1993882}" destId="{C7EB5FB1-E4B2-47DA-BAFB-5E5D8CE96EB1}" srcOrd="1" destOrd="0" parTransId="{DB278852-F5D6-44B7-9E4C-247BC14A9500}" sibTransId="{60073A97-5517-4931-9621-7ECE7FB5A5D4}"/>
    <dgm:cxn modelId="{CA31DAE2-A30F-40B4-9B1A-1AB09563128E}" type="presOf" srcId="{86D4EBDB-0FAE-49E6-A475-0A1EB1993882}" destId="{F4BC93D2-C412-40CF-A10E-A350954801D8}" srcOrd="0" destOrd="0" presId="urn:microsoft.com/office/officeart/2008/layout/VerticalCurvedList"/>
    <dgm:cxn modelId="{E6492AE6-ADE2-4CA3-A4B6-06B94A2BD084}" srcId="{86D4EBDB-0FAE-49E6-A475-0A1EB1993882}" destId="{F63B004E-712B-4971-8576-60CD6B1247AD}" srcOrd="5" destOrd="0" parTransId="{6780D97E-3E42-440F-A28E-031046124467}" sibTransId="{B31AB3A5-C483-4A91-8ECC-DAA60BAD55EC}"/>
    <dgm:cxn modelId="{0B56A3B0-A818-4EA2-B3D0-D03B496F716D}" srcId="{86D4EBDB-0FAE-49E6-A475-0A1EB1993882}" destId="{D95E8A48-9293-4571-B75A-97910485B662}" srcOrd="3" destOrd="0" parTransId="{173C0874-B2C0-4960-A3BB-7CB92614B15F}" sibTransId="{ED10A74E-DBFC-4FD4-991D-8EBD2DFFB4B7}"/>
    <dgm:cxn modelId="{AC31F567-49EB-4B38-8853-55C4565B57FC}" type="presOf" srcId="{C7EB5FB1-E4B2-47DA-BAFB-5E5D8CE96EB1}" destId="{AE5A449C-D6DB-4D00-B7D6-2469D1E63BCC}" srcOrd="0" destOrd="0" presId="urn:microsoft.com/office/officeart/2008/layout/VerticalCurvedList"/>
    <dgm:cxn modelId="{B5296280-BD44-4EC4-BC92-22AB947CAFCD}" type="presOf" srcId="{D95E8A48-9293-4571-B75A-97910485B662}" destId="{4C46D3E7-4DF5-438D-9571-2A9F01D90923}" srcOrd="0" destOrd="0" presId="urn:microsoft.com/office/officeart/2008/layout/VerticalCurvedList"/>
    <dgm:cxn modelId="{53C42A20-3791-4C09-8738-535BCB5325B8}" srcId="{86D4EBDB-0FAE-49E6-A475-0A1EB1993882}" destId="{29D115AF-85E8-4EA9-9B96-F4F87B524A24}" srcOrd="0" destOrd="0" parTransId="{1CF4523A-F4B9-4FFB-80D7-9B7B72FAA7BE}" sibTransId="{560F7372-4F43-44BA-BAE3-81B611547B5D}"/>
    <dgm:cxn modelId="{C97A605A-C902-4250-ABBF-3FCBF1BAB3D7}" type="presOf" srcId="{29D115AF-85E8-4EA9-9B96-F4F87B524A24}" destId="{C7643843-398C-48DC-BCD2-4B14D1BCA524}" srcOrd="0" destOrd="0" presId="urn:microsoft.com/office/officeart/2008/layout/VerticalCurvedList"/>
    <dgm:cxn modelId="{6142E204-4DE1-45CD-89F7-13E69EABD257}" type="presOf" srcId="{560F7372-4F43-44BA-BAE3-81B611547B5D}" destId="{DCE16F63-1F56-4D89-863B-1AE589C404A4}" srcOrd="0" destOrd="0" presId="urn:microsoft.com/office/officeart/2008/layout/VerticalCurvedList"/>
    <dgm:cxn modelId="{2664CEDC-B5DE-4443-9A0A-BDB32DA1D789}" type="presOf" srcId="{D29956A7-A5DA-492B-9621-50494C7AC045}" destId="{0DDA0CBF-3ECD-46C8-ACBE-14FEB73573D0}" srcOrd="0" destOrd="0" presId="urn:microsoft.com/office/officeart/2008/layout/VerticalCurvedList"/>
    <dgm:cxn modelId="{4064AE96-10A8-49D8-A51E-16CA68CF08BF}" srcId="{86D4EBDB-0FAE-49E6-A475-0A1EB1993882}" destId="{D29956A7-A5DA-492B-9621-50494C7AC045}" srcOrd="2" destOrd="0" parTransId="{45CFAAE8-66FE-4408-987F-4EEA06FDB554}" sibTransId="{1FB99F70-7BA8-43CA-9FBA-FE7E8D0DC057}"/>
    <dgm:cxn modelId="{039FE284-8158-44BB-95E4-778FDCA61DAD}" type="presOf" srcId="{27D29810-CD21-4CC6-841B-2B4E247F3EA6}" destId="{B7F7B585-DEAF-4076-AA76-2F1D1E224566}" srcOrd="0" destOrd="0" presId="urn:microsoft.com/office/officeart/2008/layout/VerticalCurvedList"/>
    <dgm:cxn modelId="{A815C492-57D3-47AB-B02E-F8E83FC42A79}" type="presParOf" srcId="{F4BC93D2-C412-40CF-A10E-A350954801D8}" destId="{5F3CFFC0-F369-444F-B527-69C74283C088}" srcOrd="0" destOrd="0" presId="urn:microsoft.com/office/officeart/2008/layout/VerticalCurvedList"/>
    <dgm:cxn modelId="{699B652F-1A59-4148-BBB0-898A049E2A53}" type="presParOf" srcId="{5F3CFFC0-F369-444F-B527-69C74283C088}" destId="{BEF3430C-874A-470F-B9E7-961C900DB385}" srcOrd="0" destOrd="0" presId="urn:microsoft.com/office/officeart/2008/layout/VerticalCurvedList"/>
    <dgm:cxn modelId="{5A619AC5-F385-4046-8003-4549BE0C219E}" type="presParOf" srcId="{BEF3430C-874A-470F-B9E7-961C900DB385}" destId="{F78FBF0F-9318-4AED-9746-FF459D7D5A8B}" srcOrd="0" destOrd="0" presId="urn:microsoft.com/office/officeart/2008/layout/VerticalCurvedList"/>
    <dgm:cxn modelId="{9C28FE46-46FF-4719-AFA8-0DC22AE67FB9}" type="presParOf" srcId="{BEF3430C-874A-470F-B9E7-961C900DB385}" destId="{DCE16F63-1F56-4D89-863B-1AE589C404A4}" srcOrd="1" destOrd="0" presId="urn:microsoft.com/office/officeart/2008/layout/VerticalCurvedList"/>
    <dgm:cxn modelId="{0445D4C8-B2DB-474F-82D8-5C108BF5AA17}" type="presParOf" srcId="{BEF3430C-874A-470F-B9E7-961C900DB385}" destId="{161E28E1-D61F-49A0-B04F-354282841C3E}" srcOrd="2" destOrd="0" presId="urn:microsoft.com/office/officeart/2008/layout/VerticalCurvedList"/>
    <dgm:cxn modelId="{B6A9A786-EB11-41FD-B492-98E7F05AF4BE}" type="presParOf" srcId="{BEF3430C-874A-470F-B9E7-961C900DB385}" destId="{B08F141A-2226-4E90-BB08-D2A02341D167}" srcOrd="3" destOrd="0" presId="urn:microsoft.com/office/officeart/2008/layout/VerticalCurvedList"/>
    <dgm:cxn modelId="{5C02F321-DEB5-4B62-9E99-47FCA79FDA64}" type="presParOf" srcId="{5F3CFFC0-F369-444F-B527-69C74283C088}" destId="{C7643843-398C-48DC-BCD2-4B14D1BCA524}" srcOrd="1" destOrd="0" presId="urn:microsoft.com/office/officeart/2008/layout/VerticalCurvedList"/>
    <dgm:cxn modelId="{A6E044A1-0290-4E93-901F-2AC91FF61C35}" type="presParOf" srcId="{5F3CFFC0-F369-444F-B527-69C74283C088}" destId="{8453D0B0-B173-4F84-9DC3-C68D84CA8C7B}" srcOrd="2" destOrd="0" presId="urn:microsoft.com/office/officeart/2008/layout/VerticalCurvedList"/>
    <dgm:cxn modelId="{4B72677D-66D8-4B4E-A122-E7A04605C5BF}" type="presParOf" srcId="{8453D0B0-B173-4F84-9DC3-C68D84CA8C7B}" destId="{FE7CEE7A-EB85-44BC-BA04-597FD2DEE472}" srcOrd="0" destOrd="0" presId="urn:microsoft.com/office/officeart/2008/layout/VerticalCurvedList"/>
    <dgm:cxn modelId="{E95B09B7-4AE4-490E-A1DC-915130172C00}" type="presParOf" srcId="{5F3CFFC0-F369-444F-B527-69C74283C088}" destId="{AE5A449C-D6DB-4D00-B7D6-2469D1E63BCC}" srcOrd="3" destOrd="0" presId="urn:microsoft.com/office/officeart/2008/layout/VerticalCurvedList"/>
    <dgm:cxn modelId="{3DEA4F37-48CD-4AD2-A72F-5BD4BCA5FCE9}" type="presParOf" srcId="{5F3CFFC0-F369-444F-B527-69C74283C088}" destId="{99A253FD-6D35-415D-9CDA-10DE341D23E3}" srcOrd="4" destOrd="0" presId="urn:microsoft.com/office/officeart/2008/layout/VerticalCurvedList"/>
    <dgm:cxn modelId="{CA67C6C4-879D-4F1D-90A7-995BA9A979D1}" type="presParOf" srcId="{99A253FD-6D35-415D-9CDA-10DE341D23E3}" destId="{B2F84D1A-520F-4FB3-B068-E2694A3AD441}" srcOrd="0" destOrd="0" presId="urn:microsoft.com/office/officeart/2008/layout/VerticalCurvedList"/>
    <dgm:cxn modelId="{BE9A25C9-081B-4E57-ACCF-2236C0274C9E}" type="presParOf" srcId="{5F3CFFC0-F369-444F-B527-69C74283C088}" destId="{0DDA0CBF-3ECD-46C8-ACBE-14FEB73573D0}" srcOrd="5" destOrd="0" presId="urn:microsoft.com/office/officeart/2008/layout/VerticalCurvedList"/>
    <dgm:cxn modelId="{CE31A7D7-B893-49CF-9EE7-1F772784DAAE}" type="presParOf" srcId="{5F3CFFC0-F369-444F-B527-69C74283C088}" destId="{4702DE55-AFFF-458A-BB82-DED008E7F8D1}" srcOrd="6" destOrd="0" presId="urn:microsoft.com/office/officeart/2008/layout/VerticalCurvedList"/>
    <dgm:cxn modelId="{1831E0E8-D811-4C85-BB44-A270442067E2}" type="presParOf" srcId="{4702DE55-AFFF-458A-BB82-DED008E7F8D1}" destId="{959ECD42-5A2E-4422-836C-2E3FB08DB678}" srcOrd="0" destOrd="0" presId="urn:microsoft.com/office/officeart/2008/layout/VerticalCurvedList"/>
    <dgm:cxn modelId="{E847B930-6285-4F38-AACE-DBEBCB539A99}" type="presParOf" srcId="{5F3CFFC0-F369-444F-B527-69C74283C088}" destId="{4C46D3E7-4DF5-438D-9571-2A9F01D90923}" srcOrd="7" destOrd="0" presId="urn:microsoft.com/office/officeart/2008/layout/VerticalCurvedList"/>
    <dgm:cxn modelId="{B17D6A88-600D-4D2B-B40B-800DC8678B84}" type="presParOf" srcId="{5F3CFFC0-F369-444F-B527-69C74283C088}" destId="{95AECAAC-846E-4C1E-A09C-A3117033F5C8}" srcOrd="8" destOrd="0" presId="urn:microsoft.com/office/officeart/2008/layout/VerticalCurvedList"/>
    <dgm:cxn modelId="{4E1E6AA8-8256-42E1-B635-E5961FBF61D5}" type="presParOf" srcId="{95AECAAC-846E-4C1E-A09C-A3117033F5C8}" destId="{058EBAC5-1D7B-4D23-AEF7-F654A527AB50}" srcOrd="0" destOrd="0" presId="urn:microsoft.com/office/officeart/2008/layout/VerticalCurvedList"/>
    <dgm:cxn modelId="{385F329F-9494-4A39-BF31-45B4C13A2AC2}" type="presParOf" srcId="{5F3CFFC0-F369-444F-B527-69C74283C088}" destId="{B7F7B585-DEAF-4076-AA76-2F1D1E224566}" srcOrd="9" destOrd="0" presId="urn:microsoft.com/office/officeart/2008/layout/VerticalCurvedList"/>
    <dgm:cxn modelId="{5A50E289-01C4-4115-9FC0-7A6E53B238C6}" type="presParOf" srcId="{5F3CFFC0-F369-444F-B527-69C74283C088}" destId="{3F9D03BF-8377-41F9-82F0-345FA50C61DB}" srcOrd="10" destOrd="0" presId="urn:microsoft.com/office/officeart/2008/layout/VerticalCurvedList"/>
    <dgm:cxn modelId="{73938E5B-80D0-46AD-AC09-6F5092099DCD}" type="presParOf" srcId="{3F9D03BF-8377-41F9-82F0-345FA50C61DB}" destId="{F240303F-160B-45AE-AA2C-291B991A501F}" srcOrd="0" destOrd="0" presId="urn:microsoft.com/office/officeart/2008/layout/VerticalCurvedList"/>
    <dgm:cxn modelId="{C91B6757-07D9-45BC-8770-58E088977C49}" type="presParOf" srcId="{5F3CFFC0-F369-444F-B527-69C74283C088}" destId="{BD5FBF22-D9B7-4731-83A3-3022208B6552}" srcOrd="11" destOrd="0" presId="urn:microsoft.com/office/officeart/2008/layout/VerticalCurvedList"/>
    <dgm:cxn modelId="{3E110F20-2EEA-44A8-9EDB-F1AE36D8DC84}" type="presParOf" srcId="{5F3CFFC0-F369-444F-B527-69C74283C088}" destId="{A27BE915-F6AC-4933-A662-ECEA7586DEF9}" srcOrd="12" destOrd="0" presId="urn:microsoft.com/office/officeart/2008/layout/VerticalCurvedList"/>
    <dgm:cxn modelId="{EF76A47A-7AB5-47C9-BF6C-0A9B246CABCC}" type="presParOf" srcId="{A27BE915-F6AC-4933-A662-ECEA7586DEF9}" destId="{25669239-5D14-421F-BCAB-9289DD0D0D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E57EE2-D4B6-4771-A996-ECAE571DFF0F}" type="doc">
      <dgm:prSet loTypeId="urn:microsoft.com/office/officeart/2008/layout/BendingPictureBlocks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E7F1568-EDF3-4032-8B8F-1629250E37D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Всероссийская олимпиада школьников</a:t>
          </a:r>
        </a:p>
        <a:p>
          <a:r>
            <a:rPr lang="ru-RU" sz="1200" i="1" dirty="0" smtClean="0">
              <a:solidFill>
                <a:schemeClr val="tx1"/>
              </a:solidFill>
            </a:rPr>
            <a:t>6 млн. участников</a:t>
          </a:r>
          <a:endParaRPr lang="ru-RU" sz="1200" i="1" dirty="0">
            <a:solidFill>
              <a:schemeClr val="tx1"/>
            </a:solidFill>
          </a:endParaRPr>
        </a:p>
      </dgm:t>
    </dgm:pt>
    <dgm:pt modelId="{76FA09B7-E27B-41C7-80D9-557C0D7BDB77}" type="parTrans" cxnId="{178CB7D6-91A1-4D14-94C5-4AC3C9C0187C}">
      <dgm:prSet/>
      <dgm:spPr/>
      <dgm:t>
        <a:bodyPr/>
        <a:lstStyle/>
        <a:p>
          <a:endParaRPr lang="ru-RU"/>
        </a:p>
      </dgm:t>
    </dgm:pt>
    <dgm:pt modelId="{836A51AC-3339-4769-ABCF-A0825BC3A01B}" type="sibTrans" cxnId="{178CB7D6-91A1-4D14-94C5-4AC3C9C0187C}">
      <dgm:prSet/>
      <dgm:spPr/>
      <dgm:t>
        <a:bodyPr/>
        <a:lstStyle/>
        <a:p>
          <a:endParaRPr lang="ru-RU"/>
        </a:p>
      </dgm:t>
    </dgm:pt>
    <dgm:pt modelId="{E1ACD1D2-55B3-44A9-B903-D8560DAAAAE4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Система национальных чемпионатов «Молодые профессионалы»</a:t>
          </a:r>
        </a:p>
        <a:p>
          <a:r>
            <a:rPr lang="ru-RU" sz="1200" i="1" dirty="0" smtClean="0">
              <a:solidFill>
                <a:schemeClr val="tx1"/>
              </a:solidFill>
            </a:rPr>
            <a:t>4 тыс. участников</a:t>
          </a:r>
          <a:endParaRPr lang="ru-RU" sz="1200" i="1" dirty="0">
            <a:solidFill>
              <a:schemeClr val="tx1"/>
            </a:solidFill>
          </a:endParaRPr>
        </a:p>
      </dgm:t>
    </dgm:pt>
    <dgm:pt modelId="{6B90525E-231D-414B-8DF2-3F23509D560C}" type="parTrans" cxnId="{1AAAF2ED-23F3-4825-89B8-28A4294B31C4}">
      <dgm:prSet/>
      <dgm:spPr/>
      <dgm:t>
        <a:bodyPr/>
        <a:lstStyle/>
        <a:p>
          <a:endParaRPr lang="ru-RU"/>
        </a:p>
      </dgm:t>
    </dgm:pt>
    <dgm:pt modelId="{80B556B0-6DF7-44FD-92AC-63884A5F231E}" type="sibTrans" cxnId="{1AAAF2ED-23F3-4825-89B8-28A4294B31C4}">
      <dgm:prSet/>
      <dgm:spPr/>
      <dgm:t>
        <a:bodyPr/>
        <a:lstStyle/>
        <a:p>
          <a:endParaRPr lang="ru-RU"/>
        </a:p>
      </dgm:t>
    </dgm:pt>
    <dgm:pt modelId="{6C638531-02EF-4093-9804-80B68EFD3CC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Будущие интеллектуальные лидеры России </a:t>
          </a:r>
        </a:p>
        <a:p>
          <a:r>
            <a:rPr lang="ru-RU" sz="1200" i="1" dirty="0" smtClean="0">
              <a:solidFill>
                <a:schemeClr val="tx1"/>
              </a:solidFill>
            </a:rPr>
            <a:t>800 человек</a:t>
          </a:r>
          <a:endParaRPr lang="ru-RU" sz="1200" i="1" dirty="0">
            <a:solidFill>
              <a:schemeClr val="tx1"/>
            </a:solidFill>
          </a:endParaRPr>
        </a:p>
      </dgm:t>
    </dgm:pt>
    <dgm:pt modelId="{B6F40BEB-C1B1-4436-A0B0-26742AD85B86}" type="parTrans" cxnId="{D1F613FA-C090-43DF-AA01-54D376711705}">
      <dgm:prSet/>
      <dgm:spPr/>
      <dgm:t>
        <a:bodyPr/>
        <a:lstStyle/>
        <a:p>
          <a:endParaRPr lang="ru-RU"/>
        </a:p>
      </dgm:t>
    </dgm:pt>
    <dgm:pt modelId="{9CBA618E-B5AD-45D4-B13C-2FC0A1CA3779}" type="sibTrans" cxnId="{D1F613FA-C090-43DF-AA01-54D376711705}">
      <dgm:prSet/>
      <dgm:spPr/>
      <dgm:t>
        <a:bodyPr/>
        <a:lstStyle/>
        <a:p>
          <a:endParaRPr lang="ru-RU"/>
        </a:p>
      </dgm:t>
    </dgm:pt>
    <dgm:pt modelId="{B724CA75-9267-4AA4-9D75-D9B5ECF9629D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Наследники традиций</a:t>
          </a:r>
        </a:p>
      </dgm:t>
    </dgm:pt>
    <dgm:pt modelId="{0D3FE255-882A-4899-86A6-EB5F36EADE76}" type="parTrans" cxnId="{9A49BC1C-3C52-4493-B956-AD8169BA0400}">
      <dgm:prSet/>
      <dgm:spPr/>
      <dgm:t>
        <a:bodyPr/>
        <a:lstStyle/>
        <a:p>
          <a:endParaRPr lang="ru-RU"/>
        </a:p>
      </dgm:t>
    </dgm:pt>
    <dgm:pt modelId="{02F05B73-A130-4EC8-B1AD-D04166141407}" type="sibTrans" cxnId="{9A49BC1C-3C52-4493-B956-AD8169BA0400}">
      <dgm:prSet/>
      <dgm:spPr/>
      <dgm:t>
        <a:bodyPr/>
        <a:lstStyle/>
        <a:p>
          <a:endParaRPr lang="ru-RU"/>
        </a:p>
      </dgm:t>
    </dgm:pt>
    <dgm:pt modelId="{087C7B1E-189C-4F09-8994-CF9E729C930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Президентские спортивные игры </a:t>
          </a:r>
          <a:br>
            <a:rPr lang="ru-RU" sz="1600" dirty="0" smtClean="0">
              <a:solidFill>
                <a:schemeClr val="tx1"/>
              </a:solidFill>
            </a:rPr>
          </a:br>
          <a:r>
            <a:rPr lang="ru-RU" sz="1600" dirty="0" smtClean="0">
              <a:solidFill>
                <a:schemeClr val="tx1"/>
              </a:solidFill>
            </a:rPr>
            <a:t>и состязания</a:t>
          </a:r>
        </a:p>
        <a:p>
          <a:r>
            <a:rPr lang="ru-RU" sz="1200" i="1" dirty="0" smtClean="0">
              <a:solidFill>
                <a:schemeClr val="tx1"/>
              </a:solidFill>
            </a:rPr>
            <a:t>11 млн. участников</a:t>
          </a:r>
          <a:endParaRPr lang="ru-RU" sz="1200" i="1" dirty="0">
            <a:solidFill>
              <a:schemeClr val="tx1"/>
            </a:solidFill>
          </a:endParaRPr>
        </a:p>
      </dgm:t>
    </dgm:pt>
    <dgm:pt modelId="{F91A6CA4-9266-409A-B27D-26414A82A9F1}" type="sibTrans" cxnId="{638DA3B0-9310-41AD-A262-91CEF000F9CF}">
      <dgm:prSet/>
      <dgm:spPr/>
      <dgm:t>
        <a:bodyPr/>
        <a:lstStyle/>
        <a:p>
          <a:endParaRPr lang="ru-RU"/>
        </a:p>
      </dgm:t>
    </dgm:pt>
    <dgm:pt modelId="{5D174A5A-38F7-4A32-BC69-4B1CA759EF3A}" type="parTrans" cxnId="{638DA3B0-9310-41AD-A262-91CEF000F9CF}">
      <dgm:prSet/>
      <dgm:spPr/>
      <dgm:t>
        <a:bodyPr/>
        <a:lstStyle/>
        <a:p>
          <a:endParaRPr lang="ru-RU"/>
        </a:p>
      </dgm:t>
    </dgm:pt>
    <dgm:pt modelId="{E51C74F6-C031-48C6-91B2-41A88ABE3DA7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Всероссийский инженерный конкурс</a:t>
          </a:r>
        </a:p>
        <a:p>
          <a:r>
            <a:rPr lang="ru-RU" sz="1200" i="1" dirty="0" smtClean="0">
              <a:solidFill>
                <a:schemeClr val="tx1"/>
              </a:solidFill>
            </a:rPr>
            <a:t>12 тыс. участников</a:t>
          </a:r>
          <a:endParaRPr lang="ru-RU" sz="1200" i="1" dirty="0">
            <a:solidFill>
              <a:schemeClr val="tx1"/>
            </a:solidFill>
          </a:endParaRPr>
        </a:p>
      </dgm:t>
    </dgm:pt>
    <dgm:pt modelId="{893D9FC7-2B15-475B-9841-0C4126F19866}" type="parTrans" cxnId="{F5C5C0BB-974B-48A5-8C34-FC1ADDF481E1}">
      <dgm:prSet/>
      <dgm:spPr/>
      <dgm:t>
        <a:bodyPr/>
        <a:lstStyle/>
        <a:p>
          <a:endParaRPr lang="ru-RU"/>
        </a:p>
      </dgm:t>
    </dgm:pt>
    <dgm:pt modelId="{9A547165-A733-4454-99DD-5FCB9CA053DD}" type="sibTrans" cxnId="{F5C5C0BB-974B-48A5-8C34-FC1ADDF481E1}">
      <dgm:prSet/>
      <dgm:spPr/>
      <dgm:t>
        <a:bodyPr/>
        <a:lstStyle/>
        <a:p>
          <a:endParaRPr lang="ru-RU"/>
        </a:p>
      </dgm:t>
    </dgm:pt>
    <dgm:pt modelId="{7C935701-9111-4CE2-A9BC-A2EEFE50E4CF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Всероссийский конкурс школьных проектов</a:t>
          </a:r>
          <a:endParaRPr lang="ru-RU" sz="1600" dirty="0">
            <a:solidFill>
              <a:schemeClr val="tx1"/>
            </a:solidFill>
          </a:endParaRPr>
        </a:p>
      </dgm:t>
    </dgm:pt>
    <dgm:pt modelId="{79D42DAF-1CDD-4D72-912A-783241D120BC}" type="parTrans" cxnId="{7CDB9740-8DD1-4171-B655-EA1D083D51D4}">
      <dgm:prSet/>
      <dgm:spPr/>
      <dgm:t>
        <a:bodyPr/>
        <a:lstStyle/>
        <a:p>
          <a:endParaRPr lang="ru-RU"/>
        </a:p>
      </dgm:t>
    </dgm:pt>
    <dgm:pt modelId="{98513397-57FD-4CC1-A214-296BE48548CD}" type="sibTrans" cxnId="{7CDB9740-8DD1-4171-B655-EA1D083D51D4}">
      <dgm:prSet/>
      <dgm:spPr/>
      <dgm:t>
        <a:bodyPr/>
        <a:lstStyle/>
        <a:p>
          <a:endParaRPr lang="ru-RU"/>
        </a:p>
      </dgm:t>
    </dgm:pt>
    <dgm:pt modelId="{21E56590-B88C-48FD-B9C9-318DEBE188DD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Всероссийский фестиваль художественного творчества</a:t>
          </a:r>
          <a:endParaRPr lang="ru-RU" sz="1400" dirty="0">
            <a:solidFill>
              <a:schemeClr val="tx1"/>
            </a:solidFill>
          </a:endParaRPr>
        </a:p>
      </dgm:t>
    </dgm:pt>
    <dgm:pt modelId="{65B2040D-248D-4473-9D5E-A0B944DCED6F}" type="parTrans" cxnId="{C452DF2F-3A8B-4EA6-BE01-2A45D219B721}">
      <dgm:prSet/>
      <dgm:spPr/>
      <dgm:t>
        <a:bodyPr/>
        <a:lstStyle/>
        <a:p>
          <a:endParaRPr lang="ru-RU"/>
        </a:p>
      </dgm:t>
    </dgm:pt>
    <dgm:pt modelId="{783E83AA-1AFE-4D3F-A236-42EF309C03AE}" type="sibTrans" cxnId="{C452DF2F-3A8B-4EA6-BE01-2A45D219B721}">
      <dgm:prSet/>
      <dgm:spPr/>
      <dgm:t>
        <a:bodyPr/>
        <a:lstStyle/>
        <a:p>
          <a:endParaRPr lang="ru-RU"/>
        </a:p>
      </dgm:t>
    </dgm:pt>
    <dgm:pt modelId="{EB485541-439E-441D-8ABD-175E266415BE}" type="pres">
      <dgm:prSet presAssocID="{87E57EE2-D4B6-4771-A996-ECAE571DFF0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295872E-4AAB-4DAE-A777-15368D213E2A}" type="pres">
      <dgm:prSet presAssocID="{6E7F1568-EDF3-4032-8B8F-1629250E37DF}" presName="composite" presStyleCnt="0"/>
      <dgm:spPr/>
    </dgm:pt>
    <dgm:pt modelId="{10A9CC1D-DDF6-499E-AE6D-DE732736CB87}" type="pres">
      <dgm:prSet presAssocID="{6E7F1568-EDF3-4032-8B8F-1629250E37DF}" presName="rect1" presStyleLbl="bgImgPlace1" presStyleIdx="0" presStyleCnt="8" custLinFactNeighborY="-191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20C29B75-170B-4562-B9E6-B7D43C0EEE03}" type="pres">
      <dgm:prSet presAssocID="{6E7F1568-EDF3-4032-8B8F-1629250E37DF}" presName="rect2" presStyleLbl="node1" presStyleIdx="0" presStyleCnt="8" custScaleX="195882" custScaleY="150354" custLinFactNeighborY="-38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3EFA3-7290-4E3B-A30F-8F90387BEC95}" type="pres">
      <dgm:prSet presAssocID="{836A51AC-3339-4769-ABCF-A0825BC3A01B}" presName="sibTrans" presStyleCnt="0"/>
      <dgm:spPr/>
    </dgm:pt>
    <dgm:pt modelId="{F025CDB9-97D7-4775-91EE-069740CDAC54}" type="pres">
      <dgm:prSet presAssocID="{087C7B1E-189C-4F09-8994-CF9E729C930C}" presName="composite" presStyleCnt="0"/>
      <dgm:spPr/>
    </dgm:pt>
    <dgm:pt modelId="{E300B98C-7311-4B67-A6A6-F65EF280064D}" type="pres">
      <dgm:prSet presAssocID="{087C7B1E-189C-4F09-8994-CF9E729C930C}" presName="rect1" presStyleLbl="bgImgPlace1" presStyleIdx="1" presStyleCnt="8" custLinFactNeighborY="-773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0FB68AB9-417F-455A-87F3-F1205AEE0D26}" type="pres">
      <dgm:prSet presAssocID="{087C7B1E-189C-4F09-8994-CF9E729C930C}" presName="rect2" presStyleLbl="node1" presStyleIdx="1" presStyleCnt="8" custScaleX="195882" custScaleY="150354" custLinFactNeighborY="-39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0CAFA-EFE2-41BD-8BEA-E17C09297364}" type="pres">
      <dgm:prSet presAssocID="{F91A6CA4-9266-409A-B27D-26414A82A9F1}" presName="sibTrans" presStyleCnt="0"/>
      <dgm:spPr/>
    </dgm:pt>
    <dgm:pt modelId="{92ECA737-9B11-401F-AD7C-C5CD9DA456B6}" type="pres">
      <dgm:prSet presAssocID="{E1ACD1D2-55B3-44A9-B903-D8560DAAAAE4}" presName="composite" presStyleCnt="0"/>
      <dgm:spPr/>
    </dgm:pt>
    <dgm:pt modelId="{1CCE954B-2C6B-40A4-AEC4-0293E797E96A}" type="pres">
      <dgm:prSet presAssocID="{E1ACD1D2-55B3-44A9-B903-D8560DAAAAE4}" presName="rect1" presStyleLbl="bgImgPlace1" presStyleIdx="2" presStyleCnt="8" custLinFactNeighborX="-16743" custLinFactNeighborY="-1257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3D4F4DF5-D472-4B50-BED8-15871757F35A}" type="pres">
      <dgm:prSet presAssocID="{E1ACD1D2-55B3-44A9-B903-D8560DAAAAE4}" presName="rect2" presStyleLbl="node1" presStyleIdx="2" presStyleCnt="8" custScaleX="195882" custScaleY="150354" custLinFactNeighborX="-18584" custLinFactNeighborY="-41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52974-3330-4C80-A812-A6BD57805F78}" type="pres">
      <dgm:prSet presAssocID="{80B556B0-6DF7-44FD-92AC-63884A5F231E}" presName="sibTrans" presStyleCnt="0"/>
      <dgm:spPr/>
    </dgm:pt>
    <dgm:pt modelId="{2C12D024-6A1F-4C99-B210-933589E3FD64}" type="pres">
      <dgm:prSet presAssocID="{6C638531-02EF-4093-9804-80B68EFD3CCD}" presName="composite" presStyleCnt="0"/>
      <dgm:spPr/>
    </dgm:pt>
    <dgm:pt modelId="{0C2F813A-29B4-4805-B01C-F078FDA48927}" type="pres">
      <dgm:prSet presAssocID="{6C638531-02EF-4093-9804-80B68EFD3CCD}" presName="rect1" presStyleLbl="bgImgPlace1" presStyleIdx="3" presStyleCnt="8" custLinFactNeighborX="96932" custLinFactNeighborY="-3669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ru-RU"/>
        </a:p>
      </dgm:t>
    </dgm:pt>
    <dgm:pt modelId="{2671A65D-1ECB-43B1-B7C1-C777AC82584B}" type="pres">
      <dgm:prSet presAssocID="{6C638531-02EF-4093-9804-80B68EFD3CCD}" presName="rect2" presStyleLbl="node1" presStyleIdx="3" presStyleCnt="8" custScaleX="195882" custScaleY="173978" custLinFactX="78853" custLinFactNeighborX="100000" custLinFactNeighborY="-56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9004B-76C5-4861-91D6-94965DEDE673}" type="pres">
      <dgm:prSet presAssocID="{9CBA618E-B5AD-45D4-B13C-2FC0A1CA3779}" presName="sibTrans" presStyleCnt="0"/>
      <dgm:spPr/>
    </dgm:pt>
    <dgm:pt modelId="{26EE5D79-576F-4259-A58F-62556E728230}" type="pres">
      <dgm:prSet presAssocID="{B724CA75-9267-4AA4-9D75-D9B5ECF9629D}" presName="composite" presStyleCnt="0"/>
      <dgm:spPr/>
    </dgm:pt>
    <dgm:pt modelId="{661A7B15-8249-4FBA-88D0-FA01AD64F4D1}" type="pres">
      <dgm:prSet presAssocID="{B724CA75-9267-4AA4-9D75-D9B5ECF9629D}" presName="rect1" presStyleLbl="bgImgPlace1" presStyleIdx="4" presStyleCnt="8" custLinFactX="-75243" custLinFactY="55307" custLinFactNeighborX="-100000" custLinFactNeighborY="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49F140C8-F351-4B32-8104-43AFA126AC5E}" type="pres">
      <dgm:prSet presAssocID="{B724CA75-9267-4AA4-9D75-D9B5ECF9629D}" presName="rect2" presStyleLbl="node1" presStyleIdx="4" presStyleCnt="8" custScaleX="173882" custScaleY="178779" custLinFactX="-123350" custLinFactY="100000" custLinFactNeighborX="-200000" custLinFactNeighborY="141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593F2-C0DE-4C2C-9245-1F82D4E004A0}" type="pres">
      <dgm:prSet presAssocID="{02F05B73-A130-4EC8-B1AD-D04166141407}" presName="sibTrans" presStyleCnt="0"/>
      <dgm:spPr/>
    </dgm:pt>
    <dgm:pt modelId="{81192D54-56D6-44F3-8F9D-18934255A3DA}" type="pres">
      <dgm:prSet presAssocID="{E51C74F6-C031-48C6-91B2-41A88ABE3DA7}" presName="composite" presStyleCnt="0"/>
      <dgm:spPr/>
    </dgm:pt>
    <dgm:pt modelId="{CA551474-8AC0-4734-9A20-FC755073F35A}" type="pres">
      <dgm:prSet presAssocID="{E51C74F6-C031-48C6-91B2-41A88ABE3DA7}" presName="rect1" presStyleLbl="bgImgPlace1" presStyleIdx="5" presStyleCnt="8" custLinFactNeighborX="-69873" custLinFactNeighborY="-43392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B03BC49-DC89-45B1-91FF-D473671D1128}" type="pres">
      <dgm:prSet presAssocID="{E51C74F6-C031-48C6-91B2-41A88ABE3DA7}" presName="rect2" presStyleLbl="node1" presStyleIdx="5" presStyleCnt="8" custScaleX="206098" custScaleY="167979" custLinFactX="-84960" custLinFactNeighborX="-100000" custLinFactNeighborY="-63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9AC61-246B-48A8-B0EF-E5D4D5EFF9E5}" type="pres">
      <dgm:prSet presAssocID="{9A547165-A733-4454-99DD-5FCB9CA053DD}" presName="sibTrans" presStyleCnt="0"/>
      <dgm:spPr/>
    </dgm:pt>
    <dgm:pt modelId="{E2813B41-936F-457C-B033-7CC14F531AC2}" type="pres">
      <dgm:prSet presAssocID="{7C935701-9111-4CE2-A9BC-A2EEFE50E4CF}" presName="composite" presStyleCnt="0"/>
      <dgm:spPr/>
    </dgm:pt>
    <dgm:pt modelId="{0B3688B9-16A9-41FD-8488-58ED075D9F58}" type="pres">
      <dgm:prSet presAssocID="{7C935701-9111-4CE2-A9BC-A2EEFE50E4CF}" presName="rect1" presStyleLbl="bgImgPlace1" presStyleIdx="6" presStyleCnt="8" custLinFactX="16588" custLinFactNeighborX="100000" custLinFactNeighborY="-5143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A441AF-8746-4DFC-942E-9729C11E3F04}" type="pres">
      <dgm:prSet presAssocID="{7C935701-9111-4CE2-A9BC-A2EEFE50E4CF}" presName="rect2" presStyleLbl="node1" presStyleIdx="6" presStyleCnt="8" custScaleX="197620" custScaleY="182686" custLinFactX="100000" custLinFactNeighborX="115121" custLinFactNeighborY="-7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7D9AA-8771-48CF-8E9B-1228B5A4CED5}" type="pres">
      <dgm:prSet presAssocID="{98513397-57FD-4CC1-A214-296BE48548CD}" presName="sibTrans" presStyleCnt="0"/>
      <dgm:spPr/>
    </dgm:pt>
    <dgm:pt modelId="{958A31F2-D36E-4F1A-8496-DDDB7723A560}" type="pres">
      <dgm:prSet presAssocID="{21E56590-B88C-48FD-B9C9-318DEBE188DD}" presName="composite" presStyleCnt="0"/>
      <dgm:spPr/>
    </dgm:pt>
    <dgm:pt modelId="{466159FF-34DB-4AF9-89C3-7186BE723BB4}" type="pres">
      <dgm:prSet presAssocID="{21E56590-B88C-48FD-B9C9-318DEBE188DD}" presName="rect1" presStyleLbl="bgImgPlace1" presStyleIdx="7" presStyleCnt="8" custLinFactX="11631" custLinFactNeighborX="100000" custLinFactNeighborY="-10579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456D95-6683-468F-A725-15A51B60FDF9}" type="pres">
      <dgm:prSet presAssocID="{21E56590-B88C-48FD-B9C9-318DEBE188DD}" presName="rect2" presStyleLbl="node1" presStyleIdx="7" presStyleCnt="8" custScaleX="196435" custScaleY="163664" custLinFactX="100000" custLinFactNeighborX="105974" custLinFactNeighborY="-16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8DA3B0-9310-41AD-A262-91CEF000F9CF}" srcId="{87E57EE2-D4B6-4771-A996-ECAE571DFF0F}" destId="{087C7B1E-189C-4F09-8994-CF9E729C930C}" srcOrd="1" destOrd="0" parTransId="{5D174A5A-38F7-4A32-BC69-4B1CA759EF3A}" sibTransId="{F91A6CA4-9266-409A-B27D-26414A82A9F1}"/>
    <dgm:cxn modelId="{9A49BC1C-3C52-4493-B956-AD8169BA0400}" srcId="{87E57EE2-D4B6-4771-A996-ECAE571DFF0F}" destId="{B724CA75-9267-4AA4-9D75-D9B5ECF9629D}" srcOrd="4" destOrd="0" parTransId="{0D3FE255-882A-4899-86A6-EB5F36EADE76}" sibTransId="{02F05B73-A130-4EC8-B1AD-D04166141407}"/>
    <dgm:cxn modelId="{D1F613FA-C090-43DF-AA01-54D376711705}" srcId="{87E57EE2-D4B6-4771-A996-ECAE571DFF0F}" destId="{6C638531-02EF-4093-9804-80B68EFD3CCD}" srcOrd="3" destOrd="0" parTransId="{B6F40BEB-C1B1-4436-A0B0-26742AD85B86}" sibTransId="{9CBA618E-B5AD-45D4-B13C-2FC0A1CA3779}"/>
    <dgm:cxn modelId="{1D8A33C5-6656-4488-9BEC-BE2B37E6265E}" type="presOf" srcId="{87E57EE2-D4B6-4771-A996-ECAE571DFF0F}" destId="{EB485541-439E-441D-8ABD-175E266415BE}" srcOrd="0" destOrd="0" presId="urn:microsoft.com/office/officeart/2008/layout/BendingPictureBlocks"/>
    <dgm:cxn modelId="{C452DF2F-3A8B-4EA6-BE01-2A45D219B721}" srcId="{87E57EE2-D4B6-4771-A996-ECAE571DFF0F}" destId="{21E56590-B88C-48FD-B9C9-318DEBE188DD}" srcOrd="7" destOrd="0" parTransId="{65B2040D-248D-4473-9D5E-A0B944DCED6F}" sibTransId="{783E83AA-1AFE-4D3F-A236-42EF309C03AE}"/>
    <dgm:cxn modelId="{1AAAF2ED-23F3-4825-89B8-28A4294B31C4}" srcId="{87E57EE2-D4B6-4771-A996-ECAE571DFF0F}" destId="{E1ACD1D2-55B3-44A9-B903-D8560DAAAAE4}" srcOrd="2" destOrd="0" parTransId="{6B90525E-231D-414B-8DF2-3F23509D560C}" sibTransId="{80B556B0-6DF7-44FD-92AC-63884A5F231E}"/>
    <dgm:cxn modelId="{F06A1C3B-50F1-47F2-9ECE-1EEDB392FD3C}" type="presOf" srcId="{6C638531-02EF-4093-9804-80B68EFD3CCD}" destId="{2671A65D-1ECB-43B1-B7C1-C777AC82584B}" srcOrd="0" destOrd="0" presId="urn:microsoft.com/office/officeart/2008/layout/BendingPictureBlocks"/>
    <dgm:cxn modelId="{E4907129-8B43-4FBC-B905-8FFFE678D2E0}" type="presOf" srcId="{087C7B1E-189C-4F09-8994-CF9E729C930C}" destId="{0FB68AB9-417F-455A-87F3-F1205AEE0D26}" srcOrd="0" destOrd="0" presId="urn:microsoft.com/office/officeart/2008/layout/BendingPictureBlocks"/>
    <dgm:cxn modelId="{F5C5C0BB-974B-48A5-8C34-FC1ADDF481E1}" srcId="{87E57EE2-D4B6-4771-A996-ECAE571DFF0F}" destId="{E51C74F6-C031-48C6-91B2-41A88ABE3DA7}" srcOrd="5" destOrd="0" parTransId="{893D9FC7-2B15-475B-9841-0C4126F19866}" sibTransId="{9A547165-A733-4454-99DD-5FCB9CA053DD}"/>
    <dgm:cxn modelId="{48B3C5BF-5E1A-41E0-A7F8-652C6F32D7B8}" type="presOf" srcId="{E51C74F6-C031-48C6-91B2-41A88ABE3DA7}" destId="{2B03BC49-DC89-45B1-91FF-D473671D1128}" srcOrd="0" destOrd="0" presId="urn:microsoft.com/office/officeart/2008/layout/BendingPictureBlocks"/>
    <dgm:cxn modelId="{0EFDC549-1412-4EB2-A4E4-1FCA6C9CD60C}" type="presOf" srcId="{7C935701-9111-4CE2-A9BC-A2EEFE50E4CF}" destId="{7BA441AF-8746-4DFC-942E-9729C11E3F04}" srcOrd="0" destOrd="0" presId="urn:microsoft.com/office/officeart/2008/layout/BendingPictureBlocks"/>
    <dgm:cxn modelId="{178CB7D6-91A1-4D14-94C5-4AC3C9C0187C}" srcId="{87E57EE2-D4B6-4771-A996-ECAE571DFF0F}" destId="{6E7F1568-EDF3-4032-8B8F-1629250E37DF}" srcOrd="0" destOrd="0" parTransId="{76FA09B7-E27B-41C7-80D9-557C0D7BDB77}" sibTransId="{836A51AC-3339-4769-ABCF-A0825BC3A01B}"/>
    <dgm:cxn modelId="{A03DCBAB-3114-4197-98AF-97A1231D6F8E}" type="presOf" srcId="{21E56590-B88C-48FD-B9C9-318DEBE188DD}" destId="{A7456D95-6683-468F-A725-15A51B60FDF9}" srcOrd="0" destOrd="0" presId="urn:microsoft.com/office/officeart/2008/layout/BendingPictureBlocks"/>
    <dgm:cxn modelId="{4D583AD7-956C-48F3-BD6B-E83D3D4973D6}" type="presOf" srcId="{6E7F1568-EDF3-4032-8B8F-1629250E37DF}" destId="{20C29B75-170B-4562-B9E6-B7D43C0EEE03}" srcOrd="0" destOrd="0" presId="urn:microsoft.com/office/officeart/2008/layout/BendingPictureBlocks"/>
    <dgm:cxn modelId="{B5ADC326-4F51-4562-A692-69E22068DCB4}" type="presOf" srcId="{E1ACD1D2-55B3-44A9-B903-D8560DAAAAE4}" destId="{3D4F4DF5-D472-4B50-BED8-15871757F35A}" srcOrd="0" destOrd="0" presId="urn:microsoft.com/office/officeart/2008/layout/BendingPictureBlocks"/>
    <dgm:cxn modelId="{AB73A373-BCAB-4957-B107-D37FCA5F861C}" type="presOf" srcId="{B724CA75-9267-4AA4-9D75-D9B5ECF9629D}" destId="{49F140C8-F351-4B32-8104-43AFA126AC5E}" srcOrd="0" destOrd="0" presId="urn:microsoft.com/office/officeart/2008/layout/BendingPictureBlocks"/>
    <dgm:cxn modelId="{7CDB9740-8DD1-4171-B655-EA1D083D51D4}" srcId="{87E57EE2-D4B6-4771-A996-ECAE571DFF0F}" destId="{7C935701-9111-4CE2-A9BC-A2EEFE50E4CF}" srcOrd="6" destOrd="0" parTransId="{79D42DAF-1CDD-4D72-912A-783241D120BC}" sibTransId="{98513397-57FD-4CC1-A214-296BE48548CD}"/>
    <dgm:cxn modelId="{45B6629A-2880-411E-9D18-3AFEA3EBF89B}" type="presParOf" srcId="{EB485541-439E-441D-8ABD-175E266415BE}" destId="{7295872E-4AAB-4DAE-A777-15368D213E2A}" srcOrd="0" destOrd="0" presId="urn:microsoft.com/office/officeart/2008/layout/BendingPictureBlocks"/>
    <dgm:cxn modelId="{BE5B86A3-47A9-43DB-A06C-A1963F6F8F3F}" type="presParOf" srcId="{7295872E-4AAB-4DAE-A777-15368D213E2A}" destId="{10A9CC1D-DDF6-499E-AE6D-DE732736CB87}" srcOrd="0" destOrd="0" presId="urn:microsoft.com/office/officeart/2008/layout/BendingPictureBlocks"/>
    <dgm:cxn modelId="{F7EAE043-DEB3-4B21-BF9A-A8F1FBA3ED51}" type="presParOf" srcId="{7295872E-4AAB-4DAE-A777-15368D213E2A}" destId="{20C29B75-170B-4562-B9E6-B7D43C0EEE03}" srcOrd="1" destOrd="0" presId="urn:microsoft.com/office/officeart/2008/layout/BendingPictureBlocks"/>
    <dgm:cxn modelId="{48E2AA02-26BB-41E2-A91A-3400BEB995AA}" type="presParOf" srcId="{EB485541-439E-441D-8ABD-175E266415BE}" destId="{1CD3EFA3-7290-4E3B-A30F-8F90387BEC95}" srcOrd="1" destOrd="0" presId="urn:microsoft.com/office/officeart/2008/layout/BendingPictureBlocks"/>
    <dgm:cxn modelId="{B9CE4347-6FB5-4E0C-A107-6B6DA9824F08}" type="presParOf" srcId="{EB485541-439E-441D-8ABD-175E266415BE}" destId="{F025CDB9-97D7-4775-91EE-069740CDAC54}" srcOrd="2" destOrd="0" presId="urn:microsoft.com/office/officeart/2008/layout/BendingPictureBlocks"/>
    <dgm:cxn modelId="{46C3F630-CA18-49C4-83D6-95EE2C3C4F10}" type="presParOf" srcId="{F025CDB9-97D7-4775-91EE-069740CDAC54}" destId="{E300B98C-7311-4B67-A6A6-F65EF280064D}" srcOrd="0" destOrd="0" presId="urn:microsoft.com/office/officeart/2008/layout/BendingPictureBlocks"/>
    <dgm:cxn modelId="{1D37C57F-ACD6-4BCE-BEB6-4F6A6A74C268}" type="presParOf" srcId="{F025CDB9-97D7-4775-91EE-069740CDAC54}" destId="{0FB68AB9-417F-455A-87F3-F1205AEE0D26}" srcOrd="1" destOrd="0" presId="urn:microsoft.com/office/officeart/2008/layout/BendingPictureBlocks"/>
    <dgm:cxn modelId="{DB667976-40EF-4D4B-98C2-CE5B5CB9003F}" type="presParOf" srcId="{EB485541-439E-441D-8ABD-175E266415BE}" destId="{AC30CAFA-EFE2-41BD-8BEA-E17C09297364}" srcOrd="3" destOrd="0" presId="urn:microsoft.com/office/officeart/2008/layout/BendingPictureBlocks"/>
    <dgm:cxn modelId="{9DAFCE3D-87F7-4023-827C-D9281D651DD0}" type="presParOf" srcId="{EB485541-439E-441D-8ABD-175E266415BE}" destId="{92ECA737-9B11-401F-AD7C-C5CD9DA456B6}" srcOrd="4" destOrd="0" presId="urn:microsoft.com/office/officeart/2008/layout/BendingPictureBlocks"/>
    <dgm:cxn modelId="{6AE41C68-8BA6-435E-9F7B-532396A777E7}" type="presParOf" srcId="{92ECA737-9B11-401F-AD7C-C5CD9DA456B6}" destId="{1CCE954B-2C6B-40A4-AEC4-0293E797E96A}" srcOrd="0" destOrd="0" presId="urn:microsoft.com/office/officeart/2008/layout/BendingPictureBlocks"/>
    <dgm:cxn modelId="{5DC01EB1-4AED-4BB4-9BF5-8DF11F751F01}" type="presParOf" srcId="{92ECA737-9B11-401F-AD7C-C5CD9DA456B6}" destId="{3D4F4DF5-D472-4B50-BED8-15871757F35A}" srcOrd="1" destOrd="0" presId="urn:microsoft.com/office/officeart/2008/layout/BendingPictureBlocks"/>
    <dgm:cxn modelId="{E1E00375-4EAA-43E4-AB99-602B45DAD71A}" type="presParOf" srcId="{EB485541-439E-441D-8ABD-175E266415BE}" destId="{23E52974-3330-4C80-A812-A6BD57805F78}" srcOrd="5" destOrd="0" presId="urn:microsoft.com/office/officeart/2008/layout/BendingPictureBlocks"/>
    <dgm:cxn modelId="{C54A12B3-CA9B-4CA3-B114-98DAC4D89F5E}" type="presParOf" srcId="{EB485541-439E-441D-8ABD-175E266415BE}" destId="{2C12D024-6A1F-4C99-B210-933589E3FD64}" srcOrd="6" destOrd="0" presId="urn:microsoft.com/office/officeart/2008/layout/BendingPictureBlocks"/>
    <dgm:cxn modelId="{48285302-A701-4535-B605-55133D1AE824}" type="presParOf" srcId="{2C12D024-6A1F-4C99-B210-933589E3FD64}" destId="{0C2F813A-29B4-4805-B01C-F078FDA48927}" srcOrd="0" destOrd="0" presId="urn:microsoft.com/office/officeart/2008/layout/BendingPictureBlocks"/>
    <dgm:cxn modelId="{3D258A07-C6CD-4A45-9DD2-5746CF705328}" type="presParOf" srcId="{2C12D024-6A1F-4C99-B210-933589E3FD64}" destId="{2671A65D-1ECB-43B1-B7C1-C777AC82584B}" srcOrd="1" destOrd="0" presId="urn:microsoft.com/office/officeart/2008/layout/BendingPictureBlocks"/>
    <dgm:cxn modelId="{B17B31CD-FD6C-4B75-BB80-A309DB6AD14E}" type="presParOf" srcId="{EB485541-439E-441D-8ABD-175E266415BE}" destId="{2219004B-76C5-4861-91D6-94965DEDE673}" srcOrd="7" destOrd="0" presId="urn:microsoft.com/office/officeart/2008/layout/BendingPictureBlocks"/>
    <dgm:cxn modelId="{484EE048-916B-4D14-BEA8-B9991C21B59D}" type="presParOf" srcId="{EB485541-439E-441D-8ABD-175E266415BE}" destId="{26EE5D79-576F-4259-A58F-62556E728230}" srcOrd="8" destOrd="0" presId="urn:microsoft.com/office/officeart/2008/layout/BendingPictureBlocks"/>
    <dgm:cxn modelId="{5EA5B714-2CB1-4CA7-AD6B-B4A59B68AE57}" type="presParOf" srcId="{26EE5D79-576F-4259-A58F-62556E728230}" destId="{661A7B15-8249-4FBA-88D0-FA01AD64F4D1}" srcOrd="0" destOrd="0" presId="urn:microsoft.com/office/officeart/2008/layout/BendingPictureBlocks"/>
    <dgm:cxn modelId="{B6718966-04CE-4087-8E21-13AB27D44EB5}" type="presParOf" srcId="{26EE5D79-576F-4259-A58F-62556E728230}" destId="{49F140C8-F351-4B32-8104-43AFA126AC5E}" srcOrd="1" destOrd="0" presId="urn:microsoft.com/office/officeart/2008/layout/BendingPictureBlocks"/>
    <dgm:cxn modelId="{DFE4DF94-C783-47B6-A268-B3F710A9BC17}" type="presParOf" srcId="{EB485541-439E-441D-8ABD-175E266415BE}" destId="{967593F2-C0DE-4C2C-9245-1F82D4E004A0}" srcOrd="9" destOrd="0" presId="urn:microsoft.com/office/officeart/2008/layout/BendingPictureBlocks"/>
    <dgm:cxn modelId="{B6746A55-6F15-4C06-8AC5-B5A70AD98DB0}" type="presParOf" srcId="{EB485541-439E-441D-8ABD-175E266415BE}" destId="{81192D54-56D6-44F3-8F9D-18934255A3DA}" srcOrd="10" destOrd="0" presId="urn:microsoft.com/office/officeart/2008/layout/BendingPictureBlocks"/>
    <dgm:cxn modelId="{F537EFF3-59FB-4938-BA9D-CF19D8D86794}" type="presParOf" srcId="{81192D54-56D6-44F3-8F9D-18934255A3DA}" destId="{CA551474-8AC0-4734-9A20-FC755073F35A}" srcOrd="0" destOrd="0" presId="urn:microsoft.com/office/officeart/2008/layout/BendingPictureBlocks"/>
    <dgm:cxn modelId="{8DC8F343-BA1A-475C-9C69-1FD02B90AA93}" type="presParOf" srcId="{81192D54-56D6-44F3-8F9D-18934255A3DA}" destId="{2B03BC49-DC89-45B1-91FF-D473671D1128}" srcOrd="1" destOrd="0" presId="urn:microsoft.com/office/officeart/2008/layout/BendingPictureBlocks"/>
    <dgm:cxn modelId="{DE020385-CA50-4EB1-992E-1FB623525FB4}" type="presParOf" srcId="{EB485541-439E-441D-8ABD-175E266415BE}" destId="{9159AC61-246B-48A8-B0EF-E5D4D5EFF9E5}" srcOrd="11" destOrd="0" presId="urn:microsoft.com/office/officeart/2008/layout/BendingPictureBlocks"/>
    <dgm:cxn modelId="{CAFA9F74-DF73-45FB-BEFD-83739D5604FA}" type="presParOf" srcId="{EB485541-439E-441D-8ABD-175E266415BE}" destId="{E2813B41-936F-457C-B033-7CC14F531AC2}" srcOrd="12" destOrd="0" presId="urn:microsoft.com/office/officeart/2008/layout/BendingPictureBlocks"/>
    <dgm:cxn modelId="{33D4FAB3-FF2D-4AC5-B7A0-05B8BF5F28DA}" type="presParOf" srcId="{E2813B41-936F-457C-B033-7CC14F531AC2}" destId="{0B3688B9-16A9-41FD-8488-58ED075D9F58}" srcOrd="0" destOrd="0" presId="urn:microsoft.com/office/officeart/2008/layout/BendingPictureBlocks"/>
    <dgm:cxn modelId="{AD262C55-6C09-4649-92E2-EAAB639AC9F9}" type="presParOf" srcId="{E2813B41-936F-457C-B033-7CC14F531AC2}" destId="{7BA441AF-8746-4DFC-942E-9729C11E3F04}" srcOrd="1" destOrd="0" presId="urn:microsoft.com/office/officeart/2008/layout/BendingPictureBlocks"/>
    <dgm:cxn modelId="{05AA06DC-0205-42FF-BDFC-F7ECC74A6A4A}" type="presParOf" srcId="{EB485541-439E-441D-8ABD-175E266415BE}" destId="{B957D9AA-8771-48CF-8E9B-1228B5A4CED5}" srcOrd="13" destOrd="0" presId="urn:microsoft.com/office/officeart/2008/layout/BendingPictureBlocks"/>
    <dgm:cxn modelId="{39CF4B91-C72D-421D-8D13-AA29DF356D92}" type="presParOf" srcId="{EB485541-439E-441D-8ABD-175E266415BE}" destId="{958A31F2-D36E-4F1A-8496-DDDB7723A560}" srcOrd="14" destOrd="0" presId="urn:microsoft.com/office/officeart/2008/layout/BendingPictureBlocks"/>
    <dgm:cxn modelId="{037E59D3-1A72-4B99-B09F-F4DAF50258D7}" type="presParOf" srcId="{958A31F2-D36E-4F1A-8496-DDDB7723A560}" destId="{466159FF-34DB-4AF9-89C3-7186BE723BB4}" srcOrd="0" destOrd="0" presId="urn:microsoft.com/office/officeart/2008/layout/BendingPictureBlocks"/>
    <dgm:cxn modelId="{A7D524A9-2FF4-4AEB-A262-2923690667DE}" type="presParOf" srcId="{958A31F2-D36E-4F1A-8496-DDDB7723A560}" destId="{A7456D95-6683-468F-A725-15A51B60FDF9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45DE2-D836-4289-BB51-9DA37EF705EF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colorful4" csCatId="colorful" phldr="1"/>
      <dgm:spPr/>
    </dgm:pt>
    <dgm:pt modelId="{5B884558-1231-45FB-BE73-97EE0EC68858}">
      <dgm:prSet phldrT="[Текст]"/>
      <dgm:spPr/>
      <dgm:t>
        <a:bodyPr/>
        <a:lstStyle/>
        <a:p>
          <a:r>
            <a:rPr lang="ru-RU" b="1" dirty="0" smtClean="0"/>
            <a:t>3750 премий </a:t>
          </a:r>
          <a:r>
            <a:rPr lang="ru-RU" dirty="0" smtClean="0"/>
            <a:t>победителям и призерам международных и всероссийских конкурсных мероприятий</a:t>
          </a:r>
          <a:endParaRPr lang="ru-RU" dirty="0"/>
        </a:p>
      </dgm:t>
    </dgm:pt>
    <dgm:pt modelId="{9BBC503B-7F2C-489A-93B1-1A9386BF683A}" type="parTrans" cxnId="{9A32866D-506E-4167-98EF-D933347E4CEB}">
      <dgm:prSet/>
      <dgm:spPr/>
      <dgm:t>
        <a:bodyPr/>
        <a:lstStyle/>
        <a:p>
          <a:endParaRPr lang="ru-RU"/>
        </a:p>
      </dgm:t>
    </dgm:pt>
    <dgm:pt modelId="{06232261-7F9C-4537-8247-1A1A7F242DE1}" type="sibTrans" cxnId="{9A32866D-506E-4167-98EF-D933347E4CEB}">
      <dgm:prSet/>
      <dgm:spPr/>
      <dgm:t>
        <a:bodyPr/>
        <a:lstStyle/>
        <a:p>
          <a:endParaRPr lang="ru-RU"/>
        </a:p>
      </dgm:t>
    </dgm:pt>
    <dgm:pt modelId="{1ADC8FE5-2824-4DFF-A398-26D824AE9CBD}">
      <dgm:prSet phldrT="[Текст]"/>
      <dgm:spPr/>
      <dgm:t>
        <a:bodyPr/>
        <a:lstStyle/>
        <a:p>
          <a:r>
            <a:rPr lang="ru-RU" b="1" dirty="0" smtClean="0"/>
            <a:t>1600 премий </a:t>
          </a:r>
          <a:r>
            <a:rPr lang="ru-RU" dirty="0" smtClean="0"/>
            <a:t>победителям региональных состязаний</a:t>
          </a:r>
          <a:endParaRPr lang="ru-RU" dirty="0"/>
        </a:p>
      </dgm:t>
    </dgm:pt>
    <dgm:pt modelId="{78B0A7AE-B6EA-46F7-A970-401BFD35C29A}" type="parTrans" cxnId="{5ABEEC84-7273-4FE3-BDC0-22A3EE8D03AE}">
      <dgm:prSet/>
      <dgm:spPr/>
      <dgm:t>
        <a:bodyPr/>
        <a:lstStyle/>
        <a:p>
          <a:endParaRPr lang="ru-RU"/>
        </a:p>
      </dgm:t>
    </dgm:pt>
    <dgm:pt modelId="{848F63B8-6AAA-40DA-8B1E-AFA9FB83D030}" type="sibTrans" cxnId="{5ABEEC84-7273-4FE3-BDC0-22A3EE8D03AE}">
      <dgm:prSet/>
      <dgm:spPr/>
      <dgm:t>
        <a:bodyPr/>
        <a:lstStyle/>
        <a:p>
          <a:endParaRPr lang="ru-RU"/>
        </a:p>
      </dgm:t>
    </dgm:pt>
    <dgm:pt modelId="{44FD4FF2-C513-4925-A966-3F8CB063E151}" type="pres">
      <dgm:prSet presAssocID="{8E645DE2-D836-4289-BB51-9DA37EF705EF}" presName="linearFlow" presStyleCnt="0">
        <dgm:presLayoutVars>
          <dgm:dir/>
          <dgm:resizeHandles val="exact"/>
        </dgm:presLayoutVars>
      </dgm:prSet>
      <dgm:spPr/>
    </dgm:pt>
    <dgm:pt modelId="{62C11A0E-6D8B-47B6-B206-C34807547543}" type="pres">
      <dgm:prSet presAssocID="{5B884558-1231-45FB-BE73-97EE0EC68858}" presName="comp" presStyleCnt="0"/>
      <dgm:spPr/>
    </dgm:pt>
    <dgm:pt modelId="{4A0A6E13-ED38-49DF-9AF2-F96145A616D0}" type="pres">
      <dgm:prSet presAssocID="{5B884558-1231-45FB-BE73-97EE0EC68858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16E0C-AB1D-455E-AF3D-D6BFB82DE990}" type="pres">
      <dgm:prSet presAssocID="{5B884558-1231-45FB-BE73-97EE0EC68858}" presName="rect1" presStyleLbl="ln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7DC612D6-7990-44FF-87DF-43B2CD7C6D84}" type="pres">
      <dgm:prSet presAssocID="{06232261-7F9C-4537-8247-1A1A7F242DE1}" presName="sibTrans" presStyleCnt="0"/>
      <dgm:spPr/>
    </dgm:pt>
    <dgm:pt modelId="{BA34EDDE-3559-4BB8-B9F1-8A340DC7AF28}" type="pres">
      <dgm:prSet presAssocID="{1ADC8FE5-2824-4DFF-A398-26D824AE9CBD}" presName="comp" presStyleCnt="0"/>
      <dgm:spPr/>
    </dgm:pt>
    <dgm:pt modelId="{01E628C8-9D91-433A-9A70-195ECA9A9D4B}" type="pres">
      <dgm:prSet presAssocID="{1ADC8FE5-2824-4DFF-A398-26D824AE9CBD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ABA22-6EEF-4A53-8580-131CCF310BC4}" type="pres">
      <dgm:prSet presAssocID="{1ADC8FE5-2824-4DFF-A398-26D824AE9CBD}" presName="rect1" presStyleLbl="ln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501C3424-0CDB-45AD-8704-DB8DA858F882}" type="presOf" srcId="{1ADC8FE5-2824-4DFF-A398-26D824AE9CBD}" destId="{01E628C8-9D91-433A-9A70-195ECA9A9D4B}" srcOrd="0" destOrd="0" presId="urn:microsoft.com/office/officeart/2008/layout/AlternatingPictureBlocks"/>
    <dgm:cxn modelId="{9A32866D-506E-4167-98EF-D933347E4CEB}" srcId="{8E645DE2-D836-4289-BB51-9DA37EF705EF}" destId="{5B884558-1231-45FB-BE73-97EE0EC68858}" srcOrd="0" destOrd="0" parTransId="{9BBC503B-7F2C-489A-93B1-1A9386BF683A}" sibTransId="{06232261-7F9C-4537-8247-1A1A7F242DE1}"/>
    <dgm:cxn modelId="{0763920C-248A-49B0-99D8-7A370316EF0B}" type="presOf" srcId="{5B884558-1231-45FB-BE73-97EE0EC68858}" destId="{4A0A6E13-ED38-49DF-9AF2-F96145A616D0}" srcOrd="0" destOrd="0" presId="urn:microsoft.com/office/officeart/2008/layout/AlternatingPictureBlocks"/>
    <dgm:cxn modelId="{821C2CE7-5D28-4383-B90D-AAA0FE5DF8A9}" type="presOf" srcId="{8E645DE2-D836-4289-BB51-9DA37EF705EF}" destId="{44FD4FF2-C513-4925-A966-3F8CB063E151}" srcOrd="0" destOrd="0" presId="urn:microsoft.com/office/officeart/2008/layout/AlternatingPictureBlocks"/>
    <dgm:cxn modelId="{5ABEEC84-7273-4FE3-BDC0-22A3EE8D03AE}" srcId="{8E645DE2-D836-4289-BB51-9DA37EF705EF}" destId="{1ADC8FE5-2824-4DFF-A398-26D824AE9CBD}" srcOrd="1" destOrd="0" parTransId="{78B0A7AE-B6EA-46F7-A970-401BFD35C29A}" sibTransId="{848F63B8-6AAA-40DA-8B1E-AFA9FB83D030}"/>
    <dgm:cxn modelId="{0CAA8066-592F-40A8-B1A1-D318D9F93396}" type="presParOf" srcId="{44FD4FF2-C513-4925-A966-3F8CB063E151}" destId="{62C11A0E-6D8B-47B6-B206-C34807547543}" srcOrd="0" destOrd="0" presId="urn:microsoft.com/office/officeart/2008/layout/AlternatingPictureBlocks"/>
    <dgm:cxn modelId="{3B4AE6AC-3CCA-46BC-BC47-9BD6EC406DC1}" type="presParOf" srcId="{62C11A0E-6D8B-47B6-B206-C34807547543}" destId="{4A0A6E13-ED38-49DF-9AF2-F96145A616D0}" srcOrd="0" destOrd="0" presId="urn:microsoft.com/office/officeart/2008/layout/AlternatingPictureBlocks"/>
    <dgm:cxn modelId="{9DE5BFB0-578A-4196-8A99-DA9B131A7333}" type="presParOf" srcId="{62C11A0E-6D8B-47B6-B206-C34807547543}" destId="{11916E0C-AB1D-455E-AF3D-D6BFB82DE990}" srcOrd="1" destOrd="0" presId="urn:microsoft.com/office/officeart/2008/layout/AlternatingPictureBlocks"/>
    <dgm:cxn modelId="{1C2DD2E8-F08F-43DB-9C4F-716F81AB5CDD}" type="presParOf" srcId="{44FD4FF2-C513-4925-A966-3F8CB063E151}" destId="{7DC612D6-7990-44FF-87DF-43B2CD7C6D84}" srcOrd="1" destOrd="0" presId="urn:microsoft.com/office/officeart/2008/layout/AlternatingPictureBlocks"/>
    <dgm:cxn modelId="{FF359876-693F-4631-A108-CACC70542EBD}" type="presParOf" srcId="{44FD4FF2-C513-4925-A966-3F8CB063E151}" destId="{BA34EDDE-3559-4BB8-B9F1-8A340DC7AF28}" srcOrd="2" destOrd="0" presId="urn:microsoft.com/office/officeart/2008/layout/AlternatingPictureBlocks"/>
    <dgm:cxn modelId="{58214F82-694E-4F06-8A8C-DD60EBF48B76}" type="presParOf" srcId="{BA34EDDE-3559-4BB8-B9F1-8A340DC7AF28}" destId="{01E628C8-9D91-433A-9A70-195ECA9A9D4B}" srcOrd="0" destOrd="0" presId="urn:microsoft.com/office/officeart/2008/layout/AlternatingPictureBlocks"/>
    <dgm:cxn modelId="{8045E4D4-CCD9-4B49-8D52-60489FF204F2}" type="presParOf" srcId="{BA34EDDE-3559-4BB8-B9F1-8A340DC7AF28}" destId="{748ABA22-6EEF-4A53-8580-131CCF310BC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B2257D-38C7-4676-BCBF-04C012A714F8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626A04-336E-4599-82EB-313E2C0F9A5B}">
      <dgm:prSet phldrT="[Текст]" custT="1"/>
      <dgm:spPr/>
      <dgm:t>
        <a:bodyPr/>
        <a:lstStyle/>
        <a:p>
          <a:pPr algn="ctr"/>
          <a:r>
            <a:rPr lang="ru-RU" sz="1800" b="1" dirty="0" smtClean="0"/>
            <a:t>Основные направления расходов</a:t>
          </a:r>
          <a:endParaRPr lang="ru-RU" sz="1800" b="1" dirty="0"/>
        </a:p>
      </dgm:t>
    </dgm:pt>
    <dgm:pt modelId="{C55AC69E-A4EF-4B90-8577-5C257122C3C5}" type="parTrans" cxnId="{49EB36F8-AE11-4BE3-8353-8A215BCB276E}">
      <dgm:prSet/>
      <dgm:spPr/>
      <dgm:t>
        <a:bodyPr/>
        <a:lstStyle/>
        <a:p>
          <a:endParaRPr lang="ru-RU"/>
        </a:p>
      </dgm:t>
    </dgm:pt>
    <dgm:pt modelId="{8956E041-7903-43D0-A472-EBF9ED3BA45E}" type="sibTrans" cxnId="{49EB36F8-AE11-4BE3-8353-8A215BCB276E}">
      <dgm:prSet/>
      <dgm:spPr/>
      <dgm:t>
        <a:bodyPr/>
        <a:lstStyle/>
        <a:p>
          <a:endParaRPr lang="ru-RU"/>
        </a:p>
      </dgm:t>
    </dgm:pt>
    <dgm:pt modelId="{D7879030-0240-4590-91B7-58647C4AED1E}">
      <dgm:prSet phldrT="[Текст]" custT="1"/>
      <dgm:spPr/>
      <dgm:t>
        <a:bodyPr/>
        <a:lstStyle/>
        <a:p>
          <a:r>
            <a:rPr lang="ru-RU" sz="1400" dirty="0" smtClean="0"/>
            <a:t>Премии Президента РФ для поддержки талантливой молодежи</a:t>
          </a:r>
          <a:endParaRPr lang="ru-RU" sz="1400" dirty="0"/>
        </a:p>
      </dgm:t>
    </dgm:pt>
    <dgm:pt modelId="{5402E9AA-90E9-47A8-AFB1-77C0C166E683}" type="parTrans" cxnId="{CBC464B3-78D5-4E00-AB21-CCE58D9A49C7}">
      <dgm:prSet/>
      <dgm:spPr/>
      <dgm:t>
        <a:bodyPr/>
        <a:lstStyle/>
        <a:p>
          <a:endParaRPr lang="ru-RU"/>
        </a:p>
      </dgm:t>
    </dgm:pt>
    <dgm:pt modelId="{BEC272EE-267B-44FB-B29C-C0794F3DA052}" type="sibTrans" cxnId="{CBC464B3-78D5-4E00-AB21-CCE58D9A49C7}">
      <dgm:prSet/>
      <dgm:spPr/>
      <dgm:t>
        <a:bodyPr/>
        <a:lstStyle/>
        <a:p>
          <a:endParaRPr lang="ru-RU"/>
        </a:p>
      </dgm:t>
    </dgm:pt>
    <dgm:pt modelId="{8D71C524-FA37-4C75-9D42-BDEED0B2FD25}">
      <dgm:prSet phldrT="[Текст]" custT="1"/>
      <dgm:spPr/>
      <dgm:t>
        <a:bodyPr/>
        <a:lstStyle/>
        <a:p>
          <a:r>
            <a:rPr lang="ru-RU" sz="1400" dirty="0" smtClean="0"/>
            <a:t>Стипендии Президента РФ и Правительства РФ для студентов и аспирантов</a:t>
          </a:r>
          <a:endParaRPr lang="ru-RU" sz="1400" dirty="0"/>
        </a:p>
      </dgm:t>
    </dgm:pt>
    <dgm:pt modelId="{A3E8FF3E-FBAC-468F-94EF-04CDD2658EF4}" type="parTrans" cxnId="{D1B628C4-1FE8-43A8-A126-C055B803C7B6}">
      <dgm:prSet/>
      <dgm:spPr/>
      <dgm:t>
        <a:bodyPr/>
        <a:lstStyle/>
        <a:p>
          <a:endParaRPr lang="ru-RU"/>
        </a:p>
      </dgm:t>
    </dgm:pt>
    <dgm:pt modelId="{DC7B9E70-97E8-4B25-B24F-74257F6182B6}" type="sibTrans" cxnId="{D1B628C4-1FE8-43A8-A126-C055B803C7B6}">
      <dgm:prSet/>
      <dgm:spPr/>
      <dgm:t>
        <a:bodyPr/>
        <a:lstStyle/>
        <a:p>
          <a:endParaRPr lang="ru-RU"/>
        </a:p>
      </dgm:t>
    </dgm:pt>
    <dgm:pt modelId="{339A16E9-F84E-41CC-A77B-7B7EEAD44F34}">
      <dgm:prSet phldrT="[Текст]" custT="1"/>
      <dgm:spPr/>
      <dgm:t>
        <a:bodyPr/>
        <a:lstStyle/>
        <a:p>
          <a:r>
            <a:rPr lang="ru-RU" sz="1400" dirty="0" smtClean="0"/>
            <a:t>Финансовое обеспечение Фонда «Талант и успех»</a:t>
          </a:r>
          <a:endParaRPr lang="ru-RU" sz="1400" dirty="0"/>
        </a:p>
      </dgm:t>
    </dgm:pt>
    <dgm:pt modelId="{2607605A-6754-47E6-867C-52179FA1604B}" type="parTrans" cxnId="{A2C1DE5A-E57C-4043-B828-27D60C0DCC22}">
      <dgm:prSet/>
      <dgm:spPr/>
      <dgm:t>
        <a:bodyPr/>
        <a:lstStyle/>
        <a:p>
          <a:endParaRPr lang="ru-RU"/>
        </a:p>
      </dgm:t>
    </dgm:pt>
    <dgm:pt modelId="{DBB20B6D-7669-4C31-AE9D-43A13CFCCD00}" type="sibTrans" cxnId="{A2C1DE5A-E57C-4043-B828-27D60C0DCC22}">
      <dgm:prSet/>
      <dgm:spPr/>
      <dgm:t>
        <a:bodyPr/>
        <a:lstStyle/>
        <a:p>
          <a:endParaRPr lang="ru-RU"/>
        </a:p>
      </dgm:t>
    </dgm:pt>
    <dgm:pt modelId="{A859F6D9-EFD4-40DC-B4FA-82567B33EDEF}">
      <dgm:prSet custT="1"/>
      <dgm:spPr/>
      <dgm:t>
        <a:bodyPr/>
        <a:lstStyle/>
        <a:p>
          <a:r>
            <a:rPr lang="ru-RU" sz="1400" dirty="0" smtClean="0"/>
            <a:t>Гранты Президента РФ</a:t>
          </a:r>
          <a:endParaRPr lang="ru-RU" sz="1400" dirty="0"/>
        </a:p>
      </dgm:t>
    </dgm:pt>
    <dgm:pt modelId="{4E0482E3-3DAA-495E-8884-4FBEBAA00484}" type="parTrans" cxnId="{ED1C0FBE-ED75-4653-BB4F-673DAF700C98}">
      <dgm:prSet/>
      <dgm:spPr/>
      <dgm:t>
        <a:bodyPr/>
        <a:lstStyle/>
        <a:p>
          <a:endParaRPr lang="ru-RU"/>
        </a:p>
      </dgm:t>
    </dgm:pt>
    <dgm:pt modelId="{4452C74E-E4F2-4F74-A6C3-6AECDB6CAB5A}" type="sibTrans" cxnId="{ED1C0FBE-ED75-4653-BB4F-673DAF700C98}">
      <dgm:prSet/>
      <dgm:spPr/>
      <dgm:t>
        <a:bodyPr/>
        <a:lstStyle/>
        <a:p>
          <a:endParaRPr lang="ru-RU"/>
        </a:p>
      </dgm:t>
    </dgm:pt>
    <dgm:pt modelId="{FC376895-2B71-4C21-A0BF-2297FDDD7D0A}">
      <dgm:prSet custT="1"/>
      <dgm:spPr/>
      <dgm:t>
        <a:bodyPr/>
        <a:lstStyle/>
        <a:p>
          <a:r>
            <a:rPr lang="ru-RU" sz="1400" dirty="0" smtClean="0"/>
            <a:t>Проведение форумов, мероприятий </a:t>
          </a:r>
          <a:endParaRPr lang="ru-RU" sz="1400" dirty="0"/>
        </a:p>
      </dgm:t>
    </dgm:pt>
    <dgm:pt modelId="{FC73C8C8-7C79-4576-8880-5B373DE328EC}" type="parTrans" cxnId="{2998DF05-9B70-43FF-8B38-E96BA03EFDCC}">
      <dgm:prSet/>
      <dgm:spPr/>
      <dgm:t>
        <a:bodyPr/>
        <a:lstStyle/>
        <a:p>
          <a:endParaRPr lang="ru-RU"/>
        </a:p>
      </dgm:t>
    </dgm:pt>
    <dgm:pt modelId="{B80C2453-657B-436F-BDBA-C1FBA442CDB5}" type="sibTrans" cxnId="{2998DF05-9B70-43FF-8B38-E96BA03EFDCC}">
      <dgm:prSet/>
      <dgm:spPr/>
      <dgm:t>
        <a:bodyPr/>
        <a:lstStyle/>
        <a:p>
          <a:endParaRPr lang="ru-RU"/>
        </a:p>
      </dgm:t>
    </dgm:pt>
    <dgm:pt modelId="{C5315723-09DD-40F4-B008-CB33651307A4}">
      <dgm:prSet custT="1"/>
      <dgm:spPr/>
      <dgm:t>
        <a:bodyPr/>
        <a:lstStyle/>
        <a:p>
          <a:r>
            <a:rPr lang="ru-RU" sz="1400" dirty="0" smtClean="0"/>
            <a:t>Реализация проекта по созданию детских технопарков</a:t>
          </a:r>
          <a:endParaRPr lang="ru-RU" sz="1400" dirty="0"/>
        </a:p>
      </dgm:t>
    </dgm:pt>
    <dgm:pt modelId="{62CA6467-ABBD-4C7D-B7A8-028EB1E04458}" type="parTrans" cxnId="{4D0F2F60-E4D6-4C0A-904D-F10CA707228D}">
      <dgm:prSet/>
      <dgm:spPr/>
      <dgm:t>
        <a:bodyPr/>
        <a:lstStyle/>
        <a:p>
          <a:endParaRPr lang="ru-RU"/>
        </a:p>
      </dgm:t>
    </dgm:pt>
    <dgm:pt modelId="{26A76416-5FA4-4C72-B7C6-5D0D2890D47A}" type="sibTrans" cxnId="{4D0F2F60-E4D6-4C0A-904D-F10CA707228D}">
      <dgm:prSet/>
      <dgm:spPr/>
      <dgm:t>
        <a:bodyPr/>
        <a:lstStyle/>
        <a:p>
          <a:endParaRPr lang="ru-RU"/>
        </a:p>
      </dgm:t>
    </dgm:pt>
    <dgm:pt modelId="{5CDA3AD5-2E80-4939-B7F4-6F747865C289}">
      <dgm:prSet custT="1"/>
      <dgm:spPr/>
      <dgm:t>
        <a:bodyPr/>
        <a:lstStyle/>
        <a:p>
          <a:r>
            <a:rPr lang="ru-RU" sz="1400" dirty="0" smtClean="0"/>
            <a:t>Финансовое обеспечение детских центров (МДЦ «Артек», ВДЦ «Смена», ВДЦ «Орленок», ВДЦ «Океан»)</a:t>
          </a:r>
          <a:endParaRPr lang="ru-RU" sz="1400" dirty="0"/>
        </a:p>
      </dgm:t>
    </dgm:pt>
    <dgm:pt modelId="{6A249F21-A237-4819-BBEE-F6D4705261A1}" type="parTrans" cxnId="{F433D868-0429-47DE-9E94-2380C1BF955B}">
      <dgm:prSet/>
      <dgm:spPr/>
      <dgm:t>
        <a:bodyPr/>
        <a:lstStyle/>
        <a:p>
          <a:endParaRPr lang="ru-RU"/>
        </a:p>
      </dgm:t>
    </dgm:pt>
    <dgm:pt modelId="{254993E6-7680-4AFE-8107-E9934409F25C}" type="sibTrans" cxnId="{F433D868-0429-47DE-9E94-2380C1BF955B}">
      <dgm:prSet/>
      <dgm:spPr/>
      <dgm:t>
        <a:bodyPr/>
        <a:lstStyle/>
        <a:p>
          <a:endParaRPr lang="ru-RU"/>
        </a:p>
      </dgm:t>
    </dgm:pt>
    <dgm:pt modelId="{AEE5E5AE-A3C8-4982-AC4D-111BB9211A4A}" type="pres">
      <dgm:prSet presAssocID="{ADB2257D-38C7-4676-BCBF-04C012A714F8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31A60A7-8051-4299-B590-06F9A11AB6E6}" type="pres">
      <dgm:prSet presAssocID="{1A626A04-336E-4599-82EB-313E2C0F9A5B}" presName="root" presStyleCnt="0">
        <dgm:presLayoutVars>
          <dgm:chMax/>
          <dgm:chPref/>
        </dgm:presLayoutVars>
      </dgm:prSet>
      <dgm:spPr/>
    </dgm:pt>
    <dgm:pt modelId="{E65535C2-1901-47A7-9898-46F22B6BA74B}" type="pres">
      <dgm:prSet presAssocID="{1A626A04-336E-4599-82EB-313E2C0F9A5B}" presName="rootComposite" presStyleCnt="0">
        <dgm:presLayoutVars/>
      </dgm:prSet>
      <dgm:spPr/>
    </dgm:pt>
    <dgm:pt modelId="{8D7B6A0A-0C79-4F38-AAE7-BA2961EA4525}" type="pres">
      <dgm:prSet presAssocID="{1A626A04-336E-4599-82EB-313E2C0F9A5B}" presName="ParentAccent" presStyleLbl="alignNode1" presStyleIdx="0" presStyleCnt="1" custFlipVert="0" custFlipHor="1" custScaleX="90095" custScaleY="10645" custLinFactNeighborX="-1384" custLinFactNeighborY="-84112"/>
      <dgm:spPr/>
    </dgm:pt>
    <dgm:pt modelId="{DCD1173D-9CB6-4AA2-A3DE-EA682BB12C21}" type="pres">
      <dgm:prSet presAssocID="{1A626A04-336E-4599-82EB-313E2C0F9A5B}" presName="ParentSmallAccent" presStyleLbl="fgAcc1" presStyleIdx="0" presStyleCnt="1" custFlipVert="0" custFlipHor="0" custScaleX="28691" custScaleY="32240" custLinFactY="100000" custLinFactNeighborX="-2229" custLinFactNeighborY="112644"/>
      <dgm:spPr/>
    </dgm:pt>
    <dgm:pt modelId="{52549E06-959E-4642-B708-6D8D95070217}" type="pres">
      <dgm:prSet presAssocID="{1A626A04-336E-4599-82EB-313E2C0F9A5B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252FF-E5C0-46E7-8AF2-CBE0E59B7C56}" type="pres">
      <dgm:prSet presAssocID="{1A626A04-336E-4599-82EB-313E2C0F9A5B}" presName="childShape" presStyleCnt="0">
        <dgm:presLayoutVars>
          <dgm:chMax val="0"/>
          <dgm:chPref val="0"/>
        </dgm:presLayoutVars>
      </dgm:prSet>
      <dgm:spPr/>
    </dgm:pt>
    <dgm:pt modelId="{79AAF3B6-6CDA-4790-9FB5-AC3996CD974B}" type="pres">
      <dgm:prSet presAssocID="{D7879030-0240-4590-91B7-58647C4AED1E}" presName="childComposite" presStyleCnt="0">
        <dgm:presLayoutVars>
          <dgm:chMax val="0"/>
          <dgm:chPref val="0"/>
        </dgm:presLayoutVars>
      </dgm:prSet>
      <dgm:spPr/>
    </dgm:pt>
    <dgm:pt modelId="{315FBA0B-6C14-4FBA-8855-7EEB014EBD7C}" type="pres">
      <dgm:prSet presAssocID="{D7879030-0240-4590-91B7-58647C4AED1E}" presName="ChildAccent" presStyleLbl="solidFgAcc1" presStyleIdx="0" presStyleCnt="7"/>
      <dgm:spPr/>
    </dgm:pt>
    <dgm:pt modelId="{9B22CDF9-9929-4B3B-9790-789A8527D8DD}" type="pres">
      <dgm:prSet presAssocID="{D7879030-0240-4590-91B7-58647C4AED1E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A460A-AE74-46C5-A162-5B526E375F52}" type="pres">
      <dgm:prSet presAssocID="{A859F6D9-EFD4-40DC-B4FA-82567B33EDEF}" presName="childComposite" presStyleCnt="0">
        <dgm:presLayoutVars>
          <dgm:chMax val="0"/>
          <dgm:chPref val="0"/>
        </dgm:presLayoutVars>
      </dgm:prSet>
      <dgm:spPr/>
    </dgm:pt>
    <dgm:pt modelId="{B74CCFFA-4C72-46E0-971C-11E5561E7B59}" type="pres">
      <dgm:prSet presAssocID="{A859F6D9-EFD4-40DC-B4FA-82567B33EDEF}" presName="ChildAccent" presStyleLbl="solidFgAcc1" presStyleIdx="1" presStyleCnt="7"/>
      <dgm:spPr/>
    </dgm:pt>
    <dgm:pt modelId="{14E9EF4E-9947-473C-9C30-106777588283}" type="pres">
      <dgm:prSet presAssocID="{A859F6D9-EFD4-40DC-B4FA-82567B33EDEF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AB5F6-D244-4168-B44B-89EA2036CDD1}" type="pres">
      <dgm:prSet presAssocID="{8D71C524-FA37-4C75-9D42-BDEED0B2FD25}" presName="childComposite" presStyleCnt="0">
        <dgm:presLayoutVars>
          <dgm:chMax val="0"/>
          <dgm:chPref val="0"/>
        </dgm:presLayoutVars>
      </dgm:prSet>
      <dgm:spPr/>
    </dgm:pt>
    <dgm:pt modelId="{707EADAB-B3B9-4032-8DE9-C4B0731BF655}" type="pres">
      <dgm:prSet presAssocID="{8D71C524-FA37-4C75-9D42-BDEED0B2FD25}" presName="ChildAccent" presStyleLbl="solidFgAcc1" presStyleIdx="2" presStyleCnt="7"/>
      <dgm:spPr/>
    </dgm:pt>
    <dgm:pt modelId="{FBD760BD-8B54-4D0A-9BBD-128826F26BEC}" type="pres">
      <dgm:prSet presAssocID="{8D71C524-FA37-4C75-9D42-BDEED0B2FD25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CEB67-73B3-47B8-96AD-765B47A900C9}" type="pres">
      <dgm:prSet presAssocID="{339A16E9-F84E-41CC-A77B-7B7EEAD44F34}" presName="childComposite" presStyleCnt="0">
        <dgm:presLayoutVars>
          <dgm:chMax val="0"/>
          <dgm:chPref val="0"/>
        </dgm:presLayoutVars>
      </dgm:prSet>
      <dgm:spPr/>
    </dgm:pt>
    <dgm:pt modelId="{E6718AEB-0590-4121-B283-C7B1813F810F}" type="pres">
      <dgm:prSet presAssocID="{339A16E9-F84E-41CC-A77B-7B7EEAD44F34}" presName="ChildAccent" presStyleLbl="solidFgAcc1" presStyleIdx="3" presStyleCnt="7"/>
      <dgm:spPr/>
    </dgm:pt>
    <dgm:pt modelId="{B2B0C226-969E-4375-BCF8-2730DF4DDACC}" type="pres">
      <dgm:prSet presAssocID="{339A16E9-F84E-41CC-A77B-7B7EEAD44F34}" presName="Child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5A13C-9747-41A0-AFB2-FCBF4441F037}" type="pres">
      <dgm:prSet presAssocID="{FC376895-2B71-4C21-A0BF-2297FDDD7D0A}" presName="childComposite" presStyleCnt="0">
        <dgm:presLayoutVars>
          <dgm:chMax val="0"/>
          <dgm:chPref val="0"/>
        </dgm:presLayoutVars>
      </dgm:prSet>
      <dgm:spPr/>
    </dgm:pt>
    <dgm:pt modelId="{2D161C34-2A5F-415B-BDD1-D0344DC25795}" type="pres">
      <dgm:prSet presAssocID="{FC376895-2B71-4C21-A0BF-2297FDDD7D0A}" presName="ChildAccent" presStyleLbl="solidFgAcc1" presStyleIdx="4" presStyleCnt="7"/>
      <dgm:spPr/>
    </dgm:pt>
    <dgm:pt modelId="{244AB7A5-8EBE-49B5-A047-C30361641533}" type="pres">
      <dgm:prSet presAssocID="{FC376895-2B71-4C21-A0BF-2297FDDD7D0A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A933A-1367-4E08-AD4E-7E6E65FAB1A6}" type="pres">
      <dgm:prSet presAssocID="{C5315723-09DD-40F4-B008-CB33651307A4}" presName="childComposite" presStyleCnt="0">
        <dgm:presLayoutVars>
          <dgm:chMax val="0"/>
          <dgm:chPref val="0"/>
        </dgm:presLayoutVars>
      </dgm:prSet>
      <dgm:spPr/>
    </dgm:pt>
    <dgm:pt modelId="{C158B5A7-F833-4BA4-8BB7-AEF4D3504046}" type="pres">
      <dgm:prSet presAssocID="{C5315723-09DD-40F4-B008-CB33651307A4}" presName="ChildAccent" presStyleLbl="solidFgAcc1" presStyleIdx="5" presStyleCnt="7" custLinFactNeighborY="-41505"/>
      <dgm:spPr/>
    </dgm:pt>
    <dgm:pt modelId="{29807F33-113D-43A4-9DB8-2A99AFC574AF}" type="pres">
      <dgm:prSet presAssocID="{C5315723-09DD-40F4-B008-CB33651307A4}" presName="Child" presStyleLbl="revTx" presStyleIdx="6" presStyleCnt="8" custLinFactNeighborY="-12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59165-635D-493A-ACCC-C742C0E5DAC1}" type="pres">
      <dgm:prSet presAssocID="{5CDA3AD5-2E80-4939-B7F4-6F747865C289}" presName="childComposite" presStyleCnt="0">
        <dgm:presLayoutVars>
          <dgm:chMax val="0"/>
          <dgm:chPref val="0"/>
        </dgm:presLayoutVars>
      </dgm:prSet>
      <dgm:spPr/>
    </dgm:pt>
    <dgm:pt modelId="{34D8E927-F2CF-4954-8837-150BF47E221F}" type="pres">
      <dgm:prSet presAssocID="{5CDA3AD5-2E80-4939-B7F4-6F747865C289}" presName="ChildAccent" presStyleLbl="solidFgAcc1" presStyleIdx="6" presStyleCnt="7"/>
      <dgm:spPr/>
    </dgm:pt>
    <dgm:pt modelId="{D03126F9-0A4E-44D8-8A9A-C0FF2893B9CD}" type="pres">
      <dgm:prSet presAssocID="{5CDA3AD5-2E80-4939-B7F4-6F747865C289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98DF05-9B70-43FF-8B38-E96BA03EFDCC}" srcId="{1A626A04-336E-4599-82EB-313E2C0F9A5B}" destId="{FC376895-2B71-4C21-A0BF-2297FDDD7D0A}" srcOrd="4" destOrd="0" parTransId="{FC73C8C8-7C79-4576-8880-5B373DE328EC}" sibTransId="{B80C2453-657B-436F-BDBA-C1FBA442CDB5}"/>
    <dgm:cxn modelId="{B4FFE844-633E-48E7-818F-59EE950058EE}" type="presOf" srcId="{FC376895-2B71-4C21-A0BF-2297FDDD7D0A}" destId="{244AB7A5-8EBE-49B5-A047-C30361641533}" srcOrd="0" destOrd="0" presId="urn:microsoft.com/office/officeart/2008/layout/SquareAccentList"/>
    <dgm:cxn modelId="{CE761162-C4FB-4C2D-ACCD-C5852EBE6939}" type="presOf" srcId="{339A16E9-F84E-41CC-A77B-7B7EEAD44F34}" destId="{B2B0C226-969E-4375-BCF8-2730DF4DDACC}" srcOrd="0" destOrd="0" presId="urn:microsoft.com/office/officeart/2008/layout/SquareAccentList"/>
    <dgm:cxn modelId="{49EB36F8-AE11-4BE3-8353-8A215BCB276E}" srcId="{ADB2257D-38C7-4676-BCBF-04C012A714F8}" destId="{1A626A04-336E-4599-82EB-313E2C0F9A5B}" srcOrd="0" destOrd="0" parTransId="{C55AC69E-A4EF-4B90-8577-5C257122C3C5}" sibTransId="{8956E041-7903-43D0-A472-EBF9ED3BA45E}"/>
    <dgm:cxn modelId="{F433D868-0429-47DE-9E94-2380C1BF955B}" srcId="{1A626A04-336E-4599-82EB-313E2C0F9A5B}" destId="{5CDA3AD5-2E80-4939-B7F4-6F747865C289}" srcOrd="6" destOrd="0" parTransId="{6A249F21-A237-4819-BBEE-F6D4705261A1}" sibTransId="{254993E6-7680-4AFE-8107-E9934409F25C}"/>
    <dgm:cxn modelId="{3E0D6B49-7562-4E19-83CD-52505BF16CCF}" type="presOf" srcId="{ADB2257D-38C7-4676-BCBF-04C012A714F8}" destId="{AEE5E5AE-A3C8-4982-AC4D-111BB9211A4A}" srcOrd="0" destOrd="0" presId="urn:microsoft.com/office/officeart/2008/layout/SquareAccentList"/>
    <dgm:cxn modelId="{6700E9BA-A140-465A-864F-8C4FDCD174FA}" type="presOf" srcId="{A859F6D9-EFD4-40DC-B4FA-82567B33EDEF}" destId="{14E9EF4E-9947-473C-9C30-106777588283}" srcOrd="0" destOrd="0" presId="urn:microsoft.com/office/officeart/2008/layout/SquareAccentList"/>
    <dgm:cxn modelId="{1D2E53FD-8A51-415B-8E20-4B69BE0A8BAB}" type="presOf" srcId="{D7879030-0240-4590-91B7-58647C4AED1E}" destId="{9B22CDF9-9929-4B3B-9790-789A8527D8DD}" srcOrd="0" destOrd="0" presId="urn:microsoft.com/office/officeart/2008/layout/SquareAccentList"/>
    <dgm:cxn modelId="{4D0F2F60-E4D6-4C0A-904D-F10CA707228D}" srcId="{1A626A04-336E-4599-82EB-313E2C0F9A5B}" destId="{C5315723-09DD-40F4-B008-CB33651307A4}" srcOrd="5" destOrd="0" parTransId="{62CA6467-ABBD-4C7D-B7A8-028EB1E04458}" sibTransId="{26A76416-5FA4-4C72-B7C6-5D0D2890D47A}"/>
    <dgm:cxn modelId="{53A1AB70-BC3D-447E-B774-5AC061111546}" type="presOf" srcId="{5CDA3AD5-2E80-4939-B7F4-6F747865C289}" destId="{D03126F9-0A4E-44D8-8A9A-C0FF2893B9CD}" srcOrd="0" destOrd="0" presId="urn:microsoft.com/office/officeart/2008/layout/SquareAccentList"/>
    <dgm:cxn modelId="{A73AFA9E-6902-47AB-B9AA-611A99CECEC5}" type="presOf" srcId="{C5315723-09DD-40F4-B008-CB33651307A4}" destId="{29807F33-113D-43A4-9DB8-2A99AFC574AF}" srcOrd="0" destOrd="0" presId="urn:microsoft.com/office/officeart/2008/layout/SquareAccentList"/>
    <dgm:cxn modelId="{D1B628C4-1FE8-43A8-A126-C055B803C7B6}" srcId="{1A626A04-336E-4599-82EB-313E2C0F9A5B}" destId="{8D71C524-FA37-4C75-9D42-BDEED0B2FD25}" srcOrd="2" destOrd="0" parTransId="{A3E8FF3E-FBAC-468F-94EF-04CDD2658EF4}" sibTransId="{DC7B9E70-97E8-4B25-B24F-74257F6182B6}"/>
    <dgm:cxn modelId="{A2C1DE5A-E57C-4043-B828-27D60C0DCC22}" srcId="{1A626A04-336E-4599-82EB-313E2C0F9A5B}" destId="{339A16E9-F84E-41CC-A77B-7B7EEAD44F34}" srcOrd="3" destOrd="0" parTransId="{2607605A-6754-47E6-867C-52179FA1604B}" sibTransId="{DBB20B6D-7669-4C31-AE9D-43A13CFCCD00}"/>
    <dgm:cxn modelId="{19ECB87E-C048-41BD-A817-2AB4DC0385D9}" type="presOf" srcId="{8D71C524-FA37-4C75-9D42-BDEED0B2FD25}" destId="{FBD760BD-8B54-4D0A-9BBD-128826F26BEC}" srcOrd="0" destOrd="0" presId="urn:microsoft.com/office/officeart/2008/layout/SquareAccentList"/>
    <dgm:cxn modelId="{3DD4F63E-3474-481E-8B5A-665EBA4C7B8D}" type="presOf" srcId="{1A626A04-336E-4599-82EB-313E2C0F9A5B}" destId="{52549E06-959E-4642-B708-6D8D95070217}" srcOrd="0" destOrd="0" presId="urn:microsoft.com/office/officeart/2008/layout/SquareAccentList"/>
    <dgm:cxn modelId="{ED1C0FBE-ED75-4653-BB4F-673DAF700C98}" srcId="{1A626A04-336E-4599-82EB-313E2C0F9A5B}" destId="{A859F6D9-EFD4-40DC-B4FA-82567B33EDEF}" srcOrd="1" destOrd="0" parTransId="{4E0482E3-3DAA-495E-8884-4FBEBAA00484}" sibTransId="{4452C74E-E4F2-4F74-A6C3-6AECDB6CAB5A}"/>
    <dgm:cxn modelId="{CBC464B3-78D5-4E00-AB21-CCE58D9A49C7}" srcId="{1A626A04-336E-4599-82EB-313E2C0F9A5B}" destId="{D7879030-0240-4590-91B7-58647C4AED1E}" srcOrd="0" destOrd="0" parTransId="{5402E9AA-90E9-47A8-AFB1-77C0C166E683}" sibTransId="{BEC272EE-267B-44FB-B29C-C0794F3DA052}"/>
    <dgm:cxn modelId="{8A53B6EB-5033-49B8-B2BD-64726C3B56B2}" type="presParOf" srcId="{AEE5E5AE-A3C8-4982-AC4D-111BB9211A4A}" destId="{A31A60A7-8051-4299-B590-06F9A11AB6E6}" srcOrd="0" destOrd="0" presId="urn:microsoft.com/office/officeart/2008/layout/SquareAccentList"/>
    <dgm:cxn modelId="{0CC65D3F-0B53-49A4-8CB5-D811F0B6F887}" type="presParOf" srcId="{A31A60A7-8051-4299-B590-06F9A11AB6E6}" destId="{E65535C2-1901-47A7-9898-46F22B6BA74B}" srcOrd="0" destOrd="0" presId="urn:microsoft.com/office/officeart/2008/layout/SquareAccentList"/>
    <dgm:cxn modelId="{0CDEE27F-240A-44BB-AED4-DF50F26FE4F4}" type="presParOf" srcId="{E65535C2-1901-47A7-9898-46F22B6BA74B}" destId="{8D7B6A0A-0C79-4F38-AAE7-BA2961EA4525}" srcOrd="0" destOrd="0" presId="urn:microsoft.com/office/officeart/2008/layout/SquareAccentList"/>
    <dgm:cxn modelId="{A4905653-6419-48CB-9CA8-8DE78F345F96}" type="presParOf" srcId="{E65535C2-1901-47A7-9898-46F22B6BA74B}" destId="{DCD1173D-9CB6-4AA2-A3DE-EA682BB12C21}" srcOrd="1" destOrd="0" presId="urn:microsoft.com/office/officeart/2008/layout/SquareAccentList"/>
    <dgm:cxn modelId="{27360AC9-5356-4E02-ACA5-5E280631374D}" type="presParOf" srcId="{E65535C2-1901-47A7-9898-46F22B6BA74B}" destId="{52549E06-959E-4642-B708-6D8D95070217}" srcOrd="2" destOrd="0" presId="urn:microsoft.com/office/officeart/2008/layout/SquareAccentList"/>
    <dgm:cxn modelId="{6A51D799-F45E-4831-9456-D2EE591D040A}" type="presParOf" srcId="{A31A60A7-8051-4299-B590-06F9A11AB6E6}" destId="{E19252FF-E5C0-46E7-8AF2-CBE0E59B7C56}" srcOrd="1" destOrd="0" presId="urn:microsoft.com/office/officeart/2008/layout/SquareAccentList"/>
    <dgm:cxn modelId="{0485584D-617B-4103-8B07-788D73785A3F}" type="presParOf" srcId="{E19252FF-E5C0-46E7-8AF2-CBE0E59B7C56}" destId="{79AAF3B6-6CDA-4790-9FB5-AC3996CD974B}" srcOrd="0" destOrd="0" presId="urn:microsoft.com/office/officeart/2008/layout/SquareAccentList"/>
    <dgm:cxn modelId="{E440ABCA-EA47-47DA-BBCE-D9EA3CACA5B1}" type="presParOf" srcId="{79AAF3B6-6CDA-4790-9FB5-AC3996CD974B}" destId="{315FBA0B-6C14-4FBA-8855-7EEB014EBD7C}" srcOrd="0" destOrd="0" presId="urn:microsoft.com/office/officeart/2008/layout/SquareAccentList"/>
    <dgm:cxn modelId="{2AC0EB6F-3151-4F6B-A1D8-87E769BA202E}" type="presParOf" srcId="{79AAF3B6-6CDA-4790-9FB5-AC3996CD974B}" destId="{9B22CDF9-9929-4B3B-9790-789A8527D8DD}" srcOrd="1" destOrd="0" presId="urn:microsoft.com/office/officeart/2008/layout/SquareAccentList"/>
    <dgm:cxn modelId="{16B99915-91B1-4A89-9C47-D54314F423DE}" type="presParOf" srcId="{E19252FF-E5C0-46E7-8AF2-CBE0E59B7C56}" destId="{B28A460A-AE74-46C5-A162-5B526E375F52}" srcOrd="1" destOrd="0" presId="urn:microsoft.com/office/officeart/2008/layout/SquareAccentList"/>
    <dgm:cxn modelId="{9CD9F994-E520-48CC-9587-2AB67600C78B}" type="presParOf" srcId="{B28A460A-AE74-46C5-A162-5B526E375F52}" destId="{B74CCFFA-4C72-46E0-971C-11E5561E7B59}" srcOrd="0" destOrd="0" presId="urn:microsoft.com/office/officeart/2008/layout/SquareAccentList"/>
    <dgm:cxn modelId="{1D441B6C-AB14-436B-9301-68326DD70B0E}" type="presParOf" srcId="{B28A460A-AE74-46C5-A162-5B526E375F52}" destId="{14E9EF4E-9947-473C-9C30-106777588283}" srcOrd="1" destOrd="0" presId="urn:microsoft.com/office/officeart/2008/layout/SquareAccentList"/>
    <dgm:cxn modelId="{86218A84-837B-406F-A4EC-7E5314CFD31A}" type="presParOf" srcId="{E19252FF-E5C0-46E7-8AF2-CBE0E59B7C56}" destId="{12DAB5F6-D244-4168-B44B-89EA2036CDD1}" srcOrd="2" destOrd="0" presId="urn:microsoft.com/office/officeart/2008/layout/SquareAccentList"/>
    <dgm:cxn modelId="{701C9BBD-E1F1-49B4-B56A-00982401B105}" type="presParOf" srcId="{12DAB5F6-D244-4168-B44B-89EA2036CDD1}" destId="{707EADAB-B3B9-4032-8DE9-C4B0731BF655}" srcOrd="0" destOrd="0" presId="urn:microsoft.com/office/officeart/2008/layout/SquareAccentList"/>
    <dgm:cxn modelId="{783AB101-F32A-476C-B365-98B2E0382509}" type="presParOf" srcId="{12DAB5F6-D244-4168-B44B-89EA2036CDD1}" destId="{FBD760BD-8B54-4D0A-9BBD-128826F26BEC}" srcOrd="1" destOrd="0" presId="urn:microsoft.com/office/officeart/2008/layout/SquareAccentList"/>
    <dgm:cxn modelId="{A1DC917F-C5C6-433D-B864-995170F079C8}" type="presParOf" srcId="{E19252FF-E5C0-46E7-8AF2-CBE0E59B7C56}" destId="{E93CEB67-73B3-47B8-96AD-765B47A900C9}" srcOrd="3" destOrd="0" presId="urn:microsoft.com/office/officeart/2008/layout/SquareAccentList"/>
    <dgm:cxn modelId="{EAEEC696-A2E5-4FFE-89B3-89FB655D8C1D}" type="presParOf" srcId="{E93CEB67-73B3-47B8-96AD-765B47A900C9}" destId="{E6718AEB-0590-4121-B283-C7B1813F810F}" srcOrd="0" destOrd="0" presId="urn:microsoft.com/office/officeart/2008/layout/SquareAccentList"/>
    <dgm:cxn modelId="{6CF48E85-0DEC-4B3D-B6DB-149BE84FC60F}" type="presParOf" srcId="{E93CEB67-73B3-47B8-96AD-765B47A900C9}" destId="{B2B0C226-969E-4375-BCF8-2730DF4DDACC}" srcOrd="1" destOrd="0" presId="urn:microsoft.com/office/officeart/2008/layout/SquareAccentList"/>
    <dgm:cxn modelId="{0E418D84-6595-4FBC-8342-F983DB29772B}" type="presParOf" srcId="{E19252FF-E5C0-46E7-8AF2-CBE0E59B7C56}" destId="{3A85A13C-9747-41A0-AFB2-FCBF4441F037}" srcOrd="4" destOrd="0" presId="urn:microsoft.com/office/officeart/2008/layout/SquareAccentList"/>
    <dgm:cxn modelId="{A1A2DFDB-5DF5-4BDB-8C61-4027AAD1D6B0}" type="presParOf" srcId="{3A85A13C-9747-41A0-AFB2-FCBF4441F037}" destId="{2D161C34-2A5F-415B-BDD1-D0344DC25795}" srcOrd="0" destOrd="0" presId="urn:microsoft.com/office/officeart/2008/layout/SquareAccentList"/>
    <dgm:cxn modelId="{0270B933-FD1A-47A6-9E2F-D0466C016586}" type="presParOf" srcId="{3A85A13C-9747-41A0-AFB2-FCBF4441F037}" destId="{244AB7A5-8EBE-49B5-A047-C30361641533}" srcOrd="1" destOrd="0" presId="urn:microsoft.com/office/officeart/2008/layout/SquareAccentList"/>
    <dgm:cxn modelId="{0CB0BBA1-0E16-4427-8AF5-282EC96E6DD5}" type="presParOf" srcId="{E19252FF-E5C0-46E7-8AF2-CBE0E59B7C56}" destId="{15DA933A-1367-4E08-AD4E-7E6E65FAB1A6}" srcOrd="5" destOrd="0" presId="urn:microsoft.com/office/officeart/2008/layout/SquareAccentList"/>
    <dgm:cxn modelId="{AF25EEA2-D1FC-4BFA-A7A2-427690D5A4A5}" type="presParOf" srcId="{15DA933A-1367-4E08-AD4E-7E6E65FAB1A6}" destId="{C158B5A7-F833-4BA4-8BB7-AEF4D3504046}" srcOrd="0" destOrd="0" presId="urn:microsoft.com/office/officeart/2008/layout/SquareAccentList"/>
    <dgm:cxn modelId="{7D69BF73-39D9-46AE-A386-23B24547298E}" type="presParOf" srcId="{15DA933A-1367-4E08-AD4E-7E6E65FAB1A6}" destId="{29807F33-113D-43A4-9DB8-2A99AFC574AF}" srcOrd="1" destOrd="0" presId="urn:microsoft.com/office/officeart/2008/layout/SquareAccentList"/>
    <dgm:cxn modelId="{FDE157C1-FF9C-4ECB-B95D-3E35E891D9AA}" type="presParOf" srcId="{E19252FF-E5C0-46E7-8AF2-CBE0E59B7C56}" destId="{10859165-635D-493A-ACCC-C742C0E5DAC1}" srcOrd="6" destOrd="0" presId="urn:microsoft.com/office/officeart/2008/layout/SquareAccentList"/>
    <dgm:cxn modelId="{A333374F-410F-459B-A580-D7A6E70E9DC7}" type="presParOf" srcId="{10859165-635D-493A-ACCC-C742C0E5DAC1}" destId="{34D8E927-F2CF-4954-8837-150BF47E221F}" srcOrd="0" destOrd="0" presId="urn:microsoft.com/office/officeart/2008/layout/SquareAccentList"/>
    <dgm:cxn modelId="{92B7ECA8-8FE9-40E4-AFA0-E5DD63E6DC06}" type="presParOf" srcId="{10859165-635D-493A-ACCC-C742C0E5DAC1}" destId="{D03126F9-0A4E-44D8-8A9A-C0FF2893B9C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61E9F-5BF8-4959-9299-F5514FED4EF2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AAF57-DD77-4367-B3EB-38ABC1FB1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53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581E9CA-3DF9-4D11-AC02-34048657894D}" type="slidenum">
              <a:rPr lang="ru-RU" altLang="ru-RU">
                <a:ea typeface="ＭＳ Ｐゴシック" panose="020B0600070205080204" pitchFamily="34" charset="-128"/>
              </a:rPr>
              <a:pPr/>
              <a:t>2</a:t>
            </a:fld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1945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>
              <a:ea typeface="ＭＳ Ｐゴシック" panose="020B0600070205080204" pitchFamily="34" charset="-128"/>
            </a:endParaRPr>
          </a:p>
        </p:txBody>
      </p:sp>
      <p:sp>
        <p:nvSpPr>
          <p:cNvPr id="1946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43B621C-FA5C-494D-B4C8-12C93E32549D}" type="slidenum">
              <a:rPr lang="ru-RU" altLang="ru-RU" sz="1200">
                <a:ea typeface="ＭＳ Ｐゴシック" panose="020B0600070205080204" pitchFamily="34" charset="-128"/>
              </a:rPr>
              <a:pPr algn="r"/>
              <a:t>2</a:t>
            </a:fld>
            <a:endParaRPr lang="ru-RU" altLang="ru-RU" sz="12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542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D900612-8667-44A0-90C4-E54FFB7FB97E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26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45D63D7-83C7-44B3-8221-453204E70EFE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067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AAF57-DD77-4367-B3EB-38ABC1FB1B2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3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04-B4D2-4BF0-ACD1-9B9AD109D95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E220-B9F9-4979-963E-0169B7AAF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3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04-B4D2-4BF0-ACD1-9B9AD109D95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E220-B9F9-4979-963E-0169B7AAF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1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04-B4D2-4BF0-ACD1-9B9AD109D95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E220-B9F9-4979-963E-0169B7AAF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04-B4D2-4BF0-ACD1-9B9AD109D95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E220-B9F9-4979-963E-0169B7AAF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3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04-B4D2-4BF0-ACD1-9B9AD109D95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E220-B9F9-4979-963E-0169B7AAF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8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04-B4D2-4BF0-ACD1-9B9AD109D95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E220-B9F9-4979-963E-0169B7AAF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22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04-B4D2-4BF0-ACD1-9B9AD109D95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E220-B9F9-4979-963E-0169B7AAF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28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04-B4D2-4BF0-ACD1-9B9AD109D95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E220-B9F9-4979-963E-0169B7AAF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9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04-B4D2-4BF0-ACD1-9B9AD109D95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E220-B9F9-4979-963E-0169B7AAF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1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04-B4D2-4BF0-ACD1-9B9AD109D95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E220-B9F9-4979-963E-0169B7AAF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7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04-B4D2-4BF0-ACD1-9B9AD109D95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E220-B9F9-4979-963E-0169B7AAF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E3804-B4D2-4BF0-ACD1-9B9AD109D95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8E220-B9F9-4979-963E-0169B7AAF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59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2027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нормативно-правовой базе организации работы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одаренными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2006BA"/>
                </a:solidFill>
              </a:rPr>
              <a:t>Зеленина Елена Борисовна,</a:t>
            </a:r>
          </a:p>
          <a:p>
            <a:r>
              <a:rPr lang="ru-RU" b="1" dirty="0" err="1" smtClean="0">
                <a:solidFill>
                  <a:srgbClr val="2006BA"/>
                </a:solidFill>
              </a:rPr>
              <a:t>к.п.н</a:t>
            </a:r>
            <a:r>
              <a:rPr lang="ru-RU" b="1" dirty="0" smtClean="0">
                <a:solidFill>
                  <a:srgbClr val="2006BA"/>
                </a:solidFill>
              </a:rPr>
              <a:t>.,  координатор Регионального центра </a:t>
            </a:r>
          </a:p>
          <a:p>
            <a:r>
              <a:rPr lang="ru-RU" b="1" dirty="0" smtClean="0">
                <a:solidFill>
                  <a:srgbClr val="2006BA"/>
                </a:solidFill>
              </a:rPr>
              <a:t>по работе с одаренными детьми и талантливой молодежью Приморского края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08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4104456" y="2388880"/>
          <a:ext cx="4932040" cy="291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36513" y="-171450"/>
            <a:ext cx="9144001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МОЛОДЕЖИ</a:t>
            </a:r>
            <a:endParaRPr lang="ru-RU" alt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95738" y="1341438"/>
            <a:ext cx="0" cy="5183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427538" y="1341438"/>
            <a:ext cx="4572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black"/>
                </a:solidFill>
                <a:latin typeface="+mn-lt"/>
                <a:cs typeface="+mn-cs"/>
              </a:rPr>
              <a:t>Премии Президента </a:t>
            </a:r>
            <a:br>
              <a:rPr lang="ru-RU" sz="2000" b="1" dirty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ru-RU" sz="2000" b="1" dirty="0">
                <a:solidFill>
                  <a:prstClr val="black"/>
                </a:solidFill>
                <a:latin typeface="+mn-lt"/>
                <a:cs typeface="+mn-cs"/>
              </a:rPr>
              <a:t>Российской Федерации для поддержки талантливой молодежи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950" y="1281113"/>
            <a:ext cx="367188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0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488" y="1319213"/>
            <a:ext cx="3709987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black"/>
                </a:solidFill>
                <a:latin typeface="+mn-lt"/>
                <a:cs typeface="+mn-cs"/>
              </a:rPr>
              <a:t>Стипендии Президента Российской Федерации </a:t>
            </a:r>
            <a:br>
              <a:rPr lang="ru-RU" sz="2000" b="1" dirty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ru-RU" sz="2000" b="1" dirty="0">
                <a:solidFill>
                  <a:prstClr val="black"/>
                </a:solidFill>
                <a:latin typeface="+mn-lt"/>
                <a:cs typeface="+mn-cs"/>
              </a:rPr>
              <a:t>и Правительства </a:t>
            </a:r>
            <a:br>
              <a:rPr lang="ru-RU" sz="2000" b="1" dirty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ru-RU" sz="2000" b="1" dirty="0">
                <a:solidFill>
                  <a:prstClr val="black"/>
                </a:solidFill>
                <a:latin typeface="+mn-lt"/>
                <a:cs typeface="+mn-cs"/>
              </a:rPr>
              <a:t>Российской Федерации</a:t>
            </a:r>
          </a:p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black"/>
                </a:solidFill>
                <a:latin typeface="+mn-lt"/>
                <a:cs typeface="+mn-cs"/>
              </a:rPr>
              <a:t>(10500 стипендиатов)</a:t>
            </a:r>
          </a:p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000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000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black"/>
                </a:solidFill>
                <a:latin typeface="+mn-lt"/>
                <a:cs typeface="+mn-cs"/>
              </a:rPr>
              <a:t>Гранты Президента </a:t>
            </a:r>
            <a:br>
              <a:rPr lang="ru-RU" sz="2000" b="1" dirty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ru-RU" sz="2000" b="1" dirty="0">
                <a:solidFill>
                  <a:prstClr val="black"/>
                </a:solidFill>
                <a:latin typeface="+mn-lt"/>
                <a:cs typeface="+mn-cs"/>
              </a:rPr>
              <a:t>Российской Федерации </a:t>
            </a:r>
            <a:br>
              <a:rPr lang="ru-RU" sz="2000" b="1" dirty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ru-RU" sz="2000" b="1" dirty="0">
                <a:solidFill>
                  <a:prstClr val="black"/>
                </a:solidFill>
                <a:latin typeface="+mn-lt"/>
                <a:cs typeface="+mn-cs"/>
              </a:rPr>
              <a:t>для студентов</a:t>
            </a:r>
          </a:p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black"/>
                </a:solidFill>
                <a:latin typeface="+mn-lt"/>
                <a:cs typeface="+mn-cs"/>
              </a:rPr>
              <a:t>(5000 грантов)</a:t>
            </a:r>
          </a:p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0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950" y="5013325"/>
            <a:ext cx="37099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black"/>
                </a:solidFill>
                <a:latin typeface="+mn-lt"/>
                <a:cs typeface="+mn-cs"/>
              </a:rPr>
              <a:t>Государственная поддержка молодых ученых</a:t>
            </a:r>
          </a:p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black"/>
                </a:solidFill>
                <a:latin typeface="+mn-lt"/>
                <a:cs typeface="+mn-cs"/>
              </a:rPr>
              <a:t>(1000 стипендий, 460 грантов)</a:t>
            </a:r>
          </a:p>
        </p:txBody>
      </p:sp>
    </p:spTree>
    <p:extLst>
      <p:ext uri="{BB962C8B-B14F-4D97-AF65-F5344CB8AC3E}">
        <p14:creationId xmlns:p14="http://schemas.microsoft.com/office/powerpoint/2010/main" val="1380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51520" y="78582"/>
            <a:ext cx="9144001" cy="6477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ФИНАНСОВОЕ ОБЕСПЕЧЕНИЕ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330325" y="1924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07504" y="1484784"/>
          <a:ext cx="417646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H="1">
            <a:off x="4392613" y="1341438"/>
            <a:ext cx="0" cy="5183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/>
        </p:nvGraphicFramePr>
        <p:xfrm>
          <a:off x="4283968" y="944724"/>
          <a:ext cx="468052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323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330325"/>
            <a:ext cx="2744788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Объект 2"/>
          <p:cNvSpPr txBox="1">
            <a:spLocks/>
          </p:cNvSpPr>
          <p:nvPr/>
        </p:nvSpPr>
        <p:spPr bwMode="auto">
          <a:xfrm>
            <a:off x="3956050" y="3065463"/>
            <a:ext cx="11366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400" b="1" i="1">
                <a:latin typeface="Cambria" panose="02040503050406030204" pitchFamily="18" charset="0"/>
              </a:rPr>
              <a:t>ВДЦ «Океан»</a:t>
            </a:r>
          </a:p>
        </p:txBody>
      </p:sp>
      <p:pic>
        <p:nvPicPr>
          <p:cNvPr id="15364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1330325"/>
            <a:ext cx="27368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Объект 2"/>
          <p:cNvSpPr txBox="1">
            <a:spLocks/>
          </p:cNvSpPr>
          <p:nvPr/>
        </p:nvSpPr>
        <p:spPr bwMode="auto">
          <a:xfrm>
            <a:off x="6076950" y="3068638"/>
            <a:ext cx="23796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400" b="1" i="1">
                <a:latin typeface="Cambria" panose="02040503050406030204" pitchFamily="18" charset="0"/>
              </a:rPr>
              <a:t>МДЦ «Артек»</a:t>
            </a:r>
          </a:p>
        </p:txBody>
      </p:sp>
      <p:pic>
        <p:nvPicPr>
          <p:cNvPr id="15366" name="Изображение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3943350"/>
            <a:ext cx="26384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Объект 2"/>
          <p:cNvSpPr txBox="1">
            <a:spLocks/>
          </p:cNvSpPr>
          <p:nvPr/>
        </p:nvSpPr>
        <p:spPr bwMode="auto">
          <a:xfrm>
            <a:off x="3225800" y="5646738"/>
            <a:ext cx="2379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400" b="1" i="1">
                <a:latin typeface="Cambria" panose="02040503050406030204" pitchFamily="18" charset="0"/>
              </a:rPr>
              <a:t>ВДЦ «Орленок»</a:t>
            </a:r>
          </a:p>
        </p:txBody>
      </p:sp>
      <p:sp>
        <p:nvSpPr>
          <p:cNvPr id="15368" name="Объект 2"/>
          <p:cNvSpPr txBox="1">
            <a:spLocks/>
          </p:cNvSpPr>
          <p:nvPr/>
        </p:nvSpPr>
        <p:spPr bwMode="auto">
          <a:xfrm>
            <a:off x="6108700" y="5732463"/>
            <a:ext cx="2379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400" b="1" i="1">
                <a:latin typeface="Cambria" panose="02040503050406030204" pitchFamily="18" charset="0"/>
              </a:rPr>
              <a:t>ВДЦ «Смена»</a:t>
            </a:r>
          </a:p>
        </p:txBody>
      </p:sp>
      <p:pic>
        <p:nvPicPr>
          <p:cNvPr id="15369" name="Изображение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4003675"/>
            <a:ext cx="28114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http://stavrovskaja.vladimir.ru/images/img/news/siri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40263"/>
            <a:ext cx="25225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4" descr="http://ugranow.ru/wp-content/uploads/2015/11/8BkrFDp63N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95675"/>
            <a:ext cx="140493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-36513" y="-171450"/>
            <a:ext cx="9144001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МОЛОДЕЖИ</a:t>
            </a:r>
          </a:p>
        </p:txBody>
      </p:sp>
      <p:pic>
        <p:nvPicPr>
          <p:cNvPr id="15373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330325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7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Указ президента РФ «О мерах государственной поддержки лиц, проявивших выдающиеся способности»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Правила выявления детей, проявивших выдающиеся способности, сопровождения и мониторинга их дальнейшего развития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О порядке предоставления и выплаты грантов Президента РФ для поддержки лиц, проявивших выдающиеся способности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15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271112"/>
            <a:ext cx="8799816" cy="1039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13"/>
              </a:spcBef>
              <a:buClr>
                <a:srgbClr val="662584"/>
              </a:buClr>
            </a:pPr>
            <a:r>
              <a:rPr lang="ru-RU" sz="1539" dirty="0">
                <a:latin typeface="Geometria"/>
              </a:rPr>
              <a:t>								«в </a:t>
            </a:r>
            <a:r>
              <a:rPr lang="ru-RU" sz="1539" dirty="0" smtClean="0">
                <a:latin typeface="Geometria"/>
              </a:rPr>
              <a:t>глобальном </a:t>
            </a:r>
            <a:r>
              <a:rPr lang="ru-RU" sz="1539" dirty="0">
                <a:latin typeface="Geometria"/>
              </a:rPr>
              <a:t>рейтинге привлечения и удержания талантов Россия находится в шестом десятке стран, выступая в роли донора человеческого капитала для мировой науки», Стратегия НТР, п.11 (в)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50705"/>
            <a:ext cx="8685531" cy="792829"/>
          </a:xfrm>
        </p:spPr>
        <p:txBody>
          <a:bodyPr>
            <a:normAutofit/>
          </a:bodyPr>
          <a:lstStyle/>
          <a:p>
            <a:r>
              <a:rPr lang="ru-RU" sz="171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/>
                <a:cs typeface="Geometria"/>
              </a:rPr>
              <a:t>Кадровые проблемы препятствуют дальнейшему </a:t>
            </a:r>
            <a:r>
              <a:rPr lang="ru-RU" sz="171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/>
                <a:cs typeface="Geometria"/>
              </a:rPr>
              <a:t/>
            </a:r>
            <a:br>
              <a:rPr lang="ru-RU" sz="171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/>
                <a:cs typeface="Geometria"/>
              </a:rPr>
            </a:br>
            <a:r>
              <a:rPr lang="ru-RU" sz="171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/>
                <a:cs typeface="Geometria"/>
              </a:rPr>
              <a:t>научно-технологическому </a:t>
            </a:r>
            <a:r>
              <a:rPr lang="ru-RU" sz="171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/>
                <a:cs typeface="Geometria"/>
              </a:rPr>
              <a:t>развитию России -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04985"/>
            <a:ext cx="9144000" cy="213593"/>
          </a:xfrm>
          <a:prstGeom prst="rect">
            <a:avLst/>
          </a:prstGeom>
          <a:solidFill>
            <a:srgbClr val="66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9"/>
          </a:p>
        </p:txBody>
      </p:sp>
      <p:pic>
        <p:nvPicPr>
          <p:cNvPr id="17" name="Изображение 16" descr="Logo_Sirius_RGB_02-01.png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74" y="757475"/>
            <a:ext cx="1230074" cy="463635"/>
          </a:xfrm>
          <a:prstGeom prst="rect">
            <a:avLst/>
          </a:prstGeom>
        </p:spPr>
      </p:pic>
      <p:sp>
        <p:nvSpPr>
          <p:cNvPr id="20" name="object 15"/>
          <p:cNvSpPr/>
          <p:nvPr/>
        </p:nvSpPr>
        <p:spPr>
          <a:xfrm flipH="1">
            <a:off x="401814" y="1409067"/>
            <a:ext cx="39095" cy="4495981"/>
          </a:xfrm>
          <a:custGeom>
            <a:avLst/>
            <a:gdLst/>
            <a:ahLst/>
            <a:cxnLst/>
            <a:rect l="l" t="t" r="r" b="b"/>
            <a:pathLst>
              <a:path h="6802120">
                <a:moveTo>
                  <a:pt x="0" y="0"/>
                </a:moveTo>
                <a:lnTo>
                  <a:pt x="0" y="6801853"/>
                </a:lnTo>
              </a:path>
            </a:pathLst>
          </a:custGeom>
          <a:ln w="12700">
            <a:solidFill>
              <a:srgbClr val="4D176E"/>
            </a:solidFill>
            <a:prstDash val="dash"/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Прямоугольник 2"/>
          <p:cNvSpPr/>
          <p:nvPr/>
        </p:nvSpPr>
        <p:spPr>
          <a:xfrm>
            <a:off x="1444361" y="2402591"/>
            <a:ext cx="7456747" cy="1039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39" dirty="0">
                <a:latin typeface="Geometria"/>
              </a:rPr>
              <a:t>					связанный с «ростом требований к квалификации исследователей, международной конкуренцией за талантливых высококвалифицированных работников и привлечение их в науку, инженерию, технологическое предпринимательство», п.15 (г)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70586" y="2157255"/>
            <a:ext cx="7782659" cy="5262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762B9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defTabSz="781903"/>
            <a:r>
              <a:rPr lang="ru-RU" sz="1710" kern="0" dirty="0">
                <a:latin typeface="Geometria"/>
                <a:cs typeface="Geometria"/>
              </a:rPr>
              <a:t>Необходим механизм, позволяющий ответить на один из принципиальных вызовов,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4674" y="3439690"/>
            <a:ext cx="7868571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10" b="1" kern="0" dirty="0">
                <a:solidFill>
                  <a:srgbClr val="762B90"/>
                </a:solidFill>
                <a:latin typeface="Geometria"/>
                <a:ea typeface="+mj-ea"/>
                <a:cs typeface="Geometria"/>
              </a:rPr>
              <a:t>Поручение Президента Российской Федерации по итогам Послания Федеральному Собранию 1 декабря 2016 года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58949" y="3729546"/>
            <a:ext cx="7478714" cy="1513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39" dirty="0">
                <a:latin typeface="Geometria"/>
              </a:rPr>
              <a:t>										  - создание с учётом опыта Образовательного Фонда «Талант и успех» сети центров выявления и поддержки одарённых детей, в том числе на базе ведущих образовательных организаций. Ответственные: руководители высших исполнительных органов государственной власти субъектов Российской Федерации, пункт 4, б) . 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87727" y="5155265"/>
            <a:ext cx="6509896" cy="2631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762B9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defTabSz="781903"/>
            <a:r>
              <a:rPr lang="ru-RU" sz="1710" kern="0" dirty="0">
                <a:latin typeface="Geometria"/>
                <a:cs typeface="Geometria"/>
              </a:rPr>
              <a:t>Указ Президента РФ от 7 декабря 2015 г. N 607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44361" y="5123138"/>
            <a:ext cx="7456747" cy="127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39" dirty="0">
                <a:latin typeface="Geometria"/>
                <a:ea typeface="Calibri" panose="020F0502020204030204" pitchFamily="34" charset="0"/>
                <a:cs typeface="Times New Roman" panose="02020603050405020304" pitchFamily="18" charset="0"/>
              </a:rPr>
              <a:t>										  - в рамках работы по «выявлению детей, проявивших выдающиеся способности, сопровождению и мониторингу их дальнейшего развития» создан и ведется реестр таких детей по каждому субъекту, выплачиваются гранты Президента России</a:t>
            </a:r>
            <a:endParaRPr lang="ru-RU" sz="1539" dirty="0"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val="4179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ОБРАЗОВАНИЯ И НАУКИ РОССИЙСКОЙ ФЕДЕРАЦИИ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5 октября 2017 г. N 1002  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05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ОБ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УТВЕРЖДЕНИИ ПЕРЕЧНЯ ОЛИМПИАД И ИНЫХ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ИНЖЕНЕРНО-ТЕХНИЧЕСКОЙ, ИЗОБРЕТАТЕЛЬСКОЙ, ТВОРЧЕСКОЙ, ФИЗКУЛЬТУРНО-СПОРТИВНОЙ ДЕЯТЕЛЬНОСТИ, А ТАКЖЕ НА ПРОПАГАНДУ НАУЧНЫХ ЗНАНИЙ, ТВОРЧЕСКИХ И СПОРТИВНЫХ ДОСТИЖЕНИЙ, НА 2017/18 УЧЕБНЫЙ 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ГОД</a:t>
            </a:r>
          </a:p>
          <a:p>
            <a:pPr marL="0" indent="0" algn="ctr">
              <a:buNone/>
            </a:pPr>
            <a:r>
              <a:rPr lang="ru-RU" sz="2500" dirty="0" smtClean="0">
                <a:solidFill>
                  <a:srgbClr val="FF0000"/>
                </a:solidFill>
              </a:rPr>
              <a:t>*191 МЕРОПРИЯТИЕ </a:t>
            </a:r>
            <a:endParaRPr lang="ru-RU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87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</a:rPr>
              <a:t>УТВЕРЖДЕНЫ постановлением Правительства Российской Федерации от 17 ноября 2015 г. № 1239       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2006BA"/>
                </a:solidFill>
              </a:rPr>
              <a:t>П Р А В И Л А  выявления детей, проявивших выдающиеся способности, сопровождения и мониторинга их дальнейшего развития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rgbClr val="2006BA"/>
                </a:solidFill>
              </a:rPr>
              <a:t>3. Министерство образования и науки Российской Федерации до 1 июня текущего года утверждает перечень мероприятий на очередной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2968970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Перечень входят мероприятия, соответствующие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следующим критериям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2006BA"/>
                </a:solidFill>
              </a:rPr>
              <a:t>а) наличие утвержденного организатором мероприятия положения (регламента) о мероприятии,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2006BA"/>
                </a:solidFill>
              </a:rPr>
              <a:t>б) проведение мероприятия организатором мероприятия в течение не менее 2 лет;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2006BA"/>
                </a:solidFill>
              </a:rPr>
              <a:t>в) наличие у организатора мероприятия финансовых, организационных, методических и иных ресурсов, необходимых для проведения мероприятия;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2006BA"/>
                </a:solidFill>
              </a:rPr>
              <a:t>г) наличие у организатора мероприятия официального сайта в сети "Интернет", на котором в том числе размещена информация  о мероприятии;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2006BA"/>
                </a:solidFill>
              </a:rPr>
              <a:t>д)освещение проведения мероприятия, в том числе итогов его проведения, в средствах массовой информации и сети "Интернет".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919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500" b="1" dirty="0">
                <a:solidFill>
                  <a:srgbClr val="2006BA"/>
                </a:solidFill>
              </a:rPr>
              <a:t>Информация об одаренных детях, являющихся победителями  и призерами мероприятий, направляется организаторами мероприятий с учетом требований законодательства Российской Федерации  о персональных данных и включает следующие сведения: </a:t>
            </a:r>
          </a:p>
          <a:p>
            <a:r>
              <a:rPr lang="ru-RU" sz="2500" b="1" dirty="0">
                <a:solidFill>
                  <a:srgbClr val="2006BA"/>
                </a:solidFill>
              </a:rPr>
              <a:t>а) фамилия, имя и отчество (при наличии); </a:t>
            </a:r>
          </a:p>
          <a:p>
            <a:r>
              <a:rPr lang="ru-RU" sz="2500" b="1" dirty="0">
                <a:solidFill>
                  <a:srgbClr val="2006BA"/>
                </a:solidFill>
              </a:rPr>
              <a:t>б) дата рождения; </a:t>
            </a:r>
            <a:endParaRPr lang="ru-RU" sz="2500" b="1" dirty="0" smtClean="0">
              <a:solidFill>
                <a:srgbClr val="2006BA"/>
              </a:solidFill>
            </a:endParaRPr>
          </a:p>
          <a:p>
            <a:r>
              <a:rPr lang="ru-RU" sz="2500" b="1" dirty="0" smtClean="0">
                <a:solidFill>
                  <a:srgbClr val="2006BA"/>
                </a:solidFill>
              </a:rPr>
              <a:t>в</a:t>
            </a:r>
            <a:r>
              <a:rPr lang="ru-RU" sz="2500" b="1" dirty="0">
                <a:solidFill>
                  <a:srgbClr val="2006BA"/>
                </a:solidFill>
              </a:rPr>
              <a:t>) место обучения; </a:t>
            </a:r>
            <a:endParaRPr lang="ru-RU" sz="2500" b="1" dirty="0" smtClean="0">
              <a:solidFill>
                <a:srgbClr val="2006BA"/>
              </a:solidFill>
            </a:endParaRPr>
          </a:p>
          <a:p>
            <a:r>
              <a:rPr lang="ru-RU" sz="2500" b="1" dirty="0" smtClean="0">
                <a:solidFill>
                  <a:srgbClr val="2006BA"/>
                </a:solidFill>
              </a:rPr>
              <a:t>г</a:t>
            </a:r>
            <a:r>
              <a:rPr lang="ru-RU" sz="2500" b="1" dirty="0">
                <a:solidFill>
                  <a:srgbClr val="2006BA"/>
                </a:solidFill>
              </a:rPr>
              <a:t>) результат участия в мероприятии.</a:t>
            </a:r>
          </a:p>
        </p:txBody>
      </p:sp>
    </p:spTree>
    <p:extLst>
      <p:ext uri="{BB962C8B-B14F-4D97-AF65-F5344CB8AC3E}">
        <p14:creationId xmlns:p14="http://schemas.microsoft.com/office/powerpoint/2010/main" val="4038950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осуществляет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2006BA"/>
                </a:solidFill>
              </a:rPr>
              <a:t>а) организационно-техническое и информационно-технологическое обеспечение выявления одаренных детей, их сопровождения  и мониторинга дальнейшего развития, в том числе сбор информации  о победителях и призерах мероприятий от организаторов мероприятий;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2006BA"/>
                </a:solidFill>
              </a:rPr>
              <a:t>б) анализ данных и разработку предложений по индивидуальному развитию одаренных детей;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2006BA"/>
                </a:solidFill>
              </a:rPr>
              <a:t>в) взаимодействие с образовательными организациями, в которых обучаются одаренные дети, а также с организаторами мероприятий, включенных в перечень мероприятий на очередной учебный год; </a:t>
            </a:r>
          </a:p>
        </p:txBody>
      </p:sp>
    </p:spTree>
    <p:extLst>
      <p:ext uri="{BB962C8B-B14F-4D97-AF65-F5344CB8AC3E}">
        <p14:creationId xmlns:p14="http://schemas.microsoft.com/office/powerpoint/2010/main" val="91677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1"/>
          <p:cNvSpPr txBox="1">
            <a:spLocks noChangeArrowheads="1"/>
          </p:cNvSpPr>
          <p:nvPr/>
        </p:nvSpPr>
        <p:spPr bwMode="auto">
          <a:xfrm>
            <a:off x="8801100" y="6249988"/>
            <a:ext cx="3016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AACADF"/>
                </a:solidFill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750" y="28575"/>
            <a:ext cx="7278688" cy="69215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62AC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ОСНОВОПОЛАГАЮЩИЕ ДОКУМЕНТЫ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82030337"/>
              </p:ext>
            </p:extLst>
          </p:nvPr>
        </p:nvGraphicFramePr>
        <p:xfrm>
          <a:off x="3342085" y="720726"/>
          <a:ext cx="5760640" cy="612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179388" y="5300663"/>
            <a:ext cx="324008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latin typeface="Calibri" panose="020F0502020204030204" pitchFamily="34" charset="0"/>
              </a:rPr>
              <a:t>«Каждый человек талантлив»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latin typeface="+mj-lt"/>
              </a:rPr>
              <a:t>Концепция общенациональной системы выявления и развития молодых талантов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 b="1" i="1" dirty="0" smtClean="0">
              <a:latin typeface="Calibri" panose="020F0502020204030204" pitchFamily="34" charset="0"/>
            </a:endParaRPr>
          </a:p>
        </p:txBody>
      </p:sp>
      <p:pic>
        <p:nvPicPr>
          <p:cNvPr id="10246" name="Picture 7" descr="http://2progress.ru/wp-content/uploads/2015/03/6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989138"/>
            <a:ext cx="33242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036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осуществляет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rgbClr val="2006BA"/>
                </a:solidFill>
              </a:rPr>
              <a:t>г) разработку типовых образовательных программ для одаренных детей, в том числе с использованием дистанционных образовательных технологий; 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2006BA"/>
                </a:solidFill>
              </a:rPr>
              <a:t>д) организацию обучения одаренных детей, в том числе  с использованием дистанционных образовательных технологий, а также их сопровождение; 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2006BA"/>
                </a:solidFill>
              </a:rPr>
              <a:t>е) организацию и проведение особо значимых мероприятий, в том числе в дистанционной форме; 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2006BA"/>
                </a:solidFill>
              </a:rPr>
              <a:t>ж) информирование общественности о результатах работы с одаренными детьми;  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2006BA"/>
                </a:solidFill>
              </a:rPr>
              <a:t>з) разработку методического обеспечения для органов государственной власти субъектов Российской Федерации; 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2006BA"/>
                </a:solidFill>
              </a:rPr>
              <a:t>и) подготовку ежегодного аналитического отчета о системе выявления одаренных детей и мониторинге их дальнейшего развития в Российской Федерации; </a:t>
            </a:r>
            <a:endParaRPr lang="ru-RU" sz="4400" b="1" dirty="0" smtClean="0">
              <a:solidFill>
                <a:srgbClr val="2006BA"/>
              </a:solidFill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2006BA"/>
                </a:solidFill>
              </a:rPr>
              <a:t>к</a:t>
            </a:r>
            <a:r>
              <a:rPr lang="ru-RU" sz="4400" b="1" dirty="0">
                <a:solidFill>
                  <a:srgbClr val="2006BA"/>
                </a:solidFill>
              </a:rPr>
              <a:t>) иную деятельность, направленную на развитие системы выявления одаренных детей.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203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2006BA"/>
                </a:solidFill>
              </a:rPr>
              <a:t>Поддержка и сопровождение развития одаренных детей, являющихся победителями и призерами мероприятий, осуществляется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организаторами мероприятий </a:t>
            </a:r>
            <a:r>
              <a:rPr lang="ru-RU" sz="2600" b="1" dirty="0">
                <a:solidFill>
                  <a:srgbClr val="2006BA"/>
                </a:solidFill>
              </a:rPr>
              <a:t>в соответствии с установленными законодательством Российской Федерации об образовании полномочиями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участии организаций, осуществляющих образовательную деятельность, в которых эти одаренные дети получают образование</a:t>
            </a:r>
            <a:r>
              <a:rPr lang="ru-RU" dirty="0"/>
              <a:t>, </a:t>
            </a:r>
            <a:r>
              <a:rPr lang="ru-RU" sz="2600" b="1" dirty="0">
                <a:solidFill>
                  <a:srgbClr val="2006BA"/>
                </a:solidFill>
              </a:rPr>
              <a:t>включая дополнительное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277808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поддержки и сопровождения ОД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2006BA"/>
                </a:solidFill>
              </a:rPr>
              <a:t>а) обеспечение индивидуальной работы с одаренными детьми по формированию и развитию их познавательных интересов, в том числе </a:t>
            </a:r>
            <a:r>
              <a:rPr lang="ru-RU" sz="2800" b="1" dirty="0" err="1">
                <a:solidFill>
                  <a:srgbClr val="2006BA"/>
                </a:solidFill>
              </a:rPr>
              <a:t>тьюторской</a:t>
            </a:r>
            <a:r>
              <a:rPr lang="ru-RU" sz="2800" b="1" dirty="0">
                <a:solidFill>
                  <a:srgbClr val="2006BA"/>
                </a:solidFill>
              </a:rPr>
              <a:t> и (или) тренерской поддержки;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2006BA"/>
                </a:solidFill>
              </a:rPr>
              <a:t>б) профессиональная ориентация одаренных детей посредством повышения их мотивации к трудовой деятельности по профессиям, специальностям, направлениям подготовки, востребованным на рынке труда;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2006BA"/>
                </a:solidFill>
              </a:rPr>
              <a:t>в) содействие в трудоустройстве после окончания обучения;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2006BA"/>
                </a:solidFill>
              </a:rPr>
              <a:t>г) психолого-педагогическое сопровождение одаренных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000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Высшая школа экономики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2006BA"/>
                </a:solidFill>
              </a:rPr>
              <a:t>Методический комплекс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2006BA"/>
                </a:solidFill>
              </a:rPr>
              <a:t>по актуализации и повышению результативности реализации региональных программ (планов мероприятий, дорожных карт) в части разработки типовых рекомендаций по развитию современных механизмов и моделей поддержки одаренных детей и талантливой молодежи на основе анализа передового международного и отечественного опыта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314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2006BA"/>
                </a:solidFill>
              </a:rPr>
              <a:t>получение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оперативной и объективной </a:t>
            </a:r>
            <a:r>
              <a:rPr lang="ru-RU" sz="3600" b="1" dirty="0">
                <a:solidFill>
                  <a:srgbClr val="2006BA"/>
                </a:solidFill>
              </a:rPr>
              <a:t>информации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2006BA"/>
                </a:solidFill>
              </a:rPr>
              <a:t>о реализации субъектами РФ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2006BA"/>
                </a:solidFill>
              </a:rPr>
              <a:t>региональных программ по реализации Концепции общенациональной системы выявления и развития молодых талантов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2006BA"/>
                </a:solidFill>
              </a:rPr>
              <a:t>на 2015-2020 год</a:t>
            </a:r>
          </a:p>
        </p:txBody>
      </p:sp>
    </p:spTree>
    <p:extLst>
      <p:ext uri="{BB962C8B-B14F-4D97-AF65-F5344CB8AC3E}">
        <p14:creationId xmlns:p14="http://schemas.microsoft.com/office/powerpoint/2010/main" val="2518647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4700" b="1" dirty="0">
                <a:solidFill>
                  <a:srgbClr val="2006BA"/>
                </a:solidFill>
              </a:rPr>
              <a:t>сбор и обработка </a:t>
            </a:r>
            <a:r>
              <a:rPr lang="ru-RU" sz="4700" b="1" u="sng" dirty="0">
                <a:solidFill>
                  <a:srgbClr val="2006BA"/>
                </a:solidFill>
              </a:rPr>
              <a:t>единообразной информации </a:t>
            </a:r>
            <a:r>
              <a:rPr lang="ru-RU" sz="4700" b="1" dirty="0">
                <a:solidFill>
                  <a:srgbClr val="2006BA"/>
                </a:solidFill>
              </a:rPr>
              <a:t>об актуализации региональных программ и результатах их реализации;</a:t>
            </a:r>
          </a:p>
          <a:p>
            <a:pPr lvl="0"/>
            <a:r>
              <a:rPr lang="ru-RU" sz="4700" b="1" dirty="0">
                <a:solidFill>
                  <a:srgbClr val="2006BA"/>
                </a:solidFill>
              </a:rPr>
              <a:t>получение </a:t>
            </a:r>
            <a:r>
              <a:rPr lang="ru-RU" sz="4700" b="1" u="sng" dirty="0">
                <a:solidFill>
                  <a:srgbClr val="2006BA"/>
                </a:solidFill>
              </a:rPr>
              <a:t>единообразных и измеряемых </a:t>
            </a:r>
            <a:r>
              <a:rPr lang="ru-RU" sz="4700" b="1" dirty="0">
                <a:solidFill>
                  <a:srgbClr val="2006BA"/>
                </a:solidFill>
              </a:rPr>
              <a:t>результатов реализации региональных программ на основе перечня ключевых показателей и значений показателей (индикаторов) результативности региональных программ;</a:t>
            </a:r>
          </a:p>
          <a:p>
            <a:pPr lvl="0"/>
            <a:r>
              <a:rPr lang="ru-RU" sz="4700" b="1" dirty="0">
                <a:solidFill>
                  <a:srgbClr val="2006BA"/>
                </a:solidFill>
              </a:rPr>
              <a:t>выявление и распространение </a:t>
            </a:r>
            <a:r>
              <a:rPr lang="ru-RU" sz="4700" b="1" u="sng" dirty="0">
                <a:solidFill>
                  <a:srgbClr val="2006BA"/>
                </a:solidFill>
              </a:rPr>
              <a:t>лучших практик </a:t>
            </a:r>
            <a:r>
              <a:rPr lang="ru-RU" sz="4700" b="1" dirty="0">
                <a:solidFill>
                  <a:srgbClr val="2006BA"/>
                </a:solidFill>
              </a:rPr>
              <a:t>реализации региональных программ;</a:t>
            </a:r>
          </a:p>
          <a:p>
            <a:pPr lvl="0"/>
            <a:r>
              <a:rPr lang="ru-RU" sz="4700" b="1" dirty="0">
                <a:solidFill>
                  <a:srgbClr val="2006BA"/>
                </a:solidFill>
              </a:rPr>
              <a:t>выявление </a:t>
            </a:r>
            <a:r>
              <a:rPr lang="ru-RU" sz="4700" b="1" u="sng" dirty="0">
                <a:solidFill>
                  <a:srgbClr val="2006BA"/>
                </a:solidFill>
              </a:rPr>
              <a:t>лучших организаций</a:t>
            </a:r>
            <a:r>
              <a:rPr lang="ru-RU" sz="4700" b="1" dirty="0">
                <a:solidFill>
                  <a:srgbClr val="2006BA"/>
                </a:solidFill>
              </a:rPr>
              <a:t>, наиболее успешно реализующих региональные программы;</a:t>
            </a:r>
          </a:p>
          <a:p>
            <a:pPr lvl="0"/>
            <a:r>
              <a:rPr lang="ru-RU" sz="4700" b="1" dirty="0">
                <a:solidFill>
                  <a:srgbClr val="2006BA"/>
                </a:solidFill>
              </a:rPr>
              <a:t>сбор предложений по совершенствованию показателей и целевых индикаторов для оценки результатов реализации Комплекса мер.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222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331236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«МОНИТОРИНГ </a:t>
            </a: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результативности </a:t>
            </a: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 </a:t>
            </a: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реализации </a:t>
            </a: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Концепции </a:t>
            </a: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общенациональной </a:t>
            </a: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</a:t>
            </a: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выявления и развития </a:t>
            </a: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молодых талантов» </a:t>
            </a:r>
            <a:endParaRPr lang="ru-RU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080120"/>
          </a:xfrm>
        </p:spPr>
        <p:txBody>
          <a:bodyPr/>
          <a:lstStyle/>
          <a:p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6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399"/>
                </a:solidFill>
              </a:rPr>
              <a:t>Цель мониторинга </a:t>
            </a:r>
            <a:r>
              <a:rPr lang="ru-RU" sz="3600" b="1" dirty="0">
                <a:solidFill>
                  <a:srgbClr val="003399"/>
                </a:solidFill>
              </a:rPr>
              <a:t>результативности реализации региональных </a:t>
            </a:r>
            <a:r>
              <a:rPr lang="ru-RU" sz="3600" b="1" dirty="0" smtClean="0">
                <a:solidFill>
                  <a:srgbClr val="003399"/>
                </a:solidFill>
              </a:rPr>
              <a:t>программ:</a:t>
            </a:r>
            <a:endParaRPr lang="ru-RU" sz="3600" b="1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Синхронизация</a:t>
            </a:r>
            <a:r>
              <a:rPr lang="ru-RU" dirty="0" smtClean="0">
                <a:solidFill>
                  <a:srgbClr val="003399"/>
                </a:solidFill>
              </a:rPr>
              <a:t> предпринимаемых </a:t>
            </a:r>
            <a:r>
              <a:rPr lang="ru-RU" dirty="0">
                <a:solidFill>
                  <a:srgbClr val="003399"/>
                </a:solidFill>
              </a:rPr>
              <a:t>на федеральном, региональном и муниципальных уровнях мер по работе с талантливыми детьми и </a:t>
            </a:r>
            <a:r>
              <a:rPr lang="ru-RU" dirty="0" smtClean="0">
                <a:solidFill>
                  <a:srgbClr val="003399"/>
                </a:solidFill>
              </a:rPr>
              <a:t>молодежью;</a:t>
            </a:r>
          </a:p>
          <a:p>
            <a:r>
              <a:rPr lang="ru-RU" dirty="0" smtClean="0">
                <a:solidFill>
                  <a:srgbClr val="003399"/>
                </a:solidFill>
              </a:rPr>
              <a:t>Обеспечения </a:t>
            </a:r>
            <a:r>
              <a:rPr lang="ru-RU" dirty="0">
                <a:solidFill>
                  <a:srgbClr val="003399"/>
                </a:solidFill>
              </a:rPr>
              <a:t>большей степени </a:t>
            </a:r>
            <a:r>
              <a:rPr lang="ru-RU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прозрачности и объективности оценки </a:t>
            </a:r>
            <a:r>
              <a:rPr lang="ru-RU" dirty="0">
                <a:solidFill>
                  <a:srgbClr val="003399"/>
                </a:solidFill>
              </a:rPr>
              <a:t>высоких достижений молодых талантов в Российской Федерации</a:t>
            </a:r>
            <a:r>
              <a:rPr lang="ru-RU" dirty="0" smtClean="0">
                <a:solidFill>
                  <a:srgbClr val="003399"/>
                </a:solidFill>
              </a:rPr>
              <a:t>;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rgbClr val="003399"/>
                </a:solidFill>
              </a:rPr>
              <a:t>Комплексное </a:t>
            </a:r>
            <a:r>
              <a:rPr lang="ru-RU" dirty="0">
                <a:solidFill>
                  <a:srgbClr val="003399"/>
                </a:solidFill>
              </a:rPr>
              <a:t>организационно-аналитического и </a:t>
            </a:r>
            <a:r>
              <a:rPr lang="ru-RU" dirty="0" smtClean="0">
                <a:solidFill>
                  <a:srgbClr val="003399"/>
                </a:solidFill>
              </a:rPr>
              <a:t>методического </a:t>
            </a:r>
            <a:r>
              <a:rPr lang="ru-RU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сопровождение</a:t>
            </a:r>
            <a:r>
              <a:rPr lang="ru-RU" dirty="0" smtClean="0">
                <a:solidFill>
                  <a:srgbClr val="003399"/>
                </a:solidFill>
              </a:rPr>
              <a:t> </a:t>
            </a:r>
            <a:r>
              <a:rPr lang="ru-RU" dirty="0">
                <a:solidFill>
                  <a:srgbClr val="003399"/>
                </a:solidFill>
              </a:rPr>
              <a:t>реализации Комплекса мер по реализации Концепции </a:t>
            </a:r>
            <a:r>
              <a:rPr lang="ru-RU" dirty="0" smtClean="0">
                <a:solidFill>
                  <a:srgbClr val="003399"/>
                </a:solidFill>
              </a:rPr>
              <a:t>общенациональной </a:t>
            </a:r>
            <a:r>
              <a:rPr lang="ru-RU" dirty="0">
                <a:solidFill>
                  <a:srgbClr val="003399"/>
                </a:solidFill>
              </a:rPr>
              <a:t>системы выявления и развития молодых талантов на </a:t>
            </a:r>
            <a:r>
              <a:rPr lang="ru-RU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2015-2020</a:t>
            </a:r>
            <a:r>
              <a:rPr lang="ru-RU" dirty="0">
                <a:solidFill>
                  <a:srgbClr val="003399"/>
                </a:solidFill>
              </a:rPr>
              <a:t> годы</a:t>
            </a:r>
          </a:p>
          <a:p>
            <a:endParaRPr lang="ru-RU" dirty="0">
              <a:solidFill>
                <a:srgbClr val="003399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4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72819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мониторинга результативности региональных программ</a:t>
            </a:r>
            <a:endParaRPr lang="ru-RU" sz="36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endParaRPr lang="ru-RU" dirty="0"/>
          </a:p>
          <a:p>
            <a:pPr marL="0" indent="0" fontAlgn="base">
              <a:buNone/>
            </a:pPr>
            <a:r>
              <a:rPr lang="ru-RU" dirty="0">
                <a:solidFill>
                  <a:srgbClr val="003399"/>
                </a:solidFill>
              </a:rPr>
              <a:t>1) </a:t>
            </a:r>
            <a:r>
              <a:rPr lang="ru-RU" dirty="0" smtClean="0">
                <a:solidFill>
                  <a:srgbClr val="003399"/>
                </a:solidFill>
              </a:rPr>
              <a:t>объективность</a:t>
            </a:r>
            <a:endParaRPr lang="ru-RU" dirty="0">
              <a:solidFill>
                <a:srgbClr val="003399"/>
              </a:solidFill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rgbClr val="003399"/>
                </a:solidFill>
              </a:rPr>
              <a:t>2) измеримость </a:t>
            </a:r>
            <a:r>
              <a:rPr lang="ru-RU" dirty="0" smtClean="0">
                <a:solidFill>
                  <a:srgbClr val="003399"/>
                </a:solidFill>
              </a:rPr>
              <a:t>показателей</a:t>
            </a:r>
            <a:endParaRPr lang="ru-RU" dirty="0">
              <a:solidFill>
                <a:srgbClr val="003399"/>
              </a:solidFill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rgbClr val="003399"/>
                </a:solidFill>
              </a:rPr>
              <a:t>3) ориентация на конечный результат (повышение количества детей, показавших </a:t>
            </a:r>
            <a:r>
              <a:rPr lang="ru-RU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выдающиеся результаты </a:t>
            </a:r>
            <a:r>
              <a:rPr lang="ru-RU" dirty="0">
                <a:solidFill>
                  <a:srgbClr val="003399"/>
                </a:solidFill>
              </a:rPr>
              <a:t>в области науки, искусства и спорта).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9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99"/>
                </a:solidFill>
              </a:rPr>
              <a:t>Показатели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3399"/>
                </a:solidFill>
              </a:rPr>
              <a:t>Количество премий для поддержки талантливой молодежи на уровне </a:t>
            </a:r>
            <a:r>
              <a:rPr lang="ru-RU" dirty="0" smtClean="0">
                <a:solidFill>
                  <a:srgbClr val="003399"/>
                </a:solidFill>
              </a:rPr>
              <a:t>субъектов </a:t>
            </a:r>
            <a:r>
              <a:rPr lang="ru-RU" dirty="0">
                <a:solidFill>
                  <a:srgbClr val="003399"/>
                </a:solidFill>
              </a:rPr>
              <a:t>Российской Федерации (штук).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3399"/>
                </a:solidFill>
              </a:rPr>
              <a:t>Охват детей в возрасте от 5 до 18 лет дополнительными общеобразовательными программами (процентов).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3399"/>
                </a:solidFill>
              </a:rPr>
              <a:t>Удельный вес численности обучающихся по программам начального общего, </a:t>
            </a:r>
            <a:r>
              <a:rPr lang="ru-RU" dirty="0" smtClean="0">
                <a:solidFill>
                  <a:srgbClr val="003399"/>
                </a:solidFill>
              </a:rPr>
              <a:t>основного </a:t>
            </a:r>
            <a:r>
              <a:rPr lang="ru-RU" dirty="0">
                <a:solidFill>
                  <a:srgbClr val="003399"/>
                </a:solidFill>
              </a:rPr>
              <a:t>общего и среднего общего образования, участвующих в олимпиадах и иных конкурсных мероприятиях различного уровня, в общей численности обучающихся по программам начального общего, основного общего и среднего общего образования (процентов).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4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НОРМАТИВНО-ПРАВОВАЯ БАЗА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fontAlgn="base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Федеральный закон от 29.12.2012 № 273-ФЗ (ред. от 13.07.2015) «Об образовании в Российской Федерации» (с изм. и доп., вступ. в силу с 24.07.2015); </a:t>
            </a:r>
          </a:p>
          <a:p>
            <a:pPr lvl="0" fontAlgn="base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Концепция общественной системы выявления и развития молодых талантов (утв. Президентом РФ 3.04.2012); </a:t>
            </a:r>
          </a:p>
          <a:p>
            <a:pPr lvl="0" fontAlgn="base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 Президента РФ № 761 «О национальной стратегии действий в интересах детей на 2012 – 2017 годы»; </a:t>
            </a:r>
          </a:p>
          <a:p>
            <a:pPr lvl="0" fontAlgn="base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Национальная образовательная инициатива «Наша новая школа».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25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</a:t>
            </a:r>
            <a:endParaRPr lang="ru-RU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3399"/>
                </a:solidFill>
              </a:rPr>
              <a:t>4. Численность </a:t>
            </a:r>
            <a:r>
              <a:rPr lang="ru-RU" dirty="0">
                <a:solidFill>
                  <a:srgbClr val="003399"/>
                </a:solidFill>
              </a:rPr>
              <a:t>талантливых детей, получивших поддержку в рамках проектов </a:t>
            </a:r>
            <a:r>
              <a:rPr lang="ru-RU" dirty="0" smtClean="0">
                <a:solidFill>
                  <a:srgbClr val="003399"/>
                </a:solidFill>
              </a:rPr>
              <a:t>государственно-частного </a:t>
            </a:r>
            <a:r>
              <a:rPr lang="ru-RU" dirty="0">
                <a:solidFill>
                  <a:srgbClr val="003399"/>
                </a:solidFill>
              </a:rPr>
              <a:t>партнерства на региональном уровне (человек</a:t>
            </a:r>
            <a:r>
              <a:rPr lang="ru-RU" dirty="0" smtClean="0">
                <a:solidFill>
                  <a:srgbClr val="003399"/>
                </a:solidFill>
              </a:rPr>
              <a:t>);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3399"/>
                </a:solidFill>
              </a:rPr>
              <a:t>5. Доля </a:t>
            </a:r>
            <a:r>
              <a:rPr lang="ru-RU" dirty="0">
                <a:solidFill>
                  <a:srgbClr val="003399"/>
                </a:solidFill>
              </a:rPr>
              <a:t>педагогических работников общеобразовательных организаций, прошедших повышение квалификации в области работы с одаренными детьми, в общей </a:t>
            </a:r>
            <a:r>
              <a:rPr lang="ru-RU" dirty="0" smtClean="0">
                <a:solidFill>
                  <a:srgbClr val="003399"/>
                </a:solidFill>
              </a:rPr>
              <a:t>численности </a:t>
            </a:r>
            <a:r>
              <a:rPr lang="ru-RU" dirty="0">
                <a:solidFill>
                  <a:srgbClr val="003399"/>
                </a:solidFill>
              </a:rPr>
              <a:t>педагогических работников на территории субъекта Российской Федерации (процентов).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3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99"/>
                </a:solidFill>
              </a:rPr>
              <a:t>Показатели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3399"/>
                </a:solidFill>
              </a:rPr>
              <a:t>6. Доля </a:t>
            </a:r>
            <a:r>
              <a:rPr lang="ru-RU" dirty="0">
                <a:solidFill>
                  <a:srgbClr val="003399"/>
                </a:solidFill>
              </a:rPr>
              <a:t>муниципальных образований, в которых функционируют центры по работе с одаренными детьми, в общем числе муниципальных образований (процентов</a:t>
            </a:r>
            <a:r>
              <a:rPr lang="ru-RU" dirty="0" smtClean="0">
                <a:solidFill>
                  <a:srgbClr val="003399"/>
                </a:solidFill>
              </a:rPr>
              <a:t>).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3399"/>
                </a:solidFill>
              </a:rPr>
              <a:t>7.</a:t>
            </a:r>
            <a:r>
              <a:rPr lang="ru-RU" dirty="0"/>
              <a:t> </a:t>
            </a:r>
            <a:r>
              <a:rPr lang="ru-RU" dirty="0">
                <a:solidFill>
                  <a:srgbClr val="003399"/>
                </a:solidFill>
              </a:rPr>
              <a:t>Доля профессиональных образовательных организаций и образовательных </a:t>
            </a:r>
            <a:r>
              <a:rPr lang="ru-RU" dirty="0" smtClean="0">
                <a:solidFill>
                  <a:srgbClr val="003399"/>
                </a:solidFill>
              </a:rPr>
              <a:t>организаций </a:t>
            </a:r>
            <a:r>
              <a:rPr lang="ru-RU" dirty="0">
                <a:solidFill>
                  <a:srgbClr val="003399"/>
                </a:solidFill>
              </a:rPr>
              <a:t>высшего образования, организующих проведение национальных заочных школ и ежегодных сезонных школ для мотивированных школьников, соответственно в общем количестве (процентов)</a:t>
            </a:r>
          </a:p>
          <a:p>
            <a:endParaRPr lang="ru-RU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мероприятиям, актуализирующим региональную программу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относятся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solidFill>
                  <a:srgbClr val="003399"/>
                </a:solidFill>
              </a:rPr>
              <a:t>введение в строй инфраструктурных объектов (Центр по работе с одаренными детьми),</a:t>
            </a:r>
          </a:p>
          <a:p>
            <a:pPr lvl="0"/>
            <a:r>
              <a:rPr lang="ru-RU" dirty="0">
                <a:solidFill>
                  <a:srgbClr val="003399"/>
                </a:solidFill>
              </a:rPr>
              <a:t>организация и проведение новых мероприятий: сезонных, заочных научных школ и академий, конкурсов, мероприятий, направленных на поддержку учителей, работающих с одаренными детьми, конференции, психологические сессии и т.п.</a:t>
            </a:r>
          </a:p>
          <a:p>
            <a:pPr lvl="0"/>
            <a:r>
              <a:rPr lang="ru-RU" dirty="0">
                <a:solidFill>
                  <a:srgbClr val="003399"/>
                </a:solidFill>
              </a:rPr>
              <a:t>участие в мероприятиях федерального уровня и по приглашению из других регионов, в международных мероприятиях этой тематики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908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3399"/>
                </a:solidFill>
              </a:rPr>
              <a:t>«Важно понимать, что под определение «одаренные дети» подпадают дети, </a:t>
            </a:r>
            <a:r>
              <a:rPr lang="ru-RU" u="sng" dirty="0">
                <a:solidFill>
                  <a:srgbClr val="003399"/>
                </a:solidFill>
              </a:rPr>
              <a:t>показавшие выдающиеся результаты </a:t>
            </a:r>
            <a:r>
              <a:rPr lang="ru-RU" dirty="0">
                <a:solidFill>
                  <a:srgbClr val="003399"/>
                </a:solidFill>
              </a:rPr>
              <a:t>(т.е. принявшие участие в конкурсах, соревнованиях или олимпиадах и показавшие в них хорошие результаты). Таким образом, «одаренными детьми» мы считаем не всех учащихся центра по работе с одаренными детьми, музыкальной или художественной школы, а только те из них, что </a:t>
            </a:r>
            <a:r>
              <a:rPr lang="ru-RU" u="sng" dirty="0">
                <a:solidFill>
                  <a:srgbClr val="003399"/>
                </a:solidFill>
              </a:rPr>
              <a:t>был участником и лауреатом профильного конкурса</a:t>
            </a:r>
            <a:r>
              <a:rPr lang="ru-RU" dirty="0">
                <a:solidFill>
                  <a:srgbClr val="003399"/>
                </a:solidFill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650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i="1" dirty="0" smtClean="0">
                <a:solidFill>
                  <a:srgbClr val="003399"/>
                </a:solidFill>
              </a:rPr>
              <a:t>«Каждый </a:t>
            </a:r>
            <a:r>
              <a:rPr lang="ru-RU" sz="3000" i="1" dirty="0">
                <a:solidFill>
                  <a:srgbClr val="003399"/>
                </a:solidFill>
              </a:rPr>
              <a:t>«Одаренный ребенок» может быть посчитан только один раз, даже если он показал результаты в разных номинациях (одновременно и в математике, и в футболе). Но вот все достижения, полученные детьми в регионе учитываются столько раз, сколько были </a:t>
            </a:r>
            <a:r>
              <a:rPr lang="ru-RU" sz="3000" i="1" dirty="0" smtClean="0">
                <a:solidFill>
                  <a:srgbClr val="003399"/>
                </a:solidFill>
              </a:rPr>
              <a:t>заработаны»</a:t>
            </a:r>
            <a:endParaRPr lang="ru-RU" sz="30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3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52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Ожидаемый результат реализации Концепции построения общенациональной системы выявления и развития молодых талантов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2015 — 2020 годы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увеличение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числа детей,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достигших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выдающихся результатов в области науки, техники и искусстве.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Целевой показатель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эффективности действий всех участников процесса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количество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детей, сумевших продемонстрировать достижения и высокое качество этих достижений</a:t>
            </a:r>
          </a:p>
        </p:txBody>
      </p:sp>
    </p:spTree>
    <p:extLst>
      <p:ext uri="{BB962C8B-B14F-4D97-AF65-F5344CB8AC3E}">
        <p14:creationId xmlns:p14="http://schemas.microsoft.com/office/powerpoint/2010/main" val="3425630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«Уникальным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маркером того, что представленные на конкурс программы работы с одаренными детьми выполняют поставленную перед ними задачу – это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наличие выдающихся результатов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ходе испытаний (конкурсов, олимпиад, турниров и т.п.) у участников (выпускников) таких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программ»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168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«То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же относится и к оценке работы преподавателей с одаренными детьми, и к организациям. Важную роль при таком подходе начинают играть сами испытания, их качество, статус и точность оценки конкурсантов, масштаб и многие другие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факторы»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026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Региональная система рейтинга юных талантов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00600"/>
          </a:xfrm>
        </p:spPr>
        <p:txBody>
          <a:bodyPr>
            <a:normAutofit fontScale="55000" lnSpcReduction="20000"/>
          </a:bodyPr>
          <a:lstStyle/>
          <a:p>
            <a:r>
              <a:rPr lang="ru-RU" sz="4700" b="1" dirty="0" smtClean="0">
                <a:solidFill>
                  <a:schemeClr val="accent1">
                    <a:lumMod val="75000"/>
                  </a:schemeClr>
                </a:solidFill>
              </a:rPr>
              <a:t>Личный </a:t>
            </a:r>
            <a:r>
              <a:rPr lang="ru-RU" sz="4700" b="1" dirty="0">
                <a:solidFill>
                  <a:schemeClr val="accent1">
                    <a:lumMod val="75000"/>
                  </a:schemeClr>
                </a:solidFill>
              </a:rPr>
              <a:t>рейтинг </a:t>
            </a:r>
            <a:r>
              <a:rPr lang="ru-RU" sz="4700" dirty="0">
                <a:solidFill>
                  <a:schemeClr val="accent1">
                    <a:lumMod val="75000"/>
                  </a:schemeClr>
                </a:solidFill>
              </a:rPr>
              <a:t>каждого одаренного ребенка складывается из личных и командных побед в соответствующих испытаниях, и приращивается по мере их прохождения.</a:t>
            </a:r>
          </a:p>
          <a:p>
            <a:r>
              <a:rPr lang="ru-RU" sz="4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наставника </a:t>
            </a:r>
            <a:r>
              <a:rPr lang="ru-RU" sz="4700" dirty="0">
                <a:solidFill>
                  <a:schemeClr val="accent1">
                    <a:lumMod val="75000"/>
                  </a:schemeClr>
                </a:solidFill>
              </a:rPr>
              <a:t>юного таланта в этом случае начисляется общим числом побед всех учеников наставника;</a:t>
            </a:r>
          </a:p>
          <a:p>
            <a:r>
              <a:rPr lang="ru-RU" sz="4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организации </a:t>
            </a:r>
            <a:r>
              <a:rPr lang="ru-RU" sz="4700" dirty="0">
                <a:solidFill>
                  <a:schemeClr val="accent1">
                    <a:lumMod val="75000"/>
                  </a:schemeClr>
                </a:solidFill>
              </a:rPr>
              <a:t>складывается из рейтинга учеников и наставников с поправочным региональным коэффициентом</a:t>
            </a:r>
          </a:p>
          <a:p>
            <a:r>
              <a:rPr lang="ru-RU" sz="4700" dirty="0">
                <a:solidFill>
                  <a:schemeClr val="accent1">
                    <a:lumMod val="75000"/>
                  </a:schemeClr>
                </a:solidFill>
              </a:rPr>
              <a:t>Разработав систему рейтинга юного таланта, мы можем менять </a:t>
            </a:r>
            <a:r>
              <a:rPr lang="ru-RU" sz="4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испытаний (олимпиад, конкурсов), </a:t>
            </a:r>
            <a:r>
              <a:rPr lang="ru-RU" sz="4700" dirty="0">
                <a:solidFill>
                  <a:schemeClr val="accent1">
                    <a:lumMod val="75000"/>
                  </a:schemeClr>
                </a:solidFill>
              </a:rPr>
              <a:t>поставив их в зависимость от количества числа желающих талантов и их рейтинга принять участие в данном испытании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291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оценке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региональных программ работы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одаренными детьми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качественные показатели программы -новизна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масштабируемость, экономичность, эффективность, современность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т.п.;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ключевой показатель 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суммированный рейтинг юных талантов, во всех номинациях, в которых получены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результаты.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88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Стратегия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развития воспитания в Российской Федерации на период до 2025 года, утвержденной распоряжением Правительства Российской Федерации от 29.05.2015 г. №996-р. </a:t>
            </a:r>
          </a:p>
        </p:txBody>
      </p:sp>
    </p:spTree>
    <p:extLst>
      <p:ext uri="{BB962C8B-B14F-4D97-AF65-F5344CB8AC3E}">
        <p14:creationId xmlns:p14="http://schemas.microsoft.com/office/powerpoint/2010/main" val="32578934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Основные </a:t>
            </a:r>
            <a:r>
              <a:rPr lang="ru-RU" b="1" dirty="0" smtClean="0">
                <a:solidFill>
                  <a:srgbClr val="FF0000"/>
                </a:solidFill>
              </a:rPr>
              <a:t>понятия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Юный талант России </a:t>
            </a:r>
            <a:r>
              <a:rPr lang="ru-RU" b="1" dirty="0" smtClean="0"/>
              <a:t>-</a:t>
            </a:r>
            <a:r>
              <a:rPr lang="ru-RU" dirty="0"/>
              <a:t>  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молодой гражданин России в возрасте от 5 до 18 лет, добившийся успеха в одной или нескольких областях науки или искусства (см. Перечень направлений), чьи достижения подтверждены экспертами в результате испытаний,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зарегистрированных в системе Юный Талант России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см.перечень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Олимпиад)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6152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Основные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 Олимпиад и испытаний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Рейтинг </a:t>
            </a:r>
            <a:r>
              <a:rPr lang="ru-RU" dirty="0">
                <a:solidFill>
                  <a:srgbClr val="0070C0"/>
                </a:solidFill>
              </a:rPr>
              <a:t>испытания – присваивается изначально (по итогам первого ранжирования юных талантов), может менять свой статус (соглашение о выкладывании в открытый доступ заданий к уже завершенным мероприятиям).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0337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Основные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Наставник</a:t>
            </a:r>
            <a:r>
              <a:rPr lang="ru-RU" dirty="0">
                <a:solidFill>
                  <a:srgbClr val="0070C0"/>
                </a:solidFill>
              </a:rPr>
              <a:t> — учитель, подготовивший и зарегистрировавший юного таланта на испытания, а также любой взрослый человек, отмеченный юным талантом как человек, оказавший большое влияние при подготовке к участию в испытаниях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4262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направления, три точки воздействия для совершенствования деятельности по реализации Концепции работы с одаренным детьми и талантливой молодежью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Создание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насыщенной предметно-информационной среды с понятной процедурой доступа к этой среде.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Создание и поддержка развития педагогов и их сообществ, работающих с одаренными детьми как точки роста и совершенствования работы с одаренными детьми и талантливой молодежью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Внимание к индивидуальным интересам одаренного ученика. Обеспечение личного квалифицированного психологического сопровождения.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0960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Стандартизация систем компетенций и квалификаций педагога как инструмент управления национальным образованием 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работы с талантами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63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добровольной общественно-профессиональной сертификации специалистов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Система добровольной общественно-профессиональной сертификации специалистов, работающих в сфере развития и поддержки одаренной и талантливой молодежи (далее по тексту – система сертификации) создана в целях подтверждения квалификации специалистов на соответствие требованиям Азиатско-Тихоокеанской федерации по одаренности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Asia-Pacific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Federation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giftedness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), Комиссии по образованию одаренных детей при Совете Европы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Commission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education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gifted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children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Council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Europe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 и Всемирного Совета по одаренным и талантливым детям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World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Council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gifted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talanted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children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).  1</a:t>
            </a:r>
          </a:p>
        </p:txBody>
      </p:sp>
    </p:spTree>
    <p:extLst>
      <p:ext uri="{BB962C8B-B14F-4D97-AF65-F5344CB8AC3E}">
        <p14:creationId xmlns:p14="http://schemas.microsoft.com/office/powerpoint/2010/main" val="4529373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сертификат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 результатам сертификации специалистам выдается сертификат, подтверждающий, что специалист соответствует требованиям, установленным Азиатско- Тихоокеанской федерации по одаренности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Asia-Pacific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Federation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giftedness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), Комиссии по образованию одаренных детей при Совете Европы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Commission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education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gifted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children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Council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Europe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 и Всемирного Совета по одаренным и талантливым детям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World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Council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gifted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talanted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children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 и присваивается статус «Сертифицированный специалист-эксперт по работе с одаренными и талантливыми детьми и молодежью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Действие – 3 года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2706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определения статуса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3.6.1. Подготовка обучающихся (воспитанников и т.д.) к участию в спортивных, творческих, научно-учебных и/или социально-значимых фестивалях, состязаниях, форумах, конференциях и иных подобных мероприятиях: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локальный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уровень – 1 балл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муниципальный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уровень – 2 балла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региональный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уровень – 3 балла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федеральный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уровень – 4 балла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международный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уровень – 5 баллов.  Максимальная оценка по критерию – не более 15 баллов.  </a:t>
            </a:r>
          </a:p>
        </p:txBody>
      </p:sp>
    </p:spTree>
    <p:extLst>
      <p:ext uri="{BB962C8B-B14F-4D97-AF65-F5344CB8AC3E}">
        <p14:creationId xmlns:p14="http://schemas.microsoft.com/office/powerpoint/2010/main" val="3599239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определения статуса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3.6.2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Личное и/или в составе коллектива участие в профессиональных конкурсах, грантах, научно-практических конференциях и иных подобных мероприятиях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локальный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уровень – 1 балл;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муниципальный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уровень – 2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балла;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региональный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уровень – 3 балла;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федеральный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уровень – 4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балла;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международный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уровень – 5 баллов.  Максимальная оценка по критерию – не более 15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баллов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994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определения статуса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3.6.3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Распространение опыта профессиональной деятельности (учитывается проведение открытых уроков, мастер-классов, презентаций, творческих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отчетов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иных подобных мероприятий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):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локальный уровень – 1 балл;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муниципальный уровень – 2 балла;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региональный уровень – 3 балла;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федеральный уровень – 4 балла;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международный уровень – 5 баллов.  Максимальная оценка по критерию – не более 15 баллов.  3</a:t>
            </a:r>
          </a:p>
        </p:txBody>
      </p:sp>
    </p:spTree>
    <p:extLst>
      <p:ext uri="{BB962C8B-B14F-4D97-AF65-F5344CB8AC3E}">
        <p14:creationId xmlns:p14="http://schemas.microsoft.com/office/powerpoint/2010/main" val="141827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-179388" y="44450"/>
            <a:ext cx="9144001" cy="6477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РЕЗУЛЬТАТЫ ОЛИМПИАД ШКОЛЬНИКОВ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5245" y="2780928"/>
          <a:ext cx="8320443" cy="3690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633"/>
                <a:gridCol w="443254"/>
                <a:gridCol w="443254"/>
                <a:gridCol w="443254"/>
                <a:gridCol w="443254"/>
                <a:gridCol w="443254"/>
                <a:gridCol w="443254"/>
                <a:gridCol w="443254"/>
                <a:gridCol w="443254"/>
                <a:gridCol w="443254"/>
                <a:gridCol w="443254"/>
                <a:gridCol w="443254"/>
                <a:gridCol w="443254"/>
                <a:gridCol w="443254"/>
                <a:gridCol w="443254"/>
                <a:gridCol w="443254"/>
              </a:tblGrid>
              <a:tr h="20671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Предметы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 anchor="ctr"/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ДИНАМИКА ДОСТИЖЕНИЙ В МЕЖДУНАРОДНЫХ ОЛИМПИАДАХ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2012 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2013 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2014 год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2015 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2016 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золото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серебро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бронза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золото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серебро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бронза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золото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серебро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бронза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золото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серебро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бронза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золото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серебро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бронза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 vert="vert270"/>
                </a:tc>
              </a:tr>
              <a:tr h="2067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</a:tr>
              <a:tr h="2067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Химия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</a:tr>
              <a:tr h="2067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</a:tr>
              <a:tr h="2067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</a:tr>
              <a:tr h="2067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</a:tr>
              <a:tr h="2067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География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</a:tr>
              <a:tr h="2067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Астрономия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</a:tr>
              <a:tr h="413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Естественнонаучная олимпиада (юниоры)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</a:tr>
              <a:tr h="350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</a:tr>
              <a:tr h="350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36 медалей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35 медалей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38 медалей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38 медалей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27 медалей</a:t>
                      </a: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408" marR="674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1330325" y="1924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879014"/>
              </p:ext>
            </p:extLst>
          </p:nvPr>
        </p:nvGraphicFramePr>
        <p:xfrm>
          <a:off x="683568" y="548680"/>
          <a:ext cx="792088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65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определения статуса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3.5.4. Организация системных исследований, мониторинга индивидуальных достижений обучающихся (воспитанников и т.д.) (учитывается отчеты о проведенных исследованиях и мониторинговые отчеты):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наличие – 5 баллов;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отсутствие – 0 баллов.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Максимальная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оценка по критерию – 5 баллов. </a:t>
            </a:r>
          </a:p>
        </p:txBody>
      </p:sp>
    </p:spTree>
    <p:extLst>
      <p:ext uri="{BB962C8B-B14F-4D97-AF65-F5344CB8AC3E}">
        <p14:creationId xmlns:p14="http://schemas.microsoft.com/office/powerpoint/2010/main" val="17440074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определения статуса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3.6.5. Личный вклад в реализацию соответствующих направлений деятельности: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наличие благодарностей (благодарственных писем, грамот и т.д.)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локального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уровня – 1 балл;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наличие благодарностей (благодарственных писем, грамот и т.д.) муниципального уровня – 2 балла; -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наличие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благодарностей (благодарственных писем, грамот и т.д.)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регионального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уровня – 3 балла; - наличие благодарностей (благодарственных писем, грамот и т.д.)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всероссийского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и/или международного уровня – 4 балла.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Максимальная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оценка по критерию – 10 баллов. </a:t>
            </a:r>
          </a:p>
        </p:txBody>
      </p:sp>
    </p:spTree>
    <p:extLst>
      <p:ext uri="{BB962C8B-B14F-4D97-AF65-F5344CB8AC3E}">
        <p14:creationId xmlns:p14="http://schemas.microsoft.com/office/powerpoint/2010/main" val="41856881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определения статуса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3.6.6. Наличие профессионального образования, участие в программах повышения квалификации и/или профессиональной переподготовке: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наличие среднего профессионального образования – 1 балл;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прохождение курсов повышения квалификации – 2 балла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наличие высшего профессионального образования – 3 балла;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прохождение профессиональной переподготовки – 4 балла;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наличие второго высшего профессионального образования – 5 баллов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наличие ученой степени и/или звания – 6 баллов. Максимальная оценка по критерию – 21 балл. </a:t>
            </a:r>
          </a:p>
        </p:txBody>
      </p:sp>
    </p:spTree>
    <p:extLst>
      <p:ext uri="{BB962C8B-B14F-4D97-AF65-F5344CB8AC3E}">
        <p14:creationId xmlns:p14="http://schemas.microsoft.com/office/powerpoint/2010/main" val="34626275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определения статуса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3.6.7. Наличие рецензий о деятельности специалиста: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>
                <a:solidFill>
                  <a:srgbClr val="002060"/>
                </a:solidFill>
              </a:rPr>
              <a:t>рецензия (рецензии) с места работы и/или вышестоящего руководства – 1 балл;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>
                <a:solidFill>
                  <a:srgbClr val="002060"/>
                </a:solidFill>
              </a:rPr>
              <a:t>рецензия (рецензии) от профессиональных организаций (союзов, ассоциаций и т.д.) – 2 балла;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>
                <a:solidFill>
                  <a:srgbClr val="002060"/>
                </a:solidFill>
              </a:rPr>
              <a:t>рецензия (рецензии) от профессорско-преподавательского состава высших учебных заведений и научных организаций – 3 балла. Максимальная оценка по критерию – 6 баллов. </a:t>
            </a:r>
          </a:p>
        </p:txBody>
      </p:sp>
    </p:spTree>
    <p:extLst>
      <p:ext uri="{BB962C8B-B14F-4D97-AF65-F5344CB8AC3E}">
        <p14:creationId xmlns:p14="http://schemas.microsoft.com/office/powerpoint/2010/main" val="14828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-26988" y="895350"/>
            <a:ext cx="9144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Всероссийская олимпиада школьников </a:t>
            </a:r>
            <a:endParaRPr lang="ru-RU" alt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512" y="1484784"/>
            <a:ext cx="878396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108585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3200" i="1" dirty="0">
                <a:latin typeface="Times New Roman" pitchFamily="18" charset="0"/>
                <a:cs typeface="Times New Roman" pitchFamily="18" charset="0"/>
              </a:rPr>
              <a:t>(приказ </a:t>
            </a:r>
            <a:r>
              <a:rPr lang="ru-RU" altLang="ru-RU" sz="3200" i="1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3200" i="1" dirty="0" smtClean="0">
                <a:latin typeface="Times New Roman" pitchFamily="18" charset="0"/>
                <a:cs typeface="Times New Roman" pitchFamily="18" charset="0"/>
              </a:rPr>
              <a:t> России от 18.11.2013 </a:t>
            </a:r>
            <a:r>
              <a:rPr lang="ru-RU" altLang="ru-RU" sz="3200" i="1" dirty="0">
                <a:latin typeface="Times New Roman" pitchFamily="18" charset="0"/>
                <a:cs typeface="Times New Roman" pitchFamily="18" charset="0"/>
              </a:rPr>
              <a:t>г. №1252, 17.03.2015  № 249, 17.12.2015  № 1488 )</a:t>
            </a:r>
            <a:endParaRPr lang="en-US" alt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www.rosolymp.ru</a:t>
            </a:r>
            <a:endParaRPr lang="ru-RU" altLang="ru-RU" sz="3200" b="1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Льготы: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(все ВУЗы, 9 - 11 классы)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приём без вступительных испытаний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* максимальное количество баллов по ЕГЭ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endParaRPr lang="ru-RU" alt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24 предмета </a:t>
            </a:r>
            <a:r>
              <a:rPr lang="ru-RU" altLang="ru-RU" sz="3200" i="1" dirty="0">
                <a:latin typeface="Times New Roman" pitchFamily="18" charset="0"/>
                <a:cs typeface="Times New Roman" pitchFamily="18" charset="0"/>
              </a:rPr>
              <a:t>(85 субъектов РФ</a:t>
            </a:r>
            <a:r>
              <a:rPr lang="ru-RU" altLang="ru-RU" sz="32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6878" y="928273"/>
            <a:ext cx="9286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Олимпиады  школьников</a:t>
            </a:r>
            <a:endParaRPr lang="ru-RU" alt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6878" y="1387793"/>
            <a:ext cx="9080135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108585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(приказ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России от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30.08.2016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№1118)</a:t>
            </a:r>
            <a:endParaRPr lang="en-US" alt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www.rsr-olymp.ru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88 олимпиад,  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участники: 7 – 11 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классы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Льготы</a:t>
            </a:r>
            <a:r>
              <a:rPr lang="ru-RU" alt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(результат ЕГЭ – не ниже 75 баллов, 3 уровня олимпиад, на усмотрение ВУЗа, 11 класс)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приём без вступительных испытаний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* максимальное количество баллов по ЕГЭ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Межрегиональная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предметная олимпиада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школьников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«Высшая проба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(11 вузов, 17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предметов, Владивосток (ВГУЭС) – региональная площадка)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altLang="ru-RU" sz="2400" i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отборочный этап –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174692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участников (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84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субъекта РФ),   </a:t>
            </a:r>
            <a:endParaRPr lang="ru-RU" alt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них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3311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ДВФО</a:t>
            </a:r>
            <a:endParaRPr lang="ru-RU" alt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-26988" y="895350"/>
            <a:ext cx="914400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Региональная предметная олимпиада школьников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имени народного учителя 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Н.Н.Дубинина</a:t>
            </a:r>
            <a:endParaRPr lang="ru-RU" alt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0" y="1844675"/>
            <a:ext cx="91440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ru-RU" sz="24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www:abiturient.vvsu.ru</a:t>
            </a:r>
            <a:r>
              <a:rPr lang="en-US" alt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ru-RU" sz="24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olympiad</a:t>
            </a:r>
            <a:endParaRPr lang="ru-RU" altLang="ru-RU" sz="24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alt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 предметов,  4 – 11 классы</a:t>
            </a:r>
            <a:endParaRPr lang="ru-RU" alt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(математика, русский язык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английский язык, литература,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биология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, история, география,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, химия, информатика,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обществознание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, право, экономика)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2014-16 гг</a:t>
            </a:r>
            <a:r>
              <a:rPr lang="ru-RU" alt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олимпиада включена в приоритетный национальный проект «</a:t>
            </a:r>
            <a:r>
              <a:rPr lang="ru-RU" alt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Образование» в </a:t>
            </a:r>
            <a:r>
              <a:rPr lang="ru-RU" alt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части государственной поддержки талантливой молодежи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	 Льготы (11 класс):	</a:t>
            </a:r>
            <a:r>
              <a:rPr lang="ru-RU" alt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+10 баллов – победитель олимпиады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		* +  7 </a:t>
            </a:r>
            <a:r>
              <a:rPr lang="ru-RU" alt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баллов – </a:t>
            </a:r>
            <a:r>
              <a:rPr lang="ru-RU" alt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призёр олимпиады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alt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* </a:t>
            </a:r>
            <a:r>
              <a:rPr lang="ru-RU" alt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ru-RU" alt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балла   </a:t>
            </a:r>
            <a:r>
              <a:rPr lang="ru-RU" alt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участник олимпиады</a:t>
            </a:r>
            <a:endParaRPr lang="ru-RU" alt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buClrTx/>
              <a:buSzTx/>
              <a:buFont typeface="Wingdings 2" pitchFamily="18" charset="2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проведения: 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ШИОД ВГУЭС, г. Владивосток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        </a:t>
            </a:r>
            <a:r>
              <a:rPr lang="ru-RU" alt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1457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-468313" y="44450"/>
            <a:ext cx="9144001" cy="6477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ОСНОВНЫЕ ФОРМЫ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ВЫЯВЛЕНИЯ ОДАРЕННЫХ ДЕТЕЙ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052736"/>
          <a:ext cx="9073008" cy="5668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36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3074</Words>
  <Application>Microsoft Office PowerPoint</Application>
  <PresentationFormat>Экран (4:3)</PresentationFormat>
  <Paragraphs>439</Paragraphs>
  <Slides>53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1" baseType="lpstr">
      <vt:lpstr>ＭＳ Ｐゴシック</vt:lpstr>
      <vt:lpstr>Arial</vt:lpstr>
      <vt:lpstr>Calibri</vt:lpstr>
      <vt:lpstr>Cambria</vt:lpstr>
      <vt:lpstr>Geometria</vt:lpstr>
      <vt:lpstr>Times New Roman</vt:lpstr>
      <vt:lpstr>Wingdings 2</vt:lpstr>
      <vt:lpstr>Тема Office</vt:lpstr>
      <vt:lpstr>Изменения  в нормативно-правовой базе организации работы  с одаренными детьми</vt:lpstr>
      <vt:lpstr>Презентация PowerPoint</vt:lpstr>
      <vt:lpstr>НОРМАТИВНО-ПРАВОВАЯ БАЗА</vt:lpstr>
      <vt:lpstr>НОРМАТИВНО-ПРАВОВАЯ БАЗА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ПОДДЕРЖКА ТАЛАНТЛИВОЙ МОЛОДЕЖИ</vt:lpstr>
      <vt:lpstr>Презентация PowerPoint</vt:lpstr>
      <vt:lpstr>ПОДДЕРЖКА ТАЛАНТЛИВОЙ МОЛОДЕЖИ</vt:lpstr>
      <vt:lpstr>НОРМАТИВНО-ПРАВОВАЯ БАЗА</vt:lpstr>
      <vt:lpstr>Кадровые проблемы препятствуют дальнейшему  научно-технологическому развитию России - </vt:lpstr>
      <vt:lpstr>МИНИСТЕРСТВО ОБРАЗОВАНИЯ И НАУКИ РОССИЙСКОЙ ФЕДЕРАЦИИ   ПРИКАЗ от 5 октября 2017 г. N 1002   </vt:lpstr>
      <vt:lpstr>УТВЕРЖДЕНЫ постановлением Правительства Российской Федерации от 17 ноября 2015 г. № 1239        </vt:lpstr>
      <vt:lpstr>В Перечень входят мероприятия, соответствующие  следующим критериям</vt:lpstr>
      <vt:lpstr>Презентация PowerPoint</vt:lpstr>
      <vt:lpstr>Оператор осуществляет</vt:lpstr>
      <vt:lpstr>Оператор осуществляет</vt:lpstr>
      <vt:lpstr>Презентация PowerPoint</vt:lpstr>
      <vt:lpstr>Формы  поддержки и сопровождения ОД</vt:lpstr>
      <vt:lpstr>Высшая школа экономики</vt:lpstr>
      <vt:lpstr>Цель</vt:lpstr>
      <vt:lpstr>Задачи:</vt:lpstr>
      <vt:lpstr>«МОНИТОРИНГ результативности  программ по реализации  Концепции общенациональной  системы выявления и развития  молодых талантов» </vt:lpstr>
      <vt:lpstr>Цель мониторинга результативности реализации региональных программ:</vt:lpstr>
      <vt:lpstr>Принципы мониторинга результативности региональных программ</vt:lpstr>
      <vt:lpstr>Показатели</vt:lpstr>
      <vt:lpstr>Показатели</vt:lpstr>
      <vt:lpstr>Показатели</vt:lpstr>
      <vt:lpstr>К мероприятиям, актуализирующим региональную программу относятся</vt:lpstr>
      <vt:lpstr>Презентация PowerPoint</vt:lpstr>
      <vt:lpstr>Презентация PowerPoint</vt:lpstr>
      <vt:lpstr>Ожидаемый результат реализации Концепции построения общенациональной системы выявления и развития молодых талантов  на 2015 — 2020 годы</vt:lpstr>
      <vt:lpstr>Презентация PowerPoint</vt:lpstr>
      <vt:lpstr>Презентация PowerPoint</vt:lpstr>
      <vt:lpstr>Региональная система рейтинга юных талантов</vt:lpstr>
      <vt:lpstr>При оценке  региональных программ работы  с одаренными детьми</vt:lpstr>
      <vt:lpstr>Основные понятия</vt:lpstr>
      <vt:lpstr>Основные понятия</vt:lpstr>
      <vt:lpstr>Основные понятия</vt:lpstr>
      <vt:lpstr>Три направления, три точки воздействия для совершенствования деятельности по реализации Концепции работы с одаренным детьми и талантливой молодежью</vt:lpstr>
      <vt:lpstr>Презентация PowerPoint</vt:lpstr>
      <vt:lpstr>Система добровольной общественно-профессиональной сертификации специалистов</vt:lpstr>
      <vt:lpstr>Международный сертификат</vt:lpstr>
      <vt:lpstr>Критерии определения статуса</vt:lpstr>
      <vt:lpstr>Критерии определения статуса</vt:lpstr>
      <vt:lpstr>Критерии определения статуса</vt:lpstr>
      <vt:lpstr>Критерии определения статуса</vt:lpstr>
      <vt:lpstr>Критерии определения статуса</vt:lpstr>
      <vt:lpstr>Критерии определения статуса</vt:lpstr>
      <vt:lpstr>Критерии определения статуса</vt:lpstr>
    </vt:vector>
  </TitlesOfParts>
  <Company>Penguin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 в нормативно-правовой базе организации работы  с одаренными детьми</dc:title>
  <dc:creator>Admin</dc:creator>
  <cp:lastModifiedBy>User</cp:lastModifiedBy>
  <cp:revision>14</cp:revision>
  <dcterms:created xsi:type="dcterms:W3CDTF">2017-12-17T10:56:25Z</dcterms:created>
  <dcterms:modified xsi:type="dcterms:W3CDTF">2017-12-19T00:24:29Z</dcterms:modified>
</cp:coreProperties>
</file>