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93914" y="740598"/>
            <a:ext cx="18364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" t="18698" r="4489" b="19312"/>
          <a:stretch/>
        </p:blipFill>
        <p:spPr bwMode="auto">
          <a:xfrm>
            <a:off x="107504" y="1340768"/>
            <a:ext cx="3037351" cy="409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278933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Образование – это всё то, что остаётся того, как забывается всё выученное в школе. </a:t>
            </a:r>
          </a:p>
          <a:p>
            <a:pPr algn="r"/>
            <a:r>
              <a:rPr lang="ru-RU" b="1" dirty="0" smtClean="0"/>
              <a:t>А. Эйнштейн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55223" y="2060848"/>
            <a:ext cx="5130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кейс-технологий  в работе с одаренными детьми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олимпиадам по обществознанию и праву в 10-11 классах).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5589240"/>
            <a:ext cx="8672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Чугунова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Павловна, учитель истории и обществознания МБОУ СШ № 87 имени летчика-спасателя челюскинцев А.П.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Светогорова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30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039" y="692696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Ситуация 3. </a:t>
            </a:r>
            <a:r>
              <a:rPr lang="ru-RU" dirty="0" smtClean="0"/>
              <a:t>Между </a:t>
            </a:r>
            <a:r>
              <a:rPr lang="ru-RU" dirty="0"/>
              <a:t>Покровским и Гавриловым заключен предварительный </a:t>
            </a:r>
            <a:r>
              <a:rPr lang="ru-RU" dirty="0" smtClean="0"/>
              <a:t>договор</a:t>
            </a:r>
            <a:r>
              <a:rPr lang="ru-RU" dirty="0"/>
              <a:t>, по которому Покровский обязался продать принадлежащий ему на праве собственности жилой дом через год после подписания </a:t>
            </a:r>
            <a:r>
              <a:rPr lang="ru-RU" dirty="0" smtClean="0"/>
              <a:t>предварительного </a:t>
            </a:r>
            <a:r>
              <a:rPr lang="ru-RU" dirty="0"/>
              <a:t>договора по согласованной между ними цене. В том же </a:t>
            </a:r>
            <a:r>
              <a:rPr lang="ru-RU" dirty="0" smtClean="0"/>
              <a:t>договоре </a:t>
            </a:r>
            <a:r>
              <a:rPr lang="ru-RU" dirty="0"/>
              <a:t>предусмотрено, что в случае отказа одной из сторон от </a:t>
            </a:r>
            <a:r>
              <a:rPr lang="ru-RU" dirty="0" smtClean="0"/>
              <a:t>заключения </a:t>
            </a:r>
            <a:r>
              <a:rPr lang="ru-RU" dirty="0"/>
              <a:t>договора купли-продажи другая сторона вправе обратиться в суд с иском о понуждении заключить договор и взыскать с виновной стороны неустойку в размере 20% от стоимости жилого дома.</a:t>
            </a:r>
          </a:p>
          <a:p>
            <a:pPr algn="just"/>
            <a:r>
              <a:rPr lang="ru-RU" dirty="0"/>
              <a:t>Поскольку через год после заключения предварительного договора </a:t>
            </a:r>
            <a:r>
              <a:rPr lang="ru-RU" dirty="0" smtClean="0"/>
              <a:t>цены </a:t>
            </a:r>
            <a:r>
              <a:rPr lang="ru-RU" dirty="0"/>
              <a:t>на жилые дома существенно возросли, Покровский отказался от продажи жилого дома Гаврилову по согласованной в предварительном договоре цене. Гаврилов предъявил в суде иск к Покровскому о </a:t>
            </a:r>
            <a:r>
              <a:rPr lang="ru-RU" dirty="0" smtClean="0"/>
              <a:t>понуждении </a:t>
            </a:r>
            <a:r>
              <a:rPr lang="ru-RU" dirty="0"/>
              <a:t>заключить с ним договор купли-продажи жилого дома на условиях, предусмотренных предварительным договором. Возражая против </a:t>
            </a:r>
            <a:r>
              <a:rPr lang="ru-RU" dirty="0" smtClean="0"/>
              <a:t>заключения </a:t>
            </a:r>
            <a:r>
              <a:rPr lang="ru-RU" dirty="0"/>
              <a:t>договора купли-продажи, Покровский обратил внимание суда на то, что возможность заключения предварительного договора впервые </a:t>
            </a:r>
            <a:r>
              <a:rPr lang="ru-RU" dirty="0" smtClean="0"/>
              <a:t>была </a:t>
            </a:r>
            <a:r>
              <a:rPr lang="ru-RU" dirty="0"/>
              <a:t>предусмотрена ст. 60 Основ 1991 г. Договор же с Гавриловым был </a:t>
            </a:r>
            <a:r>
              <a:rPr lang="ru-RU" dirty="0" smtClean="0"/>
              <a:t>заключен </a:t>
            </a:r>
            <a:r>
              <a:rPr lang="ru-RU" dirty="0"/>
              <a:t>до введения в действие Основ 1991 г. на территории Российской Федерации, поэтому не имеет юридической силы</a:t>
            </a:r>
            <a:r>
              <a:rPr lang="ru-RU" dirty="0" smtClean="0"/>
              <a:t>.</a:t>
            </a:r>
          </a:p>
          <a:p>
            <a:pPr algn="just"/>
            <a:r>
              <a:rPr lang="ru-RU" b="1" i="1" dirty="0" smtClean="0"/>
              <a:t>В чем суть проблемы?</a:t>
            </a:r>
            <a:endParaRPr lang="ru-RU" b="1" i="1" dirty="0"/>
          </a:p>
          <a:p>
            <a:pPr algn="just"/>
            <a:r>
              <a:rPr lang="ru-RU" b="1" i="1" dirty="0"/>
              <a:t>Какое решение должен вынести суд?</a:t>
            </a:r>
          </a:p>
        </p:txBody>
      </p:sp>
    </p:spTree>
    <p:extLst>
      <p:ext uri="{BB962C8B-B14F-4D97-AF65-F5344CB8AC3E}">
        <p14:creationId xmlns:p14="http://schemas.microsoft.com/office/powerpoint/2010/main" val="157687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98884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Административное право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35792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будучи не согласен с содержанием составленного в отношении него протокола об административном правонарушении, решил его не подписывать, но просил вручить ему под расписку копию протокола.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начальник погранзаставы, составивший протокол, отказался вручить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копию, мотивируя это тем, что соответствующая запись на бланке протокола имела следующее содержание: «С протоколом ознакомлен, согласен», после которой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было расписаться.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Проанализируйте данную ситуацию в соответствии с требованиями КоАП РФ.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Правомерны ли действия начальника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Каковы права лица, в отношении которого составляется протокол об административном правонарушении?</a:t>
            </a:r>
          </a:p>
        </p:txBody>
      </p:sp>
    </p:spTree>
    <p:extLst>
      <p:ext uri="{BB962C8B-B14F-4D97-AF65-F5344CB8AC3E}">
        <p14:creationId xmlns:p14="http://schemas.microsoft.com/office/powerpoint/2010/main" val="281302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Ситуация 2. </a:t>
            </a:r>
            <a:endParaRPr lang="ru-RU" dirty="0" smtClean="0"/>
          </a:p>
          <a:p>
            <a:pPr algn="just"/>
            <a:r>
              <a:rPr lang="ru-RU" sz="2000" dirty="0" smtClean="0"/>
              <a:t>17-летний </a:t>
            </a:r>
            <a:r>
              <a:rPr lang="ru-RU" sz="2000" dirty="0"/>
              <a:t>Бабкин после окончания школы поступил в военный институт и 22 августа был зачислен курсантом института. Находясь вне расположения института 28 августа, он вместе с 16-летним Павловым распивал спиртные напитки в парке, где они были задержаны работниками милиции. Начальник РОВД, рассматривая дело о правонарушении, наложил на Бабкина штраф в размере 2 МРОТ. На довод Бабкина о том, что он как курсант военного института не может быть оштрафован, начальник РОВД ответил, что Бабкин еще не принял присягу и потому не является военнослужащим, а административные наказания на него налагаются в общем порядке.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1</a:t>
            </a:r>
            <a:r>
              <a:rPr lang="ru-RU" sz="2000" dirty="0"/>
              <a:t>. Правомерны ли действия начальника РОВД?</a:t>
            </a:r>
          </a:p>
          <a:p>
            <a:pPr algn="just"/>
            <a:r>
              <a:rPr lang="ru-RU" sz="2000" dirty="0"/>
              <a:t>2. Как должны быть квалифицированы действия Бабкина и Павлова в соответствии с КоАП РФ?</a:t>
            </a:r>
          </a:p>
          <a:p>
            <a:pPr algn="just"/>
            <a:r>
              <a:rPr lang="ru-RU" sz="2000" dirty="0"/>
              <a:t>3. К какому виду ответственности и в каком объеме могут быть привлечены правонарушители?</a:t>
            </a:r>
          </a:p>
        </p:txBody>
      </p:sp>
    </p:spTree>
    <p:extLst>
      <p:ext uri="{BB962C8B-B14F-4D97-AF65-F5344CB8AC3E}">
        <p14:creationId xmlns:p14="http://schemas.microsoft.com/office/powerpoint/2010/main" val="1210082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843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Ситуация 3. </a:t>
            </a:r>
            <a:r>
              <a:rPr lang="ru-RU" sz="2400" dirty="0" smtClean="0"/>
              <a:t>Временно </a:t>
            </a:r>
            <a:r>
              <a:rPr lang="ru-RU" sz="2400" dirty="0"/>
              <a:t>проживающий в г. Хабаровске гражданин </a:t>
            </a:r>
            <a:r>
              <a:rPr lang="ru-RU" sz="2400" dirty="0" smtClean="0"/>
              <a:t>Таджикистана переехал </a:t>
            </a:r>
            <a:r>
              <a:rPr lang="ru-RU" sz="2400" dirty="0"/>
              <a:t>для выполнения строительных работ в г. Владивосток, где был задержан сотрудниками ОВД и привлечен к административной ответственности в виде административного штрафа в размере 10 МРОТ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1</a:t>
            </a:r>
            <a:r>
              <a:rPr lang="ru-RU" sz="2400" dirty="0"/>
              <a:t>. Есть ли в действиях гражданина  </a:t>
            </a:r>
            <a:r>
              <a:rPr lang="ru-RU" sz="2400" dirty="0" smtClean="0"/>
              <a:t>Таджикистана  </a:t>
            </a:r>
            <a:r>
              <a:rPr lang="ru-RU" sz="2400" dirty="0"/>
              <a:t>основания для привлечения его к административной ответственности?</a:t>
            </a:r>
          </a:p>
          <a:p>
            <a:pPr algn="just"/>
            <a:r>
              <a:rPr lang="ru-RU" sz="2400" dirty="0"/>
              <a:t>2. Определите подведомственность данного дела.</a:t>
            </a:r>
          </a:p>
          <a:p>
            <a:pPr algn="just"/>
            <a:r>
              <a:rPr lang="ru-RU" sz="2400" dirty="0"/>
              <a:t>3. Какие необходимые процессуальные документы могут быть составлены?</a:t>
            </a:r>
          </a:p>
        </p:txBody>
      </p:sp>
    </p:spTree>
    <p:extLst>
      <p:ext uri="{BB962C8B-B14F-4D97-AF65-F5344CB8AC3E}">
        <p14:creationId xmlns:p14="http://schemas.microsoft.com/office/powerpoint/2010/main" val="3964913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132856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 право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7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569" y="69269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Ситуация 1. </a:t>
            </a:r>
            <a:r>
              <a:rPr lang="ru-RU" sz="2400" dirty="0" smtClean="0"/>
              <a:t>С.М</a:t>
            </a:r>
            <a:r>
              <a:rPr lang="ru-RU" sz="2400" dirty="0"/>
              <a:t>. </a:t>
            </a:r>
            <a:r>
              <a:rPr lang="ru-RU" sz="2400" dirty="0" err="1"/>
              <a:t>Мелов</a:t>
            </a:r>
            <a:r>
              <a:rPr lang="ru-RU" sz="2400" dirty="0"/>
              <a:t>, состоявший во втором браке с Н.А. Шатровой, расторг и этот брак. После этого Шатрова узнала, что </a:t>
            </a:r>
            <a:r>
              <a:rPr lang="ru-RU" sz="2400" dirty="0" err="1"/>
              <a:t>Мелов</a:t>
            </a:r>
            <a:r>
              <a:rPr lang="ru-RU" sz="2400" dirty="0"/>
              <a:t> до женитьбы с ней состоял в зарегистрированном браке с Е.В. Федоровой и не расторгал его. Шатрова обратилась в юридическую консультацию и попросила разъяснить ей, что может измениться в результате установления этого факта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В чем проблема данной ситуации?</a:t>
            </a:r>
          </a:p>
          <a:p>
            <a:pPr algn="just"/>
            <a:r>
              <a:rPr lang="ru-RU" sz="2400" dirty="0" smtClean="0"/>
              <a:t>Какие нарушения произошли?</a:t>
            </a:r>
            <a:endParaRPr lang="ru-RU" sz="2400" dirty="0"/>
          </a:p>
          <a:p>
            <a:pPr algn="just"/>
            <a:r>
              <a:rPr lang="ru-RU" sz="2400" dirty="0"/>
              <a:t>Какой ответ Вы можете дать Шатровой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8145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57" y="548680"/>
            <a:ext cx="885698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Ситуация 2. </a:t>
            </a:r>
            <a:r>
              <a:rPr lang="ru-RU" sz="2000" dirty="0" smtClean="0"/>
              <a:t>В </a:t>
            </a:r>
            <a:r>
              <a:rPr lang="ru-RU" sz="2000" dirty="0"/>
              <a:t>суд с иском обратился Е.С. Ковалев о расторжении брака с Т.М. Ковалевой. Одновременно, Ковалев просил передать ему на воспитание двоих детей 8 и 6 лет, поскольку Ковалева уже больше года не занимается их воспитанием.</a:t>
            </a:r>
          </a:p>
          <a:p>
            <a:pPr algn="just"/>
            <a:r>
              <a:rPr lang="ru-RU" sz="2000" dirty="0"/>
              <a:t>В судебном заседании Ковалева не возражала против расторжения брака, но просила детей передать ей, пояснив, что ушла из семьи и не воспитывала все это время детей из-за неприязненных отношений с мужем. Кроме того, истец всячески препятствовал ей в возможности видеться с детьми и проводить с ними время. Ковалева просила суд оставить ей после расторжения брака фамилию мужа, против чего он категорически возражал.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Какими </a:t>
            </a:r>
            <a:r>
              <a:rPr lang="ru-RU" b="1" dirty="0"/>
              <a:t>критериями должен руководствоваться суд при решении вопроса о детях?</a:t>
            </a:r>
          </a:p>
          <a:p>
            <a:pPr algn="just"/>
            <a:r>
              <a:rPr lang="ru-RU" b="1" dirty="0"/>
              <a:t>Имеет ли юридическое значение возражение Ковалева против оставления ответчице его фамилии? Кто будет рассматривать этот вопрос?</a:t>
            </a:r>
          </a:p>
          <a:p>
            <a:pPr algn="just"/>
            <a:r>
              <a:rPr lang="ru-RU" b="1" dirty="0"/>
              <a:t>Как должен быть разрешен спор между супругами?</a:t>
            </a:r>
          </a:p>
        </p:txBody>
      </p:sp>
    </p:spTree>
    <p:extLst>
      <p:ext uri="{BB962C8B-B14F-4D97-AF65-F5344CB8AC3E}">
        <p14:creationId xmlns:p14="http://schemas.microsoft.com/office/powerpoint/2010/main" val="1582452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700" y="1268760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Ситуация 3. </a:t>
            </a:r>
          </a:p>
          <a:p>
            <a:pPr algn="just"/>
            <a:r>
              <a:rPr lang="ru-RU" dirty="0" smtClean="0"/>
              <a:t>После </a:t>
            </a:r>
            <a:r>
              <a:rPr lang="ru-RU" dirty="0"/>
              <a:t>расторжения брака супругов Григорьевых их 7-летний сын был по решению суда оставлен у матери. Родители договорились, что отец будет встречаться с мальчиком дважды в месяц. Спустя год Григорьева вышла замуж и в целях укрепления отношений между ее новым мужем и мальчиком стала всячески препятствовать общению с сыном. Она не разрешала мальчику гулять на улице, где его мог увидеть отец, а потом увезла к своей матери в деревню. Узнав, где находится сын, отец приехал в деревню и вопреки возражениям бабушки увез его к себе домой. Мать предъявила в суд иск об отобрании ребенка. Григорьев предъявил встречный иск об определении места жительства сына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Дайте правовую оценку действиям Григорьева. Какой орган должен быть привлечен судом к участию в деле? Какое решение вынесет суд по вышеуказанным искам?</a:t>
            </a:r>
          </a:p>
        </p:txBody>
      </p:sp>
    </p:spTree>
    <p:extLst>
      <p:ext uri="{BB962C8B-B14F-4D97-AF65-F5344CB8AC3E}">
        <p14:creationId xmlns:p14="http://schemas.microsoft.com/office/powerpoint/2010/main" val="212975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42088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ПРАВО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Алгоритм решения.</a:t>
            </a:r>
          </a:p>
          <a:p>
            <a:pPr algn="just"/>
            <a:r>
              <a:rPr lang="ru-RU" sz="2800" dirty="0"/>
              <a:t>- Необходимо выявить основную проблему: какое право нарушено в данном случае?</a:t>
            </a:r>
          </a:p>
          <a:p>
            <a:pPr algn="just"/>
            <a:r>
              <a:rPr lang="ru-RU" sz="2800" dirty="0"/>
              <a:t>- Чьи права нарушены в данной ситуации? Кто является нарушителем?</a:t>
            </a:r>
          </a:p>
          <a:p>
            <a:pPr algn="just"/>
            <a:r>
              <a:rPr lang="ru-RU" sz="2800" dirty="0"/>
              <a:t>- Проанализируйте </a:t>
            </a:r>
            <a:r>
              <a:rPr lang="ru-RU" sz="2800" dirty="0" smtClean="0"/>
              <a:t> </a:t>
            </a:r>
            <a:r>
              <a:rPr lang="ru-RU" sz="2800" dirty="0"/>
              <a:t>нормативный материал. </a:t>
            </a:r>
          </a:p>
          <a:p>
            <a:pPr algn="just"/>
            <a:r>
              <a:rPr lang="ru-RU" sz="2800" dirty="0"/>
              <a:t>- Предложите вариант решения ситуации.</a:t>
            </a:r>
          </a:p>
          <a:p>
            <a:pPr algn="just"/>
            <a:r>
              <a:rPr lang="ru-RU" sz="2800" dirty="0"/>
              <a:t>- Подготовьте презентацию (3,4 слайда) или устную защиту кейса, аргументируйте свою точку зрения </a:t>
            </a:r>
          </a:p>
        </p:txBody>
      </p:sp>
    </p:spTree>
    <p:extLst>
      <p:ext uri="{BB962C8B-B14F-4D97-AF65-F5344CB8AC3E}">
        <p14:creationId xmlns:p14="http://schemas.microsoft.com/office/powerpoint/2010/main" val="331081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Ситуация 1.</a:t>
            </a:r>
          </a:p>
          <a:p>
            <a:pPr algn="just"/>
            <a:r>
              <a:rPr lang="ru-RU" sz="2400" dirty="0"/>
              <a:t>28 летняя Юлиана Сидорова  искала работу через интернет-сайты. Содержание объявления: «Требуется секретарь женского пола, приятной внешности, в возрасте не старше 25 лет, не имеющая вредных привычек, необходимо владение навыками работы на компьютере, и требуется знания двух иностранных языков (желательно английского </a:t>
            </a:r>
            <a:r>
              <a:rPr lang="ru-RU" sz="2400" dirty="0" err="1"/>
              <a:t>икитайского</a:t>
            </a:r>
            <a:r>
              <a:rPr lang="ru-RU" sz="2400" dirty="0"/>
              <a:t>). Быть гражданкой РФ, наличие высшего образования обязательно и иметь постоянную регистрацию в г. Москве». Юлиана пришла устраиваться на работу, и при подаче документов администрация ей отказала, ссылаясь на требования в объявлении. А именно, не подходит по возрасту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905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021" y="0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Ситуация 2.</a:t>
            </a:r>
          </a:p>
          <a:p>
            <a:pPr algn="just"/>
            <a:r>
              <a:rPr lang="ru-RU" dirty="0"/>
              <a:t>Иванову Анну приняли на работу поваром 12 декабря 2019 года. При заключении трудового договора руководитель ее предупредил, что ей будет установлено испытание. Иванова согласилась.</a:t>
            </a:r>
          </a:p>
          <a:p>
            <a:pPr algn="just"/>
            <a:r>
              <a:rPr lang="ru-RU" dirty="0"/>
              <a:t>Прием Ивановой на работу был оформлен приказом. Содержание приказа: «Иванову Анну Сергеевну принять на работу поваром с 12 декабря 2019г со сдельной оплатой труда с испытательным сроком 3 месяца- с  12 декабря 2019г по  12 марта 2020 года». 13  декабря 2019 г в отделе кадров ее ознакомили с приказом под расписку.</a:t>
            </a:r>
          </a:p>
          <a:p>
            <a:pPr algn="just"/>
            <a:r>
              <a:rPr lang="ru-RU" dirty="0"/>
              <a:t>В период прохождения испытания Иванова 3 раза пришла с опозданием на работу, несколько раз не выполнила нормы выработки, дважды нарушила технологию приготовления блюд. Все факты нарушений были зафиксированы в актах, составленных технологом, мастером и одним из поваров. Так как результаты испытания оказались неудовлетворительными, директор принял решение расторгнуть с Ивановой Анной Сергеевной трудовой договор.</a:t>
            </a:r>
          </a:p>
          <a:p>
            <a:pPr algn="just"/>
            <a:r>
              <a:rPr lang="ru-RU" dirty="0"/>
              <a:t>20 января 2020 года руководитель вручили Ивановой  письменное предупреждение о том, что она не прошла испытание и будет уволена 27 января 2020 года. 27 января   директор подписал приказ о расторжении трудового договора с Ивановой на основании ст. 71 ТК РФ.</a:t>
            </a:r>
          </a:p>
          <a:p>
            <a:pPr algn="just"/>
            <a:r>
              <a:rPr lang="ru-RU" dirty="0"/>
              <a:t>Иванова не согласилась с приказом и обратилась в суд с иском о восстановлении на работе. В исковом заявлении она привела такой довод: “Трудовой договор со мной был подписан через 3 дня после того, как я была ознакомлена с приказом о приеме на работу. Условия об установлении испытания в трудовом договоре нет. Полагая, что директор передумал и решил не устанавливать мне испытание, я с этим согласилась и подтвердила свое согласие, подписав трудовой договор”.</a:t>
            </a:r>
          </a:p>
        </p:txBody>
      </p:sp>
    </p:spTree>
    <p:extLst>
      <p:ext uri="{BB962C8B-B14F-4D97-AF65-F5344CB8AC3E}">
        <p14:creationId xmlns:p14="http://schemas.microsoft.com/office/powerpoint/2010/main" val="73655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Ситуация 3.</a:t>
            </a:r>
          </a:p>
          <a:p>
            <a:pPr algn="just"/>
            <a:r>
              <a:rPr lang="ru-RU" sz="2400" dirty="0"/>
              <a:t>После  увольнения начальника отдела кадров цементного завода эта должность оказалась вакантной. Согласно характеру работы руководителя службы кадров, необходимо было наличие знания трудового законодательства РФ, также умение и опыт работы с кадрами. Найти такого работника за короткое время было тяжело.</a:t>
            </a:r>
          </a:p>
          <a:p>
            <a:pPr algn="just"/>
            <a:r>
              <a:rPr lang="ru-RU" sz="2400" dirty="0"/>
              <a:t>Когда Петров предложил свои услуги в качестве начальника отдела кадров, </a:t>
            </a:r>
            <a:r>
              <a:rPr lang="ru-RU" sz="2400" dirty="0" err="1"/>
              <a:t>ген.директор</a:t>
            </a:r>
            <a:r>
              <a:rPr lang="ru-RU" sz="2400" dirty="0"/>
              <a:t> завода принял решение взять его на работу для начала на 2 месяца, с тем чтобы посмотреть, как он будет справляться с обязанностями. В приказе о приеме на работу и в трудовом договоре был указан срок – 2 месяца.</a:t>
            </a:r>
          </a:p>
          <a:p>
            <a:pPr algn="just"/>
            <a:r>
              <a:rPr lang="ru-RU" sz="2400" dirty="0"/>
              <a:t>По истечению 2 месяцев Петрова уволили с работы по причине истечения срока трудового договора на основании ст. 79 ТК РФ. На эту должность был принят другой работник – Смирнов.</a:t>
            </a:r>
          </a:p>
        </p:txBody>
      </p:sp>
    </p:spTree>
    <p:extLst>
      <p:ext uri="{BB962C8B-B14F-4D97-AF65-F5344CB8AC3E}">
        <p14:creationId xmlns:p14="http://schemas.microsoft.com/office/powerpoint/2010/main" val="357869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70892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Гражданское право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9887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0" y="276540"/>
            <a:ext cx="8964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Ситуация 1. </a:t>
            </a:r>
            <a:r>
              <a:rPr lang="ru-RU" dirty="0" smtClean="0"/>
              <a:t>Наталья   Сергеевна </a:t>
            </a:r>
            <a:r>
              <a:rPr lang="ru-RU" dirty="0"/>
              <a:t>купила телевизор в магазине бытовой техники, он устраивал ее по цвету корпуса, размеру и разнообразию дополнительных функций. Вот только срок гарантии ее смутил, всего 3 месяца. Ч</a:t>
            </a:r>
            <a:r>
              <a:rPr lang="ru-RU" dirty="0" smtClean="0"/>
              <a:t>ерез </a:t>
            </a:r>
            <a:r>
              <a:rPr lang="ru-RU" dirty="0"/>
              <a:t>месяц она стала замечать, что качество изображения стало хуже, время шло, и это становилось все очевиднее. Покупательница обратилась в магазин с жалобой на качество телевизора. М</a:t>
            </a:r>
            <a:r>
              <a:rPr lang="ru-RU" dirty="0" smtClean="0"/>
              <a:t>астер обратил внимание, что во </a:t>
            </a:r>
            <a:r>
              <a:rPr lang="ru-RU" dirty="0"/>
              <a:t>время перевозки телевизора из магазина домой пострадал кинескоп, а его замена стоит немалых денег. Расстроенная женщина пошла поделиться бедой к соседям. Сосед – инженер – объяснил ей, что такой дефект не может быть следствием перевозки, и посоветовал обратиться в магазин с претензией, т. к. покупка находится еще на гарантии. </a:t>
            </a:r>
            <a:r>
              <a:rPr lang="ru-RU" dirty="0" smtClean="0"/>
              <a:t>Наталья Сергеевна послушалась </a:t>
            </a:r>
            <a:r>
              <a:rPr lang="ru-RU" dirty="0"/>
              <a:t>совета и вновь отправилась в магазин. Там ей ответили, что обратно они телевизоры не принимают и на другие не меняют. Но после продолжительных уговоров менеджер сказал: "Ладно, привозите, посмотрим, может быть, что-нибудь сделаем". Обрадованная покупательница поймала такси и в этот же день привезла телевизор в магазин. Через две </a:t>
            </a:r>
            <a:r>
              <a:rPr lang="ru-RU" dirty="0" smtClean="0"/>
              <a:t>недели Наталья Сергеевна зашла </a:t>
            </a:r>
            <a:r>
              <a:rPr lang="ru-RU" dirty="0"/>
              <a:t>в магазин, но ей сказали: "Зайдите через недельку". Через неделю ситуация повторилась. Только через 2 месяца несчастная покупательница услышала заветную фразу: " Забирайте свой телевизор". Наняв такси, она увезла его домой. Еще через месяц у телевизора пропал звук. </a:t>
            </a:r>
            <a:r>
              <a:rPr lang="ru-RU" dirty="0" smtClean="0"/>
              <a:t>Наталья Сергеевна вновь </a:t>
            </a:r>
            <a:r>
              <a:rPr lang="ru-RU" dirty="0"/>
              <a:t>отправилась в магазин, но там ей сказали, что срок гарантии закончен и за ремонт надо платить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/>
              <a:t>Проанализируйте следующую ситуацию. Какие права и статьи закона были нарушены? Что бы вы посоветовали героям? Предположите, какое решение вынес бы суд, в случае обращения потерпевшего?</a:t>
            </a:r>
          </a:p>
        </p:txBody>
      </p:sp>
    </p:spTree>
    <p:extLst>
      <p:ext uri="{BB962C8B-B14F-4D97-AF65-F5344CB8AC3E}">
        <p14:creationId xmlns:p14="http://schemas.microsoft.com/office/powerpoint/2010/main" val="345591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Ситуация </a:t>
            </a:r>
            <a:r>
              <a:rPr lang="ru-RU" sz="2000" b="1" dirty="0" smtClean="0"/>
              <a:t>2 </a:t>
            </a:r>
            <a:r>
              <a:rPr lang="ru-RU" sz="2000" dirty="0" smtClean="0"/>
              <a:t>. Павел </a:t>
            </a:r>
            <a:r>
              <a:rPr lang="ru-RU" sz="2000" dirty="0"/>
              <a:t>Юрьевич Викторов тяжело и долго болел, не мог работать по состоянию здоровья, находился в тяжёлом материальном положении и остро нуждался в деньгах. Он завещал свой дом Виктории, которая заплатила за составление завещания и стала помогать ему материально. Затем, не поставив в известность девушку Викторов составил ещё 26 завещаний разным людям на тех же условиях. При этом от каждого он требовал материальной помощи.</a:t>
            </a:r>
          </a:p>
          <a:p>
            <a:pPr algn="just"/>
            <a:r>
              <a:rPr lang="ru-RU" sz="2000" dirty="0" smtClean="0"/>
              <a:t>     </a:t>
            </a:r>
            <a:r>
              <a:rPr lang="ru-RU" sz="2000" dirty="0"/>
              <a:t>После смерти Павла Юрьевича к нотариусу явились все «наследники». В этот же момент выяснилось, что у Викторова есть несовершеннолетние дети, проживавшие отдельно от него – Кирилл 12 лет и Ольга 8 лет.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   Объясните правовые последствия такой ситуации. Будут ли дети Викторова, которым не оставлено завещание, наследовать имущество своего отца? Нормы какого закона РФ регулируют данную правовую ситуацию?</a:t>
            </a:r>
          </a:p>
        </p:txBody>
      </p:sp>
    </p:spTree>
    <p:extLst>
      <p:ext uri="{BB962C8B-B14F-4D97-AF65-F5344CB8AC3E}">
        <p14:creationId xmlns:p14="http://schemas.microsoft.com/office/powerpoint/2010/main" val="590497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1961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5</cp:revision>
  <dcterms:created xsi:type="dcterms:W3CDTF">2022-05-08T02:53:35Z</dcterms:created>
  <dcterms:modified xsi:type="dcterms:W3CDTF">2022-05-08T03:43:11Z</dcterms:modified>
</cp:coreProperties>
</file>