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books/2289885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30963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Основные подходы к оценке </a:t>
            </a:r>
            <a:r>
              <a:rPr lang="ru-RU" sz="4000" dirty="0" err="1" smtClean="0">
                <a:latin typeface="Bookman Old Style" pitchFamily="18" charset="0"/>
              </a:rPr>
              <a:t>креативного</a:t>
            </a:r>
            <a:r>
              <a:rPr lang="ru-RU" sz="4000" dirty="0" smtClean="0">
                <a:latin typeface="Bookman Old Style" pitchFamily="18" charset="0"/>
              </a:rPr>
              <a:t> мышления учащихся основной школы 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err="1" smtClean="0">
                <a:latin typeface="Bookman Old Style" pitchFamily="18" charset="0"/>
              </a:rPr>
              <a:t>Друца</a:t>
            </a:r>
            <a:r>
              <a:rPr lang="ru-RU" sz="2000" b="1" dirty="0" smtClean="0">
                <a:latin typeface="Bookman Old Style" pitchFamily="18" charset="0"/>
              </a:rPr>
              <a:t> Анна Петровна, главный специалист МАУ «Центр развития образования»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Вопросы к обсуждению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Bookman Old Style" pitchFamily="18" charset="0"/>
              </a:rPr>
              <a:t>Зачем </a:t>
            </a:r>
            <a:r>
              <a:rPr lang="ru-RU" sz="3200" dirty="0" smtClean="0">
                <a:latin typeface="Bookman Old Style" pitchFamily="18" charset="0"/>
              </a:rPr>
              <a:t>оценивать </a:t>
            </a:r>
            <a:r>
              <a:rPr lang="ru-RU" sz="3200" dirty="0" err="1" smtClean="0">
                <a:latin typeface="Bookman Old Style" pitchFamily="18" charset="0"/>
              </a:rPr>
              <a:t>креативное</a:t>
            </a:r>
            <a:r>
              <a:rPr lang="ru-RU" sz="3200" dirty="0" smtClean="0">
                <a:latin typeface="Bookman Old Style" pitchFamily="18" charset="0"/>
              </a:rPr>
              <a:t> мышление? </a:t>
            </a:r>
          </a:p>
          <a:p>
            <a:pPr algn="just"/>
            <a:r>
              <a:rPr lang="ru-RU" sz="3200" dirty="0" smtClean="0">
                <a:latin typeface="Bookman Old Style" pitchFamily="18" charset="0"/>
              </a:rPr>
              <a:t>Что </a:t>
            </a:r>
            <a:r>
              <a:rPr lang="ru-RU" sz="3200" dirty="0" smtClean="0">
                <a:latin typeface="Bookman Old Style" pitchFamily="18" charset="0"/>
              </a:rPr>
              <a:t>понимается под </a:t>
            </a:r>
            <a:r>
              <a:rPr lang="ru-RU" sz="3200" dirty="0" err="1" smtClean="0">
                <a:latin typeface="Bookman Old Style" pitchFamily="18" charset="0"/>
              </a:rPr>
              <a:t>креативным</a:t>
            </a:r>
            <a:r>
              <a:rPr lang="ru-RU" sz="3200" dirty="0" smtClean="0">
                <a:latin typeface="Bookman Old Style" pitchFamily="18" charset="0"/>
              </a:rPr>
              <a:t> мышлением? </a:t>
            </a:r>
          </a:p>
          <a:p>
            <a:pPr algn="just"/>
            <a:r>
              <a:rPr lang="ru-RU" sz="3200" dirty="0" smtClean="0">
                <a:latin typeface="Bookman Old Style" pitchFamily="18" charset="0"/>
              </a:rPr>
              <a:t>Как </a:t>
            </a:r>
            <a:r>
              <a:rPr lang="ru-RU" sz="3200" dirty="0" smtClean="0">
                <a:latin typeface="Bookman Old Style" pitchFamily="18" charset="0"/>
              </a:rPr>
              <a:t>может проявляться </a:t>
            </a:r>
            <a:r>
              <a:rPr lang="ru-RU" sz="3200" dirty="0" err="1" smtClean="0">
                <a:latin typeface="Bookman Old Style" pitchFamily="18" charset="0"/>
              </a:rPr>
              <a:t>креативность</a:t>
            </a:r>
            <a:r>
              <a:rPr lang="ru-RU" sz="3200" dirty="0" smtClean="0">
                <a:latin typeface="Bookman Old Style" pitchFamily="18" charset="0"/>
              </a:rPr>
              <a:t>? </a:t>
            </a:r>
            <a:endParaRPr lang="ru-RU" sz="3200" dirty="0" smtClean="0">
              <a:latin typeface="Bookman Old Style" pitchFamily="18" charset="0"/>
            </a:endParaRPr>
          </a:p>
          <a:p>
            <a:pPr algn="just"/>
            <a:r>
              <a:rPr lang="ru-RU" sz="3200" dirty="0" smtClean="0">
                <a:latin typeface="Bookman Old Style" pitchFamily="18" charset="0"/>
              </a:rPr>
              <a:t>Как </a:t>
            </a:r>
            <a:r>
              <a:rPr lang="ru-RU" sz="3200" dirty="0" smtClean="0">
                <a:latin typeface="Bookman Old Style" pitchFamily="18" charset="0"/>
              </a:rPr>
              <a:t>строится модель оценки </a:t>
            </a:r>
            <a:r>
              <a:rPr lang="ru-RU" sz="3200" dirty="0" err="1" smtClean="0">
                <a:latin typeface="Bookman Old Style" pitchFamily="18" charset="0"/>
              </a:rPr>
              <a:t>креативного</a:t>
            </a:r>
            <a:r>
              <a:rPr lang="ru-RU" sz="3200" dirty="0" smtClean="0">
                <a:latin typeface="Bookman Old Style" pitchFamily="18" charset="0"/>
              </a:rPr>
              <a:t> мышления?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Зачем оценивать </a:t>
            </a:r>
            <a:r>
              <a:rPr lang="ru-RU" b="1" dirty="0" err="1" smtClean="0">
                <a:latin typeface="Bookman Old Style" pitchFamily="18" charset="0"/>
              </a:rPr>
              <a:t>креативное</a:t>
            </a:r>
            <a:r>
              <a:rPr lang="ru-RU" b="1" dirty="0" smtClean="0">
                <a:latin typeface="Bookman Old Style" pitchFamily="18" charset="0"/>
              </a:rPr>
              <a:t> мышление?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творческое </a:t>
            </a:r>
            <a:r>
              <a:rPr lang="ru-RU" dirty="0" smtClean="0">
                <a:latin typeface="Bookman Old Style" pitchFamily="18" charset="0"/>
              </a:rPr>
              <a:t>мышление ― основа для появления нового знания, инновационных идей; привычка мыслить </a:t>
            </a:r>
            <a:r>
              <a:rPr lang="ru-RU" dirty="0" err="1" smtClean="0">
                <a:latin typeface="Bookman Old Style" pitchFamily="18" charset="0"/>
              </a:rPr>
              <a:t>креативно</a:t>
            </a:r>
            <a:r>
              <a:rPr lang="ru-RU" dirty="0" smtClean="0">
                <a:latin typeface="Bookman Old Style" pitchFamily="18" charset="0"/>
              </a:rPr>
              <a:t> всё заметнее влияет на общественное и духовное развитие, на развитие производства; 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привычка </a:t>
            </a:r>
            <a:r>
              <a:rPr lang="ru-RU" dirty="0" smtClean="0">
                <a:latin typeface="Bookman Old Style" pitchFamily="18" charset="0"/>
              </a:rPr>
              <a:t>размышлять и мыслить </a:t>
            </a:r>
            <a:r>
              <a:rPr lang="ru-RU" dirty="0" err="1" smtClean="0">
                <a:latin typeface="Bookman Old Style" pitchFamily="18" charset="0"/>
              </a:rPr>
              <a:t>креативно</a:t>
            </a:r>
            <a:r>
              <a:rPr lang="ru-RU" dirty="0" smtClean="0">
                <a:latin typeface="Bookman Old Style" pitchFamily="18" charset="0"/>
              </a:rPr>
              <a:t> ― важнейший источник развития личности </a:t>
            </a:r>
            <a:r>
              <a:rPr lang="ru-RU" dirty="0" smtClean="0">
                <a:latin typeface="Bookman Old Style" pitchFamily="18" charset="0"/>
              </a:rPr>
              <a:t>учащегося;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способность </a:t>
            </a:r>
            <a:r>
              <a:rPr lang="ru-RU" dirty="0" smtClean="0">
                <a:latin typeface="Bookman Old Style" pitchFamily="18" charset="0"/>
              </a:rPr>
              <a:t>к </a:t>
            </a:r>
            <a:r>
              <a:rPr lang="ru-RU" dirty="0" err="1" smtClean="0">
                <a:latin typeface="Bookman Old Style" pitchFamily="18" charset="0"/>
              </a:rPr>
              <a:t>креативному</a:t>
            </a:r>
            <a:r>
              <a:rPr lang="ru-RU" dirty="0" smtClean="0">
                <a:latin typeface="Bookman Old Style" pitchFamily="18" charset="0"/>
              </a:rPr>
              <a:t> мышлению базируется на знаниях и опыте и может быть предметом целенаправленного формирования; 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привычка </a:t>
            </a:r>
            <a:r>
              <a:rPr lang="ru-RU" dirty="0" smtClean="0">
                <a:latin typeface="Bookman Old Style" pitchFamily="18" charset="0"/>
              </a:rPr>
              <a:t>мыслить </a:t>
            </a:r>
            <a:r>
              <a:rPr lang="ru-RU" dirty="0" err="1" smtClean="0">
                <a:latin typeface="Bookman Old Style" pitchFamily="18" charset="0"/>
              </a:rPr>
              <a:t>креативно</a:t>
            </a:r>
            <a:r>
              <a:rPr lang="ru-RU" dirty="0" smtClean="0">
                <a:latin typeface="Bookman Old Style" pitchFamily="18" charset="0"/>
              </a:rPr>
              <a:t> помогает людям достигать лучших результатов в преобразовании окружающей действительности, эффективно и грамотно отвечать на возникающие вызовы.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Что понимается под </a:t>
            </a:r>
            <a:r>
              <a:rPr lang="ru-RU" b="1" dirty="0" err="1" smtClean="0">
                <a:latin typeface="Bookman Old Style" pitchFamily="18" charset="0"/>
              </a:rPr>
              <a:t>креативным</a:t>
            </a:r>
            <a:r>
              <a:rPr lang="ru-RU" b="1" dirty="0" smtClean="0">
                <a:latin typeface="Bookman Old Style" pitchFamily="18" charset="0"/>
              </a:rPr>
              <a:t> мышлением?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b="1" i="1" dirty="0" smtClean="0">
                <a:latin typeface="Bookman Old Style" pitchFamily="18" charset="0"/>
              </a:rPr>
              <a:t>Под </a:t>
            </a:r>
            <a:r>
              <a:rPr lang="ru-RU" b="1" i="1" dirty="0" err="1" smtClean="0">
                <a:latin typeface="Bookman Old Style" pitchFamily="18" charset="0"/>
              </a:rPr>
              <a:t>креативным</a:t>
            </a:r>
            <a:r>
              <a:rPr lang="ru-RU" b="1" i="1" dirty="0" smtClean="0">
                <a:latin typeface="Bookman Old Style" pitchFamily="18" charset="0"/>
              </a:rPr>
              <a:t> мышлением будем </a:t>
            </a:r>
            <a:r>
              <a:rPr lang="ru-RU" b="1" i="1" dirty="0" smtClean="0">
                <a:latin typeface="Bookman Old Style" pitchFamily="18" charset="0"/>
              </a:rPr>
              <a:t>понимать способность </a:t>
            </a:r>
            <a:r>
              <a:rPr lang="ru-RU" b="1" i="1" dirty="0" smtClean="0">
                <a:latin typeface="Bookman Old Style" pitchFamily="18" charset="0"/>
              </a:rPr>
              <a:t>продуктивно участвовать в процессе выработки, оценки и совершенствовании идей, направленных на получение: </a:t>
            </a:r>
            <a:endParaRPr lang="ru-RU" b="1" i="1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инновационных </a:t>
            </a:r>
            <a:r>
              <a:rPr lang="ru-RU" dirty="0" smtClean="0">
                <a:latin typeface="Bookman Old Style" pitchFamily="18" charset="0"/>
              </a:rPr>
              <a:t>(новых, новаторских, оригинальных, нестандартных, непривычных) и/или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эффективных </a:t>
            </a:r>
            <a:r>
              <a:rPr lang="ru-RU" dirty="0" smtClean="0">
                <a:latin typeface="Bookman Old Style" pitchFamily="18" charset="0"/>
              </a:rPr>
              <a:t>решений (действенных, результативных, экономичных, оптимальных) и/или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нового </a:t>
            </a:r>
            <a:r>
              <a:rPr lang="ru-RU" dirty="0" smtClean="0">
                <a:latin typeface="Bookman Old Style" pitchFamily="18" charset="0"/>
              </a:rPr>
              <a:t>знания и/или </a:t>
            </a:r>
            <a:endParaRPr lang="ru-RU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эффектного </a:t>
            </a:r>
            <a:r>
              <a:rPr lang="ru-RU" dirty="0" smtClean="0">
                <a:latin typeface="Bookman Old Style" pitchFamily="18" charset="0"/>
              </a:rPr>
              <a:t>выражения воображения (впечатляющего, вдохновляющего, необыкновенного, удивительного). </a:t>
            </a:r>
            <a:endParaRPr lang="ru-RU" dirty="0" smtClean="0">
              <a:latin typeface="Bookman Old Style" pitchFamily="18" charset="0"/>
            </a:endParaRPr>
          </a:p>
          <a:p>
            <a:pPr algn="r">
              <a:buNone/>
            </a:pPr>
            <a:r>
              <a:rPr lang="ru-RU" sz="1200" i="1" u="sng" dirty="0" smtClean="0">
                <a:latin typeface="Bookman Old Style" pitchFamily="18" charset="0"/>
              </a:rPr>
              <a:t>Основа </a:t>
            </a:r>
            <a:r>
              <a:rPr lang="ru-RU" sz="1200" i="1" u="sng" dirty="0" smtClean="0">
                <a:latin typeface="Bookman Old Style" pitchFamily="18" charset="0"/>
              </a:rPr>
              <a:t>концепции исследований PISA-2021</a:t>
            </a:r>
            <a:endParaRPr lang="ru-RU" sz="1200" i="1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может проявляться </a:t>
            </a:r>
            <a:r>
              <a:rPr lang="ru-RU" b="1" dirty="0" err="1" smtClean="0"/>
              <a:t>креативность</a:t>
            </a:r>
            <a:r>
              <a:rPr lang="ru-RU" b="1" dirty="0" smtClean="0"/>
              <a:t>?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13" name="Содержимое 12" descr="3867.png_860-removebg-preview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24744"/>
            <a:ext cx="3897156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Как строится модель оценки </a:t>
            </a:r>
            <a:r>
              <a:rPr lang="ru-RU" b="1" dirty="0" err="1" smtClean="0">
                <a:latin typeface="Bookman Old Style" pitchFamily="18" charset="0"/>
              </a:rPr>
              <a:t>креативного</a:t>
            </a:r>
            <a:r>
              <a:rPr lang="ru-RU" b="1" dirty="0" smtClean="0">
                <a:latin typeface="Bookman Old Style" pitchFamily="18" charset="0"/>
              </a:rPr>
              <a:t> мышления?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43608" y="1700808"/>
            <a:ext cx="230425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Учет ограничений организации исследования</a:t>
            </a:r>
            <a:endParaRPr lang="ru-RU" sz="1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4293096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Учет основных компонентов </a:t>
            </a:r>
            <a:r>
              <a:rPr lang="ru-RU" sz="1600" dirty="0" err="1" smtClean="0">
                <a:solidFill>
                  <a:schemeClr val="tx1"/>
                </a:solidFill>
                <a:latin typeface="Bookman Old Style" pitchFamily="18" charset="0"/>
              </a:rPr>
              <a:t>креативного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 мышления</a:t>
            </a:r>
            <a:endParaRPr lang="ru-RU" sz="1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2564904"/>
            <a:ext cx="2808312" cy="273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Модель оценки </a:t>
            </a:r>
            <a:r>
              <a:rPr lang="ru-RU" sz="2000" dirty="0" err="1" smtClean="0">
                <a:solidFill>
                  <a:schemeClr val="tx1"/>
                </a:solidFill>
                <a:latin typeface="Bookman Old Style" pitchFamily="18" charset="0"/>
              </a:rPr>
              <a:t>креативного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мышления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1907704" y="3861048"/>
            <a:ext cx="576064" cy="36004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275856" y="3717032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Ограничения исследований </a:t>
            </a: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err="1" smtClean="0">
                <a:latin typeface="Bookman Old Style" pitchFamily="18" charset="0"/>
              </a:rPr>
              <a:t>креативного</a:t>
            </a: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мышления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Возрастные </a:t>
            </a:r>
            <a:r>
              <a:rPr lang="ru-RU" dirty="0" smtClean="0">
                <a:latin typeface="Bookman Old Style" pitchFamily="18" charset="0"/>
              </a:rPr>
              <a:t>особенности респондентов </a:t>
            </a:r>
            <a:endParaRPr lang="ru-RU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Технические </a:t>
            </a:r>
            <a:r>
              <a:rPr lang="ru-RU" dirty="0" smtClean="0">
                <a:latin typeface="Bookman Old Style" pitchFamily="18" charset="0"/>
              </a:rPr>
              <a:t>возможности организации процедуры исследования: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исследование </a:t>
            </a:r>
            <a:r>
              <a:rPr lang="ru-RU" dirty="0" smtClean="0">
                <a:latin typeface="Bookman Old Style" pitchFamily="18" charset="0"/>
              </a:rPr>
              <a:t>проводится в компьютерном варианте;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фиксированный </a:t>
            </a:r>
            <a:r>
              <a:rPr lang="ru-RU" dirty="0" smtClean="0">
                <a:latin typeface="Bookman Old Style" pitchFamily="18" charset="0"/>
              </a:rPr>
              <a:t>объем времени;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задания </a:t>
            </a:r>
            <a:r>
              <a:rPr lang="ru-RU" dirty="0" smtClean="0">
                <a:latin typeface="Bookman Old Style" pitchFamily="18" charset="0"/>
              </a:rPr>
              <a:t>могут быть текстовые (создание письменных высказываний и текстов) или графические (создание изображений);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типы </a:t>
            </a:r>
            <a:r>
              <a:rPr lang="ru-RU" dirty="0" smtClean="0">
                <a:latin typeface="Bookman Old Style" pitchFamily="18" charset="0"/>
              </a:rPr>
              <a:t>вопросов платформы PISA: множественный выбор; ввод текста; перетаскивание и заполнение ячейки; горячие зоны; области взаимодействия и переговоров; интерактивные схемы и графики; инструменты для рисования.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Компоненты модели оценки </a:t>
            </a: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err="1" smtClean="0">
                <a:latin typeface="Bookman Old Style" pitchFamily="18" charset="0"/>
              </a:rPr>
              <a:t>креативного</a:t>
            </a: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мышления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Bookman Old Style" pitchFamily="18" charset="0"/>
              </a:rPr>
              <a:t>тематический</a:t>
            </a:r>
            <a:r>
              <a:rPr lang="ru-RU" sz="3200" dirty="0" smtClean="0">
                <a:latin typeface="Bookman Old Style" pitchFamily="18" charset="0"/>
              </a:rPr>
              <a:t>, в котором выделяются содержательные области, используемые при конструировании измерительных материалов</a:t>
            </a:r>
            <a:r>
              <a:rPr lang="ru-RU" sz="3200" dirty="0" smtClean="0">
                <a:latin typeface="Bookman Old Style" pitchFamily="18" charset="0"/>
              </a:rPr>
              <a:t>;</a:t>
            </a:r>
          </a:p>
          <a:p>
            <a:pPr algn="just"/>
            <a:r>
              <a:rPr lang="ru-RU" sz="3200" b="1" dirty="0" err="1" smtClean="0">
                <a:latin typeface="Bookman Old Style" pitchFamily="18" charset="0"/>
              </a:rPr>
              <a:t>компетентностный</a:t>
            </a:r>
            <a:r>
              <a:rPr lang="ru-RU" sz="3200" dirty="0" smtClean="0">
                <a:latin typeface="Bookman Old Style" pitchFamily="18" charset="0"/>
              </a:rPr>
              <a:t>, определяющий мыслительные процессы, используемые при разработке заданий.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Bookman Old Style" pitchFamily="18" charset="0"/>
              </a:rPr>
              <a:t>Список литературы</a:t>
            </a:r>
            <a:endParaRPr lang="ru-RU" sz="44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Авдеенко </a:t>
            </a:r>
            <a:r>
              <a:rPr lang="ru-RU" dirty="0" smtClean="0">
                <a:latin typeface="Bookman Old Style" pitchFamily="18" charset="0"/>
              </a:rPr>
              <a:t>Н. А., </a:t>
            </a:r>
            <a:r>
              <a:rPr lang="ru-RU" dirty="0" err="1" smtClean="0">
                <a:latin typeface="Bookman Old Style" pitchFamily="18" charset="0"/>
              </a:rPr>
              <a:t>Денищева</a:t>
            </a:r>
            <a:r>
              <a:rPr lang="ru-RU" dirty="0" smtClean="0">
                <a:latin typeface="Bookman Old Style" pitchFamily="18" charset="0"/>
              </a:rPr>
              <a:t> Л. О., Краснянская К. А., Михайлова А. М., </a:t>
            </a:r>
            <a:r>
              <a:rPr lang="ru-RU" dirty="0" err="1" smtClean="0">
                <a:latin typeface="Bookman Old Style" pitchFamily="18" charset="0"/>
              </a:rPr>
              <a:t>Пинская</a:t>
            </a:r>
            <a:r>
              <a:rPr lang="ru-RU" dirty="0" smtClean="0">
                <a:latin typeface="Bookman Old Style" pitchFamily="18" charset="0"/>
              </a:rPr>
              <a:t> М. А. </a:t>
            </a:r>
            <a:r>
              <a:rPr lang="ru-RU" dirty="0" err="1" smtClean="0">
                <a:latin typeface="Bookman Old Style" pitchFamily="18" charset="0"/>
              </a:rPr>
              <a:t>Креативность</a:t>
            </a:r>
            <a:r>
              <a:rPr lang="ru-RU" dirty="0" smtClean="0">
                <a:latin typeface="Bookman Old Style" pitchFamily="18" charset="0"/>
              </a:rPr>
              <a:t> для каждого: внедрение развития навыков XXI века в практику российских школ // Вопросы образования. – 2018. – № 4. – С. 282- </a:t>
            </a:r>
            <a:r>
              <a:rPr lang="ru-RU" dirty="0" smtClean="0">
                <a:latin typeface="Bookman Old Style" pitchFamily="18" charset="0"/>
              </a:rPr>
              <a:t>304.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err="1" smtClean="0">
                <a:latin typeface="Bookman Old Style" pitchFamily="18" charset="0"/>
              </a:rPr>
              <a:t>Любарт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Т., </a:t>
            </a:r>
            <a:r>
              <a:rPr lang="ru-RU" dirty="0" err="1" smtClean="0">
                <a:latin typeface="Bookman Old Style" pitchFamily="18" charset="0"/>
              </a:rPr>
              <a:t>Муширу</a:t>
            </a:r>
            <a:r>
              <a:rPr lang="ru-RU" dirty="0" smtClean="0">
                <a:latin typeface="Bookman Old Style" pitchFamily="18" charset="0"/>
              </a:rPr>
              <a:t> К., </a:t>
            </a:r>
            <a:r>
              <a:rPr lang="ru-RU" dirty="0" err="1" smtClean="0">
                <a:latin typeface="Bookman Old Style" pitchFamily="18" charset="0"/>
              </a:rPr>
              <a:t>Торджман</a:t>
            </a:r>
            <a:r>
              <a:rPr lang="ru-RU" dirty="0" smtClean="0">
                <a:latin typeface="Bookman Old Style" pitchFamily="18" charset="0"/>
              </a:rPr>
              <a:t> С., </a:t>
            </a:r>
            <a:r>
              <a:rPr lang="ru-RU" dirty="0" err="1" smtClean="0">
                <a:latin typeface="Bookman Old Style" pitchFamily="18" charset="0"/>
              </a:rPr>
              <a:t>Зенасни</a:t>
            </a:r>
            <a:r>
              <a:rPr lang="ru-RU" dirty="0" smtClean="0">
                <a:latin typeface="Bookman Old Style" pitchFamily="18" charset="0"/>
              </a:rPr>
              <a:t> Ф. Психология </a:t>
            </a:r>
            <a:r>
              <a:rPr lang="ru-RU" dirty="0" err="1" smtClean="0">
                <a:latin typeface="Bookman Old Style" pitchFamily="18" charset="0"/>
              </a:rPr>
              <a:t>креативности</a:t>
            </a:r>
            <a:r>
              <a:rPr lang="ru-RU" dirty="0" smtClean="0">
                <a:latin typeface="Bookman Old Style" pitchFamily="18" charset="0"/>
              </a:rPr>
              <a:t>. – М.: </a:t>
            </a:r>
            <a:r>
              <a:rPr lang="ru-RU" dirty="0" err="1" smtClean="0">
                <a:latin typeface="Bookman Old Style" pitchFamily="18" charset="0"/>
              </a:rPr>
              <a:t>Когито-Центр</a:t>
            </a:r>
            <a:r>
              <a:rPr lang="ru-RU" dirty="0" smtClean="0">
                <a:latin typeface="Bookman Old Style" pitchFamily="18" charset="0"/>
              </a:rPr>
              <a:t>. – 2009. – 216 с.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Bookman Old Style" pitchFamily="18" charset="0"/>
              </a:rPr>
              <a:t>Фрумин</a:t>
            </a:r>
            <a:r>
              <a:rPr lang="ru-RU" dirty="0" smtClean="0">
                <a:latin typeface="Bookman Old Style" pitchFamily="18" charset="0"/>
              </a:rPr>
              <a:t>, И.Д., </a:t>
            </a:r>
            <a:r>
              <a:rPr lang="ru-RU" dirty="0" err="1" smtClean="0">
                <a:latin typeface="Bookman Old Style" pitchFamily="18" charset="0"/>
              </a:rPr>
              <a:t>Добрякова</a:t>
            </a:r>
            <a:r>
              <a:rPr lang="ru-RU" dirty="0" smtClean="0">
                <a:latin typeface="Bookman Old Style" pitchFamily="18" charset="0"/>
              </a:rPr>
              <a:t>, М.С., Баранников, </a:t>
            </a:r>
            <a:r>
              <a:rPr lang="ru-RU" dirty="0" err="1" smtClean="0">
                <a:latin typeface="Bookman Old Style" pitchFamily="18" charset="0"/>
              </a:rPr>
              <a:t>К.А</a:t>
            </a:r>
            <a:r>
              <a:rPr lang="ru-RU" dirty="0" err="1" smtClean="0">
                <a:latin typeface="Bookman Old Style" pitchFamily="18" charset="0"/>
              </a:rPr>
              <a:t>.,Реморенко</a:t>
            </a:r>
            <a:r>
              <a:rPr lang="ru-RU" dirty="0" smtClean="0">
                <a:latin typeface="Bookman Old Style" pitchFamily="18" charset="0"/>
              </a:rPr>
              <a:t>, И.М. (2018). Универсальные компетентности и новая грамотность: чему учить сегодня для успеха завтра. Предварительные выводы международного доклада о тенденциях трансформации школьного образования. М.: НИУ ВШЭ. URL: </a:t>
            </a:r>
            <a:r>
              <a:rPr lang="ru-RU" dirty="0" smtClean="0">
                <a:latin typeface="Bookman Old Style" pitchFamily="18" charset="0"/>
                <a:hlinkClick r:id="rId2"/>
              </a:rPr>
              <a:t>https://</a:t>
            </a:r>
            <a:r>
              <a:rPr lang="ru-RU" dirty="0" smtClean="0">
                <a:latin typeface="Bookman Old Style" pitchFamily="18" charset="0"/>
                <a:hlinkClick r:id="rId2"/>
              </a:rPr>
              <a:t>publications.hse.ru/books/228988538</a:t>
            </a:r>
            <a:endParaRPr lang="ru-RU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dirty="0" err="1" smtClean="0">
                <a:latin typeface="Bookman Old Style" pitchFamily="18" charset="0"/>
              </a:rPr>
              <a:t>Чиксентмихайи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М. </a:t>
            </a:r>
            <a:r>
              <a:rPr lang="ru-RU" dirty="0" err="1" smtClean="0">
                <a:latin typeface="Bookman Old Style" pitchFamily="18" charset="0"/>
              </a:rPr>
              <a:t>Креативность</a:t>
            </a:r>
            <a:r>
              <a:rPr lang="ru-RU" dirty="0" smtClean="0">
                <a:latin typeface="Bookman Old Style" pitchFamily="18" charset="0"/>
              </a:rPr>
              <a:t>. Поток и психология открытий и изобретений [Пер. с англ. И. Ющенко]. – М.: Карьера Пресс, 2018. – 516 с.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428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Основные подходы к оценке креативного мышления учащихся основной школы </vt:lpstr>
      <vt:lpstr>Вопросы к обсуждению</vt:lpstr>
      <vt:lpstr>Зачем оценивать креативное мышление?</vt:lpstr>
      <vt:lpstr>Что понимается под креативным мышлением?</vt:lpstr>
      <vt:lpstr>Как может проявляться креативность?</vt:lpstr>
      <vt:lpstr>Как строится модель оценки креативного мышления? </vt:lpstr>
      <vt:lpstr>Ограничения исследований  креативного мышления</vt:lpstr>
      <vt:lpstr>Компоненты модели оценки  креативного мышления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оценке креативного мышления учащихся основной школы </dc:title>
  <dc:creator>Специалист</dc:creator>
  <cp:lastModifiedBy>Специалист</cp:lastModifiedBy>
  <cp:revision>13</cp:revision>
  <dcterms:created xsi:type="dcterms:W3CDTF">2021-12-14T01:00:12Z</dcterms:created>
  <dcterms:modified xsi:type="dcterms:W3CDTF">2021-12-14T02:41:10Z</dcterms:modified>
</cp:coreProperties>
</file>