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1" r:id="rId6"/>
    <p:sldId id="260" r:id="rId7"/>
    <p:sldId id="262" r:id="rId8"/>
    <p:sldId id="264" r:id="rId9"/>
    <p:sldId id="266" r:id="rId10"/>
    <p:sldId id="267" r:id="rId11"/>
    <p:sldId id="265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BA9"/>
    <a:srgbClr val="B59B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FD01-C464-488B-971B-16ACA449BF14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936E-FF66-4370-8227-944752FDA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935866"/>
      </p:ext>
    </p:extLst>
  </p:cSld>
  <p:clrMapOvr>
    <a:masterClrMapping/>
  </p:clrMapOvr>
  <p:transition spd="med" advClick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FD01-C464-488B-971B-16ACA449BF14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936E-FF66-4370-8227-944752FDA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27241"/>
      </p:ext>
    </p:extLst>
  </p:cSld>
  <p:clrMapOvr>
    <a:masterClrMapping/>
  </p:clrMapOvr>
  <p:transition spd="med" advClick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FD01-C464-488B-971B-16ACA449BF14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936E-FF66-4370-8227-944752FDA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29289"/>
      </p:ext>
    </p:extLst>
  </p:cSld>
  <p:clrMapOvr>
    <a:masterClrMapping/>
  </p:clrMapOvr>
  <p:transition spd="med" advClick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FD01-C464-488B-971B-16ACA449BF14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936E-FF66-4370-8227-944752FDA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028313"/>
      </p:ext>
    </p:extLst>
  </p:cSld>
  <p:clrMapOvr>
    <a:masterClrMapping/>
  </p:clrMapOvr>
  <p:transition spd="med" advClick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FD01-C464-488B-971B-16ACA449BF14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936E-FF66-4370-8227-944752FDA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878619"/>
      </p:ext>
    </p:extLst>
  </p:cSld>
  <p:clrMapOvr>
    <a:masterClrMapping/>
  </p:clrMapOvr>
  <p:transition spd="med" advClick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FD01-C464-488B-971B-16ACA449BF14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936E-FF66-4370-8227-944752FDA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583468"/>
      </p:ext>
    </p:extLst>
  </p:cSld>
  <p:clrMapOvr>
    <a:masterClrMapping/>
  </p:clrMapOvr>
  <p:transition spd="med" advClick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FD01-C464-488B-971B-16ACA449BF14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936E-FF66-4370-8227-944752FDA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937172"/>
      </p:ext>
    </p:extLst>
  </p:cSld>
  <p:clrMapOvr>
    <a:masterClrMapping/>
  </p:clrMapOvr>
  <p:transition spd="med" advClick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FD01-C464-488B-971B-16ACA449BF14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936E-FF66-4370-8227-944752FDA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016403"/>
      </p:ext>
    </p:extLst>
  </p:cSld>
  <p:clrMapOvr>
    <a:masterClrMapping/>
  </p:clrMapOvr>
  <p:transition spd="med" advClick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FD01-C464-488B-971B-16ACA449BF14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936E-FF66-4370-8227-944752FDA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1831740"/>
      </p:ext>
    </p:extLst>
  </p:cSld>
  <p:clrMapOvr>
    <a:masterClrMapping/>
  </p:clrMapOvr>
  <p:transition spd="med"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FD01-C464-488B-971B-16ACA449BF14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936E-FF66-4370-8227-944752FDA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710089"/>
      </p:ext>
    </p:extLst>
  </p:cSld>
  <p:clrMapOvr>
    <a:masterClrMapping/>
  </p:clrMapOvr>
  <p:transition spd="med" advClick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BFD01-C464-488B-971B-16ACA449BF14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6936E-FF66-4370-8227-944752FDA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908538"/>
      </p:ext>
    </p:extLst>
  </p:cSld>
  <p:clrMapOvr>
    <a:masterClrMapping/>
  </p:clrMapOvr>
  <p:transition spd="med" advClick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BFD01-C464-488B-971B-16ACA449BF14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6936E-FF66-4370-8227-944752FDA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4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.png"/><Relationship Id="rId7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2192000" cy="3509963"/>
          </a:xfrm>
          <a:prstGeom prst="rect">
            <a:avLst/>
          </a:prstGeom>
          <a:solidFill>
            <a:srgbClr val="FD9BA9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9885" y="433758"/>
            <a:ext cx="11192085" cy="2642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1094" y="622215"/>
            <a:ext cx="11189811" cy="2265529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b="1" dirty="0" smtClean="0"/>
              <a:t>Лэпбук, </a:t>
            </a:r>
            <a:r>
              <a:rPr lang="ru-RU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интерактивное средство обучения детей дошкольного возраста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56143" y="4981432"/>
            <a:ext cx="40164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Презентацию подготовила:</a:t>
            </a:r>
          </a:p>
          <a:p>
            <a:r>
              <a:rPr lang="ru-RU" dirty="0" smtClean="0"/>
              <a:t>Воспитатель МБДОУ Детский сад № 3</a:t>
            </a:r>
          </a:p>
          <a:p>
            <a:r>
              <a:rPr lang="ru-RU" dirty="0" smtClean="0"/>
              <a:t>г. Хабаровск.</a:t>
            </a:r>
          </a:p>
          <a:p>
            <a:r>
              <a:rPr lang="ru-RU" dirty="0" smtClean="0"/>
              <a:t>Мукаева Наталья Сергеевна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37" y="2986244"/>
            <a:ext cx="4652532" cy="3990375"/>
          </a:xfrm>
          <a:prstGeom prst="rect">
            <a:avLst/>
          </a:prstGeom>
        </p:spPr>
      </p:pic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10904560" y="6469039"/>
            <a:ext cx="1160060" cy="388961"/>
          </a:xfrm>
          <a:prstGeom prst="rightArrow">
            <a:avLst/>
          </a:prstGeom>
          <a:solidFill>
            <a:srgbClr val="FD9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далее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1622479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3" y="-1"/>
            <a:ext cx="1220525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87" y="537823"/>
            <a:ext cx="11193226" cy="57823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0822" y="913937"/>
            <a:ext cx="100956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Составление плана будущего "ЛЭПБУКА"- необходимо определиться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элементами (кармашки, карточки, игры, информация, движущиеся или съемные элементы и др.),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подтемами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разворотов 6;</a:t>
            </a:r>
          </a:p>
          <a:p>
            <a:pPr marL="342900" lvl="0" indent="-342900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подбираем фон и обложку;</a:t>
            </a:r>
          </a:p>
          <a:p>
            <a:pPr marL="342900" lvl="0" indent="-342900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съемные элементы тигрята;</a:t>
            </a:r>
          </a:p>
          <a:p>
            <a:pPr marL="342900" lvl="0" indent="-342900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кармашки разных размеров;</a:t>
            </a:r>
          </a:p>
          <a:p>
            <a:pPr marL="342900" lvl="0" indent="-342900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элементы;</a:t>
            </a:r>
          </a:p>
          <a:p>
            <a:pPr marL="342900" lvl="0" indent="-342900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буклеты;</a:t>
            </a:r>
          </a:p>
          <a:p>
            <a:pPr marL="342900" lvl="0" indent="-342900">
              <a:buFontTx/>
              <a:buChar char="-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арточки с загадками, стихами, раскрасками, </a:t>
            </a:r>
          </a:p>
          <a:p>
            <a:pPr marL="342900" lvl="0" indent="-342900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картинками для составления рассказов, физкультминутками, рассказами, подвижными играми, разрезные 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>
              <a:buFontTx/>
              <a:buChar char="-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схемы по рисованию, лепке, оригами, играми.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7494" y="5823982"/>
            <a:ext cx="1158340" cy="4145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324" y="1918230"/>
            <a:ext cx="4055123" cy="2424560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9008344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Прямоугольник 110"/>
          <p:cNvSpPr/>
          <p:nvPr/>
        </p:nvSpPr>
        <p:spPr>
          <a:xfrm>
            <a:off x="2438547" y="1885781"/>
            <a:ext cx="1933543" cy="420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25" y="391346"/>
            <a:ext cx="11193226" cy="5782353"/>
          </a:xfrm>
          <a:prstGeom prst="rect">
            <a:avLst/>
          </a:prstGeom>
        </p:spPr>
      </p:pic>
      <p:grpSp>
        <p:nvGrpSpPr>
          <p:cNvPr id="92" name="Группа 91"/>
          <p:cNvGrpSpPr/>
          <p:nvPr/>
        </p:nvGrpSpPr>
        <p:grpSpPr>
          <a:xfrm>
            <a:off x="3003936" y="3168558"/>
            <a:ext cx="1261981" cy="2024047"/>
            <a:chOff x="5420022" y="2457912"/>
            <a:chExt cx="1261981" cy="2024047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20022" y="2457912"/>
              <a:ext cx="1261981" cy="2024047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5688284" y="2687432"/>
              <a:ext cx="84123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Нарисуй тигренка (схема)</a:t>
              </a:r>
              <a:endParaRPr lang="ru-RU" sz="11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634504" y="3592067"/>
              <a:ext cx="84123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Слепи тигренка (схема)</a:t>
              </a:r>
              <a:endParaRPr lang="ru-RU" sz="1100" dirty="0"/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4999461" y="570710"/>
            <a:ext cx="1245653" cy="2006505"/>
            <a:chOff x="5603129" y="350531"/>
            <a:chExt cx="1245653" cy="2006505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603129" y="350531"/>
              <a:ext cx="1245653" cy="20065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685484" y="480292"/>
              <a:ext cx="1093901" cy="80338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88284" y="1413440"/>
              <a:ext cx="1103472" cy="816935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5852726" y="1691102"/>
              <a:ext cx="8412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лабиринт</a:t>
              </a:r>
              <a:endParaRPr lang="ru-RU" sz="11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892778" y="600458"/>
              <a:ext cx="8412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Найди отличия</a:t>
              </a:r>
              <a:endParaRPr lang="ru-RU" sz="1100" dirty="0"/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7516452" y="571338"/>
            <a:ext cx="1245653" cy="2006505"/>
            <a:chOff x="8130882" y="354870"/>
            <a:chExt cx="1245653" cy="200650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130882" y="354870"/>
              <a:ext cx="1245653" cy="20065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91916" y="488146"/>
              <a:ext cx="1103472" cy="1654762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8220124" y="995934"/>
              <a:ext cx="9869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Информация о тиграх</a:t>
              </a:r>
              <a:endParaRPr lang="ru-RU" sz="1100" dirty="0"/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10013554" y="545466"/>
            <a:ext cx="1261981" cy="2017951"/>
            <a:chOff x="10640636" y="357387"/>
            <a:chExt cx="1261981" cy="201795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40636" y="357387"/>
              <a:ext cx="1261981" cy="2017951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19890" y="466744"/>
              <a:ext cx="1103472" cy="816935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743521" y="1393036"/>
              <a:ext cx="1103472" cy="816935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10847801" y="581903"/>
              <a:ext cx="8412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Игра чей след</a:t>
              </a:r>
              <a:endParaRPr lang="ru-RU" sz="11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946908" y="1474491"/>
              <a:ext cx="841238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Игра найди отличия</a:t>
              </a:r>
              <a:endParaRPr lang="ru-RU" sz="1100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5945305" y="3200251"/>
            <a:ext cx="1261981" cy="2017951"/>
            <a:chOff x="8115608" y="4508209"/>
            <a:chExt cx="1261981" cy="2017951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115608" y="4508209"/>
              <a:ext cx="1261981" cy="2017951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03615" y="5913040"/>
              <a:ext cx="1066892" cy="487722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91916" y="4639599"/>
              <a:ext cx="1103472" cy="816935"/>
            </a:xfrm>
            <a:prstGeom prst="rect">
              <a:avLst/>
            </a:prstGeom>
          </p:spPr>
        </p:pic>
        <p:sp>
          <p:nvSpPr>
            <p:cNvPr id="36" name="Прямоугольник 35"/>
            <p:cNvSpPr/>
            <p:nvPr/>
          </p:nvSpPr>
          <p:spPr>
            <a:xfrm>
              <a:off x="8203615" y="5913040"/>
              <a:ext cx="1066892" cy="24386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323033" y="4734282"/>
              <a:ext cx="8412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Рисунок </a:t>
              </a:r>
              <a:r>
                <a:rPr lang="ru-RU" sz="1100" dirty="0" err="1" smtClean="0"/>
                <a:t>пазл</a:t>
              </a:r>
              <a:endParaRPr lang="ru-RU" sz="11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00037" y="5936187"/>
              <a:ext cx="8412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Кармашек клапан</a:t>
              </a:r>
              <a:endParaRPr lang="ru-RU" sz="1100" dirty="0"/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8854458" y="3196352"/>
            <a:ext cx="1261981" cy="2017951"/>
            <a:chOff x="9471259" y="2446417"/>
            <a:chExt cx="1261981" cy="2017951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71259" y="2446417"/>
              <a:ext cx="1261981" cy="2017951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808831" y="3605571"/>
              <a:ext cx="625998" cy="573157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9815501" y="3752690"/>
              <a:ext cx="8412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карман</a:t>
              </a:r>
              <a:endParaRPr lang="ru-RU" sz="1100" dirty="0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10206137" y="3196351"/>
            <a:ext cx="1261981" cy="2017951"/>
            <a:chOff x="10800004" y="2464008"/>
            <a:chExt cx="1261981" cy="2017951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800004" y="2464008"/>
              <a:ext cx="1261981" cy="2017951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897548" y="3843603"/>
              <a:ext cx="1066892" cy="487722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11099977" y="3914580"/>
              <a:ext cx="8412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карман</a:t>
              </a:r>
              <a:endParaRPr lang="ru-RU" sz="1100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6259176" y="565614"/>
            <a:ext cx="1261981" cy="2017951"/>
            <a:chOff x="6859360" y="357718"/>
            <a:chExt cx="1261981" cy="2017951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59360" y="357718"/>
              <a:ext cx="1261981" cy="2017951"/>
            </a:xfrm>
            <a:prstGeom prst="rect">
              <a:avLst/>
            </a:prstGeom>
          </p:spPr>
        </p:pic>
        <p:sp>
          <p:nvSpPr>
            <p:cNvPr id="13" name="Прямоугольник 12"/>
            <p:cNvSpPr/>
            <p:nvPr/>
          </p:nvSpPr>
          <p:spPr>
            <a:xfrm>
              <a:off x="6973757" y="816690"/>
              <a:ext cx="368490" cy="4776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626765" y="806640"/>
              <a:ext cx="377985" cy="487722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66201" y="1679238"/>
              <a:ext cx="1062962" cy="487722"/>
            </a:xfrm>
            <a:prstGeom prst="rect">
              <a:avLst/>
            </a:prstGeom>
          </p:spPr>
        </p:pic>
        <p:sp>
          <p:nvSpPr>
            <p:cNvPr id="78" name="TextBox 77"/>
            <p:cNvSpPr txBox="1"/>
            <p:nvPr/>
          </p:nvSpPr>
          <p:spPr>
            <a:xfrm>
              <a:off x="7143700" y="1775031"/>
              <a:ext cx="8412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карман</a:t>
              </a:r>
              <a:endParaRPr lang="ru-RU" sz="11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143700" y="397174"/>
              <a:ext cx="8412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карман</a:t>
              </a:r>
              <a:endParaRPr lang="ru-RU" sz="1100" dirty="0"/>
            </a:p>
          </p:txBody>
        </p:sp>
      </p:grpSp>
      <p:cxnSp>
        <p:nvCxnSpPr>
          <p:cNvPr id="84" name="Прямая со стрелкой 83"/>
          <p:cNvCxnSpPr>
            <a:stCxn id="80" idx="2"/>
          </p:cNvCxnSpPr>
          <p:nvPr/>
        </p:nvCxnSpPr>
        <p:spPr>
          <a:xfrm>
            <a:off x="6964135" y="866680"/>
            <a:ext cx="124488" cy="84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Группа 97"/>
          <p:cNvGrpSpPr/>
          <p:nvPr/>
        </p:nvGrpSpPr>
        <p:grpSpPr>
          <a:xfrm>
            <a:off x="8755912" y="565614"/>
            <a:ext cx="1245653" cy="2006505"/>
            <a:chOff x="9383565" y="357387"/>
            <a:chExt cx="1245653" cy="2006505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9383565" y="357387"/>
              <a:ext cx="1245653" cy="200650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486625" y="795957"/>
              <a:ext cx="377985" cy="487722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167213" y="779032"/>
              <a:ext cx="377985" cy="487722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478920" y="1760515"/>
              <a:ext cx="1066892" cy="48772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</p:pic>
        <p:sp>
          <p:nvSpPr>
            <p:cNvPr id="77" name="TextBox 76"/>
            <p:cNvSpPr txBox="1"/>
            <p:nvPr/>
          </p:nvSpPr>
          <p:spPr>
            <a:xfrm>
              <a:off x="9696777" y="1856648"/>
              <a:ext cx="8412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карман</a:t>
              </a:r>
              <a:endParaRPr lang="ru-RU" sz="11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662268" y="370846"/>
              <a:ext cx="84123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карман</a:t>
              </a:r>
              <a:endParaRPr lang="ru-RU" sz="1100" dirty="0"/>
            </a:p>
          </p:txBody>
        </p:sp>
        <p:cxnSp>
          <p:nvCxnSpPr>
            <p:cNvPr id="86" name="Прямая со стрелкой 85"/>
            <p:cNvCxnSpPr/>
            <p:nvPr/>
          </p:nvCxnSpPr>
          <p:spPr>
            <a:xfrm flipH="1">
              <a:off x="9696777" y="597931"/>
              <a:ext cx="56349" cy="1287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 стрелкой 87"/>
            <p:cNvCxnSpPr/>
            <p:nvPr/>
          </p:nvCxnSpPr>
          <p:spPr>
            <a:xfrm>
              <a:off x="10208102" y="609333"/>
              <a:ext cx="96286" cy="1337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Рисунок 5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9380" y="2563418"/>
            <a:ext cx="1261981" cy="206306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4382" y="3732210"/>
            <a:ext cx="1103472" cy="816935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36750" y="2974533"/>
            <a:ext cx="292633" cy="29873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86313" y="2963633"/>
            <a:ext cx="292633" cy="29873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24217" y="3365164"/>
            <a:ext cx="292633" cy="298730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16452" y="3395251"/>
            <a:ext cx="292633" cy="29873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7662448" y="4008751"/>
            <a:ext cx="8412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оригами</a:t>
            </a:r>
            <a:endParaRPr lang="ru-RU" sz="1100" dirty="0"/>
          </a:p>
        </p:txBody>
      </p:sp>
      <p:sp>
        <p:nvSpPr>
          <p:cNvPr id="89" name="TextBox 88"/>
          <p:cNvSpPr txBox="1"/>
          <p:nvPr/>
        </p:nvSpPr>
        <p:spPr>
          <a:xfrm>
            <a:off x="7700881" y="2563417"/>
            <a:ext cx="10550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Подвижные элементы</a:t>
            </a:r>
            <a:endParaRPr lang="ru-RU" sz="1100" dirty="0"/>
          </a:p>
        </p:txBody>
      </p:sp>
      <p:pic>
        <p:nvPicPr>
          <p:cNvPr id="102" name="Рисунок 10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31808" y="2963633"/>
            <a:ext cx="292633" cy="298730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81307" y="3375503"/>
            <a:ext cx="292633" cy="298730"/>
          </a:xfrm>
          <a:prstGeom prst="rect">
            <a:avLst/>
          </a:prstGeom>
        </p:spPr>
      </p:pic>
      <p:grpSp>
        <p:nvGrpSpPr>
          <p:cNvPr id="93" name="Группа 92"/>
          <p:cNvGrpSpPr/>
          <p:nvPr/>
        </p:nvGrpSpPr>
        <p:grpSpPr>
          <a:xfrm>
            <a:off x="4482527" y="3179160"/>
            <a:ext cx="1261981" cy="2017951"/>
            <a:chOff x="6788523" y="2466545"/>
            <a:chExt cx="1261981" cy="2017951"/>
          </a:xfrm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88523" y="2466545"/>
              <a:ext cx="1261981" cy="2017951"/>
            </a:xfrm>
            <a:prstGeom prst="rect">
              <a:avLst/>
            </a:prstGeom>
          </p:spPr>
        </p:pic>
        <p:sp>
          <p:nvSpPr>
            <p:cNvPr id="44" name="Улыбающееся лицо 43"/>
            <p:cNvSpPr/>
            <p:nvPr/>
          </p:nvSpPr>
          <p:spPr>
            <a:xfrm>
              <a:off x="6850789" y="2910208"/>
              <a:ext cx="283303" cy="283303"/>
            </a:xfrm>
            <a:prstGeom prst="smileyFac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33831" y="2688784"/>
              <a:ext cx="292633" cy="298730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532250" y="3429919"/>
              <a:ext cx="292633" cy="298730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033378" y="3417418"/>
              <a:ext cx="292633" cy="298730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678567" y="2870868"/>
              <a:ext cx="292633" cy="298730"/>
            </a:xfrm>
            <a:prstGeom prst="rect">
              <a:avLst/>
            </a:prstGeom>
          </p:spPr>
        </p:pic>
        <p:sp>
          <p:nvSpPr>
            <p:cNvPr id="90" name="TextBox 89"/>
            <p:cNvSpPr txBox="1"/>
            <p:nvPr/>
          </p:nvSpPr>
          <p:spPr>
            <a:xfrm>
              <a:off x="6944247" y="3880941"/>
              <a:ext cx="105505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съемные элементы</a:t>
              </a:r>
              <a:endParaRPr lang="ru-RU" sz="1100" dirty="0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614243" y="464013"/>
            <a:ext cx="4877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Рисование макета. – это необходимо для дальнейшего оформления "ЛЭПБУКА".</a:t>
            </a:r>
          </a:p>
        </p:txBody>
      </p:sp>
      <p:cxnSp>
        <p:nvCxnSpPr>
          <p:cNvPr id="109" name="Прямая со стрелкой 108"/>
          <p:cNvCxnSpPr/>
          <p:nvPr/>
        </p:nvCxnSpPr>
        <p:spPr>
          <a:xfrm flipH="1">
            <a:off x="6489081" y="831830"/>
            <a:ext cx="184245" cy="117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2438547" y="1937102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Внутренняя часть</a:t>
            </a:r>
            <a:endParaRPr lang="ru-RU" dirty="0"/>
          </a:p>
        </p:txBody>
      </p:sp>
      <p:sp>
        <p:nvSpPr>
          <p:cNvPr id="112" name="Прямоугольник 111"/>
          <p:cNvSpPr/>
          <p:nvPr/>
        </p:nvSpPr>
        <p:spPr>
          <a:xfrm>
            <a:off x="2438547" y="1885781"/>
            <a:ext cx="1933543" cy="487722"/>
          </a:xfrm>
          <a:prstGeom prst="rect">
            <a:avLst/>
          </a:prstGeom>
          <a:noFill/>
          <a:ln w="28575">
            <a:solidFill>
              <a:srgbClr val="FD9B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Прямоугольник 112"/>
          <p:cNvSpPr/>
          <p:nvPr/>
        </p:nvSpPr>
        <p:spPr>
          <a:xfrm>
            <a:off x="661098" y="4016710"/>
            <a:ext cx="1933543" cy="487722"/>
          </a:xfrm>
          <a:prstGeom prst="rect">
            <a:avLst/>
          </a:prstGeom>
          <a:noFill/>
          <a:ln w="28575">
            <a:solidFill>
              <a:srgbClr val="FD9B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TextBox 113"/>
          <p:cNvSpPr txBox="1"/>
          <p:nvPr/>
        </p:nvSpPr>
        <p:spPr>
          <a:xfrm>
            <a:off x="767625" y="4031442"/>
            <a:ext cx="2524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prstClr val="black"/>
                </a:solidFill>
              </a:rPr>
              <a:t>наружная </a:t>
            </a:r>
            <a:r>
              <a:rPr lang="ru-RU" dirty="0">
                <a:solidFill>
                  <a:prstClr val="black"/>
                </a:solidFill>
              </a:rPr>
              <a:t>часть</a:t>
            </a:r>
          </a:p>
        </p:txBody>
      </p:sp>
      <p:cxnSp>
        <p:nvCxnSpPr>
          <p:cNvPr id="116" name="Прямая со стрелкой 115"/>
          <p:cNvCxnSpPr/>
          <p:nvPr/>
        </p:nvCxnSpPr>
        <p:spPr>
          <a:xfrm flipV="1">
            <a:off x="4372090" y="1978835"/>
            <a:ext cx="418915" cy="226938"/>
          </a:xfrm>
          <a:prstGeom prst="straightConnector1">
            <a:avLst/>
          </a:prstGeom>
          <a:ln>
            <a:solidFill>
              <a:srgbClr val="FD9B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 стрелкой 117"/>
          <p:cNvCxnSpPr/>
          <p:nvPr/>
        </p:nvCxnSpPr>
        <p:spPr>
          <a:xfrm>
            <a:off x="2594641" y="4216108"/>
            <a:ext cx="355262" cy="0"/>
          </a:xfrm>
          <a:prstGeom prst="straightConnector1">
            <a:avLst/>
          </a:prstGeom>
          <a:ln>
            <a:solidFill>
              <a:srgbClr val="FD9B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 стрелкой 119"/>
          <p:cNvCxnSpPr/>
          <p:nvPr/>
        </p:nvCxnSpPr>
        <p:spPr>
          <a:xfrm>
            <a:off x="7207286" y="3594951"/>
            <a:ext cx="292094" cy="0"/>
          </a:xfrm>
          <a:prstGeom prst="straightConnector1">
            <a:avLst/>
          </a:prstGeom>
          <a:ln>
            <a:solidFill>
              <a:srgbClr val="FD9B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 стрелкой 121"/>
          <p:cNvCxnSpPr/>
          <p:nvPr/>
        </p:nvCxnSpPr>
        <p:spPr>
          <a:xfrm flipV="1">
            <a:off x="5518887" y="2583565"/>
            <a:ext cx="1062316" cy="595595"/>
          </a:xfrm>
          <a:prstGeom prst="straightConnector1">
            <a:avLst/>
          </a:prstGeom>
          <a:ln>
            <a:solidFill>
              <a:srgbClr val="FD9B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flipV="1">
            <a:off x="3942833" y="2635089"/>
            <a:ext cx="1166210" cy="484819"/>
          </a:xfrm>
          <a:prstGeom prst="straightConnector1">
            <a:avLst/>
          </a:prstGeom>
          <a:ln>
            <a:solidFill>
              <a:srgbClr val="FD9B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>
            <a:stCxn id="40" idx="0"/>
          </p:cNvCxnSpPr>
          <p:nvPr/>
        </p:nvCxnSpPr>
        <p:spPr>
          <a:xfrm flipH="1" flipV="1">
            <a:off x="9485448" y="2602846"/>
            <a:ext cx="1" cy="593506"/>
          </a:xfrm>
          <a:prstGeom prst="straightConnector1">
            <a:avLst/>
          </a:prstGeom>
          <a:ln>
            <a:solidFill>
              <a:srgbClr val="FD9B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 стрелкой 127"/>
          <p:cNvCxnSpPr/>
          <p:nvPr/>
        </p:nvCxnSpPr>
        <p:spPr>
          <a:xfrm flipV="1">
            <a:off x="10740445" y="2583565"/>
            <a:ext cx="0" cy="584993"/>
          </a:xfrm>
          <a:prstGeom prst="straightConnector1">
            <a:avLst/>
          </a:prstGeom>
          <a:ln>
            <a:solidFill>
              <a:srgbClr val="FD9BA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9" name="Рисунок 12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19826" y="5648921"/>
            <a:ext cx="1158340" cy="414564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>
            <a:off x="661098" y="5563373"/>
            <a:ext cx="2246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Оформление.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93761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5149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87" y="374050"/>
            <a:ext cx="11193226" cy="8133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9387" y="537823"/>
            <a:ext cx="70872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76294" y="465062"/>
            <a:ext cx="112726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Последовательное изготовление </a:t>
            </a:r>
            <a:r>
              <a:rPr lang="ru-RU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ЛЭПБУКА «Усатый полосатый»</a:t>
            </a:r>
            <a:endParaRPr lang="ru-RU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388" y="1678674"/>
            <a:ext cx="111932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Подобрать всю необходимую информацию, развивающие задания и игры.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Выбрать основной фон и обложку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Используя компьютерную программу 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оформить листы будущего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Подготовленные материалы необходимо распечатать,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заламинировать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(для основы лучше использовать пленку не менее 100мк.) и вырезать. Кармашки можно распечатать либо на плотной бумаги, либо на обычной и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заламинировать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(пленка не более 75мк)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Собрать основу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помощи пружин, для удобства его использования и долговечности.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Приклеить карманы при помощи двустороннего скотча.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Разложить карточки по кармашкам.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Приклеить липучки для тигрят на основу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съемные элементы.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ЛЭПБУК ГОТОВ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5809" y="6321530"/>
            <a:ext cx="1158340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66818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649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87" y="349768"/>
            <a:ext cx="11193226" cy="996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7021" y="1649950"/>
            <a:ext cx="10891944" cy="5047536"/>
          </a:xfrm>
          <a:prstGeom prst="rect">
            <a:avLst/>
          </a:prstGeom>
          <a:noFill/>
        </p:spPr>
        <p:txBody>
          <a:bodyPr wrap="square" numCol="2" spcCol="540000" rtlCol="0">
            <a:spAutoFit/>
          </a:bodyPr>
          <a:lstStyle/>
          <a:p>
            <a:pPr>
              <a:spcAft>
                <a:spcPts val="0"/>
              </a:spcAft>
            </a:pPr>
            <a:endParaRPr lang="ru-RU" sz="1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  «Нарисуй и раскрась тигрёнка»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Схема «Слепи тигрёнка как я»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Д/и: «Тигрёнок, и его друзья». Найди 7 отличий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 </a:t>
            </a:r>
            <a:r>
              <a:rPr lang="ru-RU" sz="2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бродилка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«Помоги тигрёнку добраться до своих друзей»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Кармашек стихи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Кармашек  загадки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Кармашек рассказ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Д/и: «Чьи следы?»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Д/и: «Чья тень?»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Собери </a:t>
            </a:r>
            <a:r>
              <a:rPr lang="ru-RU" sz="2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пазл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Оригами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Некоторые факты об амурских тиграх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Виды тигров и места их обитания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Кармашек </a:t>
            </a:r>
            <a:r>
              <a:rPr lang="ru-RU" sz="2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физминутки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Кармашек  подвижные игры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Кармашек составь рассказ по картинке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Раскраски  </a:t>
            </a:r>
          </a:p>
          <a:p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18. Буклет для родителей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7787" y="532587"/>
            <a:ext cx="10290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В </a:t>
            </a:r>
            <a:r>
              <a:rPr lang="ru-RU" sz="3200" b="1" dirty="0" err="1" smtClean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лэпбук</a:t>
            </a:r>
            <a:r>
              <a:rPr lang="ru-RU" sz="3200" b="1" dirty="0" smtClean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вошло</a:t>
            </a:r>
            <a:r>
              <a:rPr lang="ru-RU" sz="3200" b="1" dirty="0">
                <a:solidFill>
                  <a:prstClr val="black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 18   развивающих заданий:</a:t>
            </a:r>
            <a:endParaRPr lang="ru-RU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3768" y="6282922"/>
            <a:ext cx="1158340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9568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6858000"/>
          </a:xfrm>
          <a:prstGeom prst="rect">
            <a:avLst/>
          </a:prstGeom>
        </p:spPr>
      </p:pic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883" y="5786486"/>
            <a:ext cx="1158340" cy="4145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652" y="234400"/>
            <a:ext cx="4950993" cy="2960201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3" t="9153" r="2462" b="9055"/>
          <a:stretch/>
        </p:blipFill>
        <p:spPr>
          <a:xfrm>
            <a:off x="732578" y="175002"/>
            <a:ext cx="3119403" cy="325399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211013" y="3544245"/>
            <a:ext cx="4488037" cy="3024166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330" y="3397347"/>
            <a:ext cx="4589640" cy="3171064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376" y="430380"/>
            <a:ext cx="2824276" cy="282427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976" y="4030434"/>
            <a:ext cx="3986061" cy="2653222"/>
          </a:xfrm>
          <a:prstGeom prst="rect">
            <a:avLst/>
          </a:prstGeom>
        </p:spPr>
      </p:pic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10365164" y="5985716"/>
            <a:ext cx="1337481" cy="53307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далее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493399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6858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893497" y="248233"/>
            <a:ext cx="4405005" cy="2968216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172" y="3519239"/>
            <a:ext cx="4405005" cy="303597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89" b="16696"/>
          <a:stretch/>
        </p:blipFill>
        <p:spPr>
          <a:xfrm rot="5400000">
            <a:off x="-1315793" y="1994357"/>
            <a:ext cx="6480142" cy="2769667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507" y="91813"/>
            <a:ext cx="3276031" cy="32760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4209" y="2765738"/>
            <a:ext cx="4542972" cy="4542972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21124" y="6271720"/>
            <a:ext cx="1359526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89031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25" y="-297"/>
            <a:ext cx="12205250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87" y="1899006"/>
            <a:ext cx="11193226" cy="30599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9809" y="2921167"/>
            <a:ext cx="104711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D9BA9"/>
                </a:solidFill>
                <a:latin typeface="Comic Sans MS" panose="030F0702030302020204" pitchFamily="66" charset="0"/>
              </a:rPr>
              <a:t>СПАСИБО ЗА ВНИМАНИЕ!</a:t>
            </a:r>
            <a:endParaRPr lang="ru-RU" sz="6000" b="1" dirty="0">
              <a:solidFill>
                <a:srgbClr val="FD9BA9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03642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12" y="537823"/>
            <a:ext cx="11193226" cy="5782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2839" y="920620"/>
            <a:ext cx="107926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   Лэпбук</a:t>
            </a:r>
            <a:r>
              <a:rPr lang="ru-RU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 - </a:t>
            </a:r>
            <a:r>
              <a:rPr lang="ru-RU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(</a:t>
            </a:r>
            <a:r>
              <a:rPr lang="ru-RU" sz="400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впереводе</a:t>
            </a:r>
            <a:r>
              <a:rPr lang="ru-RU" sz="400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с </a:t>
            </a:r>
            <a:r>
              <a:rPr lang="ru-RU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англ. «книга на коленях») </a:t>
            </a:r>
            <a:r>
              <a:rPr lang="ru-RU" sz="4000" dirty="0">
                <a:solidFill>
                  <a:srgbClr val="00000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это интересное пособие которое представляет собой интерактивную папку с карманами, окошечками, стрелочками и другими подвижными деталями, которые ребенок может достать самостоятельно, переставить поменять местами по своему усмотрению.</a:t>
            </a:r>
            <a:endParaRPr lang="ru-RU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0024" y="5775843"/>
            <a:ext cx="1158340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4696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57" y="109795"/>
            <a:ext cx="11319569" cy="10093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93" y="357631"/>
            <a:ext cx="10877265" cy="51364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15286" y="303266"/>
            <a:ext cx="6247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Что такое технология "Лэпбук?" </a:t>
            </a:r>
            <a:endParaRPr lang="ru-R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511188"/>
            <a:ext cx="12192000" cy="4346812"/>
          </a:xfrm>
          <a:prstGeom prst="rect">
            <a:avLst/>
          </a:prstGeom>
          <a:solidFill>
            <a:srgbClr val="FD9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3558" y="2661313"/>
            <a:ext cx="3384645" cy="39987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это современная форма организации образовательной деятельности с детьми дошкольного возраста для развития познавательной активности и развития самостоятельности; это игра, творчество, познание и исследование нового, повторение и закрепление изученного, систематизация знаний в занимательно-игровой форме.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7623" y="2661313"/>
            <a:ext cx="3505504" cy="41151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247" y="2661313"/>
            <a:ext cx="3505504" cy="41151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63821" y="45992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46001" y="2891136"/>
            <a:ext cx="3295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это универсальное пособие, которое может быть итогом проектной и самостоятельной деятельности, тематической недели, предусмотренной основной образовательной программой дошкольной образовательной организации. Может быть использован при реализации любой из образовательных областей, обеспечивая их интеграцию.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393202" y="2891136"/>
            <a:ext cx="31391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это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возможность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построения деятельности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 основе индивидуальных особенностей каждого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ребенка, что обеспечивает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равенство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возможностей и полноценное развитие, объединяя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обучение и воспитание в целостный образовательный процесс 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1932065" y="1142544"/>
            <a:ext cx="409433" cy="1274568"/>
          </a:xfrm>
          <a:prstGeom prst="downArrow">
            <a:avLst/>
          </a:prstGeom>
          <a:solidFill>
            <a:schemeClr val="bg1"/>
          </a:solidFill>
          <a:ln>
            <a:solidFill>
              <a:srgbClr val="FD9BA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6186" y="1119115"/>
            <a:ext cx="560881" cy="14082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2339" y="1102890"/>
            <a:ext cx="560881" cy="1408298"/>
          </a:xfrm>
          <a:prstGeom prst="rect">
            <a:avLst/>
          </a:prstGeom>
        </p:spPr>
      </p:pic>
      <p:pic>
        <p:nvPicPr>
          <p:cNvPr id="15" name="Рисунок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8141" y="6276919"/>
            <a:ext cx="1158340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4888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82" y="83209"/>
            <a:ext cx="11321253" cy="10120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848" y="361321"/>
            <a:ext cx="10882303" cy="512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9534" y="340807"/>
            <a:ext cx="9078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Преимущество </a:t>
            </a:r>
            <a:r>
              <a:rPr lang="ru-RU" sz="28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использования «</a:t>
            </a:r>
            <a:r>
              <a:rPr lang="ru-RU" sz="2800" b="1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Лэпбука</a:t>
            </a:r>
            <a:r>
              <a:rPr lang="ru-RU" sz="28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» </a:t>
            </a:r>
            <a:r>
              <a:rPr lang="ru-RU" sz="2800" b="1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работе с детьми </a:t>
            </a:r>
            <a:endParaRPr lang="ru-RU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720" y="2600123"/>
            <a:ext cx="10617958" cy="1220733"/>
          </a:xfrm>
          <a:prstGeom prst="rect">
            <a:avLst/>
          </a:prstGeom>
          <a:ln>
            <a:solidFill>
              <a:srgbClr val="FD9BA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5720" y="3881663"/>
            <a:ext cx="10617958" cy="1667301"/>
          </a:xfrm>
          <a:prstGeom prst="rect">
            <a:avLst/>
          </a:prstGeom>
          <a:ln>
            <a:solidFill>
              <a:srgbClr val="FD9BA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016" y="5582273"/>
            <a:ext cx="10590662" cy="1173369"/>
          </a:xfrm>
          <a:prstGeom prst="rect">
            <a:avLst/>
          </a:prstGeom>
          <a:ln>
            <a:solidFill>
              <a:srgbClr val="FD9BA9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654847" y="1164516"/>
            <a:ext cx="0" cy="4936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555845" y="2796728"/>
            <a:ext cx="102522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родителей </a:t>
            </a: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возможность полезно и увлекательно провести время со своим ребенком, организовать активное общение, возможность узнать интересы и потенциал ребёнка, проявить творчество, поучаствовать в жизни детского сада</a:t>
            </a:r>
            <a:endParaRPr lang="ru-RU" sz="16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508078" y="4002307"/>
            <a:ext cx="10347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воспитателей </a:t>
            </a: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1600" dirty="0">
                <a:solidFill>
                  <a:srgbClr val="000000"/>
                </a:solidFill>
                <a:latin typeface="Roboto"/>
              </a:rPr>
              <a:t>интерактивное обучающее средство, позволяющее организовать активную речевую, коммуникативную, познавательную деятельность воспитанников, осуществляя дифференцированный подход; отличный способ преподнесения и последующего закрепления материала, предмет для выстраивания коммуникативных связей с детьми и родителями, возможность раскрыть свои организаторские и творческие </a:t>
            </a:r>
            <a:r>
              <a:rPr lang="ru-RU" sz="1600" dirty="0" smtClean="0">
                <a:solidFill>
                  <a:srgbClr val="000000"/>
                </a:solidFill>
                <a:latin typeface="Roboto"/>
              </a:rPr>
              <a:t>способности.</a:t>
            </a:r>
            <a:endParaRPr lang="ru-RU" sz="16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621263" y="5753458"/>
            <a:ext cx="10186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для ДОУ </a:t>
            </a: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– часть дидактического обеспечения зон развития в группах, средство мотивации профессионального и творческого развития педагогов, средство повышения компетентности родителей и педагогов.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654847" y="1845199"/>
            <a:ext cx="80546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54847" y="3429000"/>
            <a:ext cx="77816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654847" y="6100549"/>
            <a:ext cx="75087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654847" y="4749421"/>
            <a:ext cx="84640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4257" y="1215877"/>
            <a:ext cx="10748180" cy="1347333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1460310" y="1347939"/>
            <a:ext cx="105633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</a:t>
            </a:r>
            <a:r>
              <a:rPr lang="ru-RU" sz="16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яркая, красочная, «загадочная» книжка, хранящая в себе множество секретов и тайн, которую хочется рассматривать и изучать, возвращаться вновь и вновь к её содержимому, побуждающая к активному речевому и коммуникативному взаимодействию со взрослым и ровесниками, эффективная форма овладения речью (культурой речи)</a:t>
            </a:r>
            <a:endParaRPr lang="ru-RU" sz="1600" dirty="0"/>
          </a:p>
        </p:txBody>
      </p:sp>
      <p:pic>
        <p:nvPicPr>
          <p:cNvPr id="57" name="Рисунок 5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7567" y="6280215"/>
            <a:ext cx="1158340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602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3571910" y="1275106"/>
            <a:ext cx="5479223" cy="5479223"/>
          </a:xfrm>
          <a:prstGeom prst="ellipse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258" y="1451029"/>
            <a:ext cx="1896020" cy="189602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73" y="207083"/>
            <a:ext cx="11321253" cy="1012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99" y="457041"/>
            <a:ext cx="10888400" cy="512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6515" y="379684"/>
            <a:ext cx="6070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Формы работы с «</a:t>
            </a:r>
            <a:r>
              <a:rPr lang="ru-RU" sz="3200" b="1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Лэпбуком</a:t>
            </a:r>
            <a:r>
              <a:rPr lang="ru-RU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»</a:t>
            </a:r>
            <a:endParaRPr lang="ru-RU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250651" y="2868305"/>
            <a:ext cx="2292824" cy="2292824"/>
          </a:xfrm>
          <a:prstGeom prst="ellipse">
            <a:avLst/>
          </a:prstGeom>
          <a:solidFill>
            <a:srgbClr val="FD9BA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431749" y="3063264"/>
            <a:ext cx="1931160" cy="19311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15780" y="3720028"/>
            <a:ext cx="2168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ЛЭПБУК</a:t>
            </a:r>
            <a:endParaRPr lang="ru-RU" sz="3600" dirty="0"/>
          </a:p>
        </p:txBody>
      </p:sp>
      <p:sp>
        <p:nvSpPr>
          <p:cNvPr id="10" name="Овал 9"/>
          <p:cNvSpPr/>
          <p:nvPr/>
        </p:nvSpPr>
        <p:spPr>
          <a:xfrm>
            <a:off x="7865202" y="4363011"/>
            <a:ext cx="1883391" cy="188339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102240" y="4394580"/>
            <a:ext cx="1883391" cy="188339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438933" y="2026457"/>
            <a:ext cx="1518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Open Sans"/>
              </a:rPr>
              <a:t>педагог-ребёнок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3535165" y="5013109"/>
            <a:ext cx="1306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Open Sans"/>
              </a:rPr>
              <a:t>педагог-родитель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8276054" y="4815687"/>
            <a:ext cx="15501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Open Sans"/>
              </a:rPr>
              <a:t>педагог- ребенок- </a:t>
            </a:r>
            <a:r>
              <a:rPr lang="ru-RU" dirty="0">
                <a:latin typeface="Open Sans"/>
              </a:rPr>
              <a:t>родитель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7678394" y="1451029"/>
            <a:ext cx="1883391" cy="188339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062585" y="1972884"/>
            <a:ext cx="1686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Open Sans"/>
              </a:rPr>
              <a:t>ребёнок-родитель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5373" y="1555845"/>
            <a:ext cx="2232588" cy="1378424"/>
          </a:xfrm>
          <a:prstGeom prst="roundRect">
            <a:avLst/>
          </a:prstGeom>
          <a:noFill/>
          <a:ln w="38100">
            <a:solidFill>
              <a:srgbClr val="FD9B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91280" y="1783392"/>
            <a:ext cx="2120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г</a:t>
            </a:r>
            <a:r>
              <a:rPr lang="ru-RU" dirty="0" smtClean="0"/>
              <a:t>рупповая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подгрупповая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индивидуальная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80" y="4952242"/>
            <a:ext cx="2274005" cy="141439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67483" y="5277351"/>
            <a:ext cx="21207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и</a:t>
            </a:r>
            <a:r>
              <a:rPr lang="ru-RU" dirty="0" smtClean="0"/>
              <a:t>ндивидуальная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коллективная</a:t>
            </a:r>
            <a:endParaRPr lang="ru-RU" dirty="0"/>
          </a:p>
        </p:txBody>
      </p:sp>
      <p:pic>
        <p:nvPicPr>
          <p:cNvPr id="23" name="Рисунок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1218" y="6295985"/>
            <a:ext cx="1158340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7859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24156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87" y="409743"/>
            <a:ext cx="11193226" cy="1596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2980" y="915439"/>
            <a:ext cx="559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Цели и задачи «</a:t>
            </a:r>
            <a:r>
              <a:rPr lang="ru-RU" sz="3200" b="1" dirty="0" err="1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Лэпбука</a:t>
            </a:r>
            <a:r>
              <a:rPr lang="ru-RU" sz="3200" b="1" dirty="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»</a:t>
            </a:r>
            <a:endParaRPr lang="ru-RU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1983" y="2825397"/>
            <a:ext cx="11021282" cy="769441"/>
          </a:xfrm>
          <a:prstGeom prst="rect">
            <a:avLst/>
          </a:prstGeom>
          <a:ln w="38100">
            <a:solidFill>
              <a:srgbClr val="FD9BA9"/>
            </a:solidFill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Цели 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:получение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, расширение и закрепление знаний по определенной теме в игровой форме. </a:t>
            </a:r>
            <a:endParaRPr lang="ru-RU" sz="2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1983" y="4037663"/>
            <a:ext cx="11374165" cy="2462213"/>
          </a:xfrm>
          <a:prstGeom prst="rect">
            <a:avLst/>
          </a:prstGeom>
          <a:ln w="38100">
            <a:solidFill>
              <a:srgbClr val="FD9BA9"/>
            </a:solidFill>
          </a:ln>
        </p:spPr>
        <p:txBody>
          <a:bodyPr wrap="square">
            <a:spAutoFit/>
          </a:bodyPr>
          <a:lstStyle/>
          <a:p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-развитие воображения, творческой инициативы, в том числе речевой;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-возможность выбора детьми материалов, видов работы, участников совместной деятельности и общения;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 условий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родителей в образовательной деятельности.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-возможность для ребенка научиться самостоятельно собирать и систематизировать полученную информацию.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1983" y="2825397"/>
            <a:ext cx="11374165" cy="802833"/>
          </a:xfrm>
          <a:prstGeom prst="rect">
            <a:avLst/>
          </a:prstGeom>
          <a:noFill/>
          <a:ln w="38100">
            <a:solidFill>
              <a:srgbClr val="FD9B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7808" y="6085312"/>
            <a:ext cx="1158340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1235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24142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3022" y="2556724"/>
            <a:ext cx="115792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информативен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доступен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полифункционален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 </a:t>
            </a:r>
            <a:r>
              <a:rPr lang="ru-RU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способствует развитию творчества, воображения.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11111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пригоден к использованию одновременно группой детей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обеспечивает игровую, исследовательскую деятельность детей старшего дошкольного возраста.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3105" y="6319760"/>
            <a:ext cx="1158340" cy="4145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12" y="408467"/>
            <a:ext cx="11193226" cy="15972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2304" y="623816"/>
            <a:ext cx="11027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Соответствие «</a:t>
            </a:r>
            <a:r>
              <a:rPr lang="ru-RU" sz="3200" b="1" dirty="0" err="1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Лэпбука</a:t>
            </a:r>
            <a:r>
              <a:rPr lang="ru-RU" sz="3200" b="1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» требованиям </a:t>
            </a:r>
            <a:r>
              <a:rPr lang="ru-RU" sz="3200" b="1" dirty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ФГОС ДО к организации предметно- пространственной среды в ДОУ.</a:t>
            </a:r>
            <a:endParaRPr lang="ru-RU" sz="3200" b="1" dirty="0">
              <a:solidFill>
                <a:prstClr val="black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71112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9"/>
            <a:ext cx="12205250" cy="195015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12" y="408467"/>
            <a:ext cx="11193226" cy="10654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2304" y="623816"/>
            <a:ext cx="11027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Этапы создания «</a:t>
            </a:r>
            <a:r>
              <a:rPr lang="ru-RU" sz="3200" b="1" dirty="0" err="1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Лэпбука</a:t>
            </a:r>
            <a:r>
              <a:rPr lang="ru-RU" sz="3200" b="1" dirty="0" smtClean="0">
                <a:solidFill>
                  <a:srgbClr val="000000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5784" y="1932522"/>
            <a:ext cx="1162930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темы.</a:t>
            </a:r>
          </a:p>
          <a:p>
            <a:pPr lvl="0"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«Усатый полосатый» – приурочен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дню Амурского тигра.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лэпбуке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собраны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информационные материалы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тиграх, а так же развивающие игры для детей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дошкольного возраста. </a:t>
            </a:r>
            <a:endParaRPr lang="ru-RU" sz="2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игровой форме познакомить детей с представителем дальневосточной тайги – амурским тигром и формировать заботливое отношение к нему.</a:t>
            </a:r>
          </a:p>
          <a:p>
            <a:pPr>
              <a:spcAft>
                <a:spcPts val="0"/>
              </a:spcAft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 задачи: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Закрепить у детей представление о тигре.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Активизировать словарь по теме «Усатый полосатый».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Пополнить знания детей стихами и сказками о тигре.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Учить составлять рассказы по картинкам.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творческих способностей. </a:t>
            </a:r>
          </a:p>
          <a:p>
            <a:endParaRPr lang="ru-RU" sz="2400" dirty="0"/>
          </a:p>
        </p:txBody>
      </p:sp>
      <p:pic>
        <p:nvPicPr>
          <p:cNvPr id="10" name="Рисунок 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6752" y="6319759"/>
            <a:ext cx="1158340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6962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87" y="537823"/>
            <a:ext cx="11193226" cy="578235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1140" y="831209"/>
            <a:ext cx="1076808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Коррекционные задачи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развитию слухового, зрительного внимания.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развитию логического мышления.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Способствовать развитию координации движений, мелкой и общей моторики.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выразительности речи.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Закреплять правильное произношение звуков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Воспитательные задачи</a:t>
            </a: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/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стремиться воспитывать у детей чувство любви и бережного отношения к природе.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стремиться воспитывать уважение детей друг к другу.</a:t>
            </a:r>
          </a:p>
        </p:txBody>
      </p:sp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0883" y="5786486"/>
            <a:ext cx="1158340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18751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776</Words>
  <Application>Microsoft Office PowerPoint</Application>
  <PresentationFormat>Широкоэкранный</PresentationFormat>
  <Paragraphs>130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Comic Sans MS</vt:lpstr>
      <vt:lpstr>Open Sans</vt:lpstr>
      <vt:lpstr>Roboto</vt:lpstr>
      <vt:lpstr>Times New Roman</vt:lpstr>
      <vt:lpstr>Verdana</vt:lpstr>
      <vt:lpstr>Тема Office</vt:lpstr>
      <vt:lpstr>Лэпбук, как интерактивное средство обучения детей дошкольного возраста.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71</cp:revision>
  <dcterms:created xsi:type="dcterms:W3CDTF">2021-11-10T03:25:47Z</dcterms:created>
  <dcterms:modified xsi:type="dcterms:W3CDTF">2021-11-18T05:17:10Z</dcterms:modified>
</cp:coreProperties>
</file>