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80" r:id="rId3"/>
    <p:sldId id="283" r:id="rId4"/>
    <p:sldId id="279" r:id="rId5"/>
    <p:sldId id="278" r:id="rId6"/>
    <p:sldId id="273" r:id="rId7"/>
    <p:sldId id="281" r:id="rId8"/>
    <p:sldId id="274" r:id="rId9"/>
    <p:sldId id="282" r:id="rId10"/>
    <p:sldId id="275" r:id="rId11"/>
    <p:sldId id="284" r:id="rId12"/>
    <p:sldId id="276" r:id="rId13"/>
    <p:sldId id="277" r:id="rId14"/>
  </p:sldIdLst>
  <p:sldSz cx="9906000" cy="6858000" type="A4"/>
  <p:notesSz cx="6858000" cy="9144000"/>
  <p:embeddedFontLst>
    <p:embeddedFont>
      <p:font typeface="Tahoma" pitchFamily="34" charset="0"/>
      <p:regular r:id="rId16"/>
      <p:bold r:id="rId17"/>
    </p:embeddedFon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gS/WvlAWcNFn7mgHiR+wJrRJZS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E7B51CB-735E-440D-BEDD-38400A76B5C4}">
  <a:tblStyle styleId="{AE7B51CB-735E-440D-BEDD-38400A76B5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284" y="-96"/>
      </p:cViewPr>
      <p:guideLst>
        <p:guide orient="horz" pos="812"/>
        <p:guide pos="5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7416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33281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550250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550250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00236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991960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653712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535869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63452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244473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994055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571125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21251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76558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 rot="5400000">
            <a:off x="2895600" y="-171450"/>
            <a:ext cx="4114800" cy="84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>
          <a:xfrm rot="5400000">
            <a:off x="5367338" y="2300288"/>
            <a:ext cx="5486400" cy="210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 rot="5400000">
            <a:off x="1081088" y="271462"/>
            <a:ext cx="5486400" cy="616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2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2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4133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2"/>
          </p:nvPr>
        </p:nvSpPr>
        <p:spPr>
          <a:xfrm>
            <a:off x="5029200" y="1981200"/>
            <a:ext cx="413385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>
            <a:spLocks noGrp="1"/>
          </p:cNvSpPr>
          <p:nvPr>
            <p:ph type="pic" idx="2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583894" y="998742"/>
            <a:ext cx="8813494" cy="4046983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1369077" y="1304540"/>
            <a:ext cx="8316382" cy="280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4000" dirty="0" smtClean="0">
              <a:solidFill>
                <a:schemeClr val="lt1"/>
              </a:solidFill>
              <a:ea typeface="Tahom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lt1"/>
                </a:solidFill>
                <a:ea typeface="Tahoma"/>
              </a:rPr>
              <a:t>МАРКЕТИНГ ОБРАЗОВАНИЯ: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4000" dirty="0">
              <a:solidFill>
                <a:schemeClr val="lt1"/>
              </a:solidFill>
              <a:ea typeface="Tahom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lt1"/>
                </a:solidFill>
                <a:ea typeface="Tahoma"/>
              </a:rPr>
              <a:t>ПОЗИЦИОНИРОВАНИЕ И ПРОДВИЖЕНИЕ ОБРАЗОВАТЕЛЬНОГО УЧРЕЖДЕНИЯ</a:t>
            </a:r>
            <a:endParaRPr sz="2800" b="1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48" y="889857"/>
            <a:ext cx="87820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Пример </a:t>
            </a:r>
            <a:r>
              <a:rPr lang="ru-RU" sz="1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(продолжение): </a:t>
            </a:r>
            <a:r>
              <a:rPr lang="ru-RU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Основные направления реализации программы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677333" y="1481667"/>
            <a:ext cx="8813800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dirty="0" smtClean="0"/>
              <a:t>1</a:t>
            </a:r>
            <a:r>
              <a:rPr lang="ru-RU" b="1" i="1" dirty="0"/>
              <a:t>. </a:t>
            </a:r>
            <a:r>
              <a:rPr lang="ru-RU" b="1" dirty="0"/>
              <a:t>Административно-правовое: </a:t>
            </a:r>
          </a:p>
          <a:p>
            <a:r>
              <a:rPr lang="ru-RU" dirty="0"/>
              <a:t>– создание </a:t>
            </a:r>
            <a:r>
              <a:rPr lang="ru-RU" dirty="0" smtClean="0"/>
              <a:t>PR-службы; </a:t>
            </a:r>
            <a:endParaRPr lang="ru-RU" dirty="0"/>
          </a:p>
          <a:p>
            <a:r>
              <a:rPr lang="ru-RU" dirty="0"/>
              <a:t>– разработка нормативно-правового обеспечения PR-деятельности школы; </a:t>
            </a:r>
          </a:p>
          <a:p>
            <a:r>
              <a:rPr lang="ru-RU" dirty="0"/>
              <a:t>2. </a:t>
            </a:r>
            <a:r>
              <a:rPr lang="ru-RU" b="1" dirty="0"/>
              <a:t>Организационное: </a:t>
            </a:r>
          </a:p>
          <a:p>
            <a:r>
              <a:rPr lang="ru-RU" dirty="0"/>
              <a:t>– изучение ожиданий от школы потенциальных и реальных потребителей (родителей, учащихся, выпускников), социальных партнеров; </a:t>
            </a:r>
          </a:p>
          <a:p>
            <a:r>
              <a:rPr lang="ru-RU" dirty="0"/>
              <a:t>– изучение конкурентов – других образовательных учреждений, их сильных и слабых сторон; </a:t>
            </a:r>
          </a:p>
          <a:p>
            <a:r>
              <a:rPr lang="ru-RU" dirty="0"/>
              <a:t>– передача позиционирования целевому сегменту с помощью маркетинговых коммуникаций – личных контактов, PR, социальных акций, имиджа; </a:t>
            </a:r>
          </a:p>
          <a:p>
            <a:r>
              <a:rPr lang="ru-RU" dirty="0"/>
              <a:t>– разработка визуального образа (логотип, фирменный стиль); обновление, разработка и создание других брендовых элементов школы: флаг, гимн, визитные карточки руководства школы, фильм, компьютерная презентация, рекламный щит в районе, </a:t>
            </a:r>
            <a:r>
              <a:rPr lang="ru-RU" dirty="0" err="1" smtClean="0"/>
              <a:t>бейджи</a:t>
            </a:r>
            <a:r>
              <a:rPr lang="ru-RU" dirty="0" smtClean="0"/>
              <a:t> </a:t>
            </a:r>
            <a:r>
              <a:rPr lang="ru-RU" dirty="0"/>
              <a:t>и пр.; </a:t>
            </a:r>
          </a:p>
          <a:p>
            <a:r>
              <a:rPr lang="ru-RU" dirty="0"/>
              <a:t>– освещение деятельности и достижений школы в СМИ; </a:t>
            </a:r>
          </a:p>
          <a:p>
            <a:r>
              <a:rPr lang="ru-RU" dirty="0"/>
              <a:t>– организация мероприятий, поддерживающих контакты с потенциальными потребителями;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/>
              <a:t>мифологизация</a:t>
            </a:r>
            <a:r>
              <a:rPr lang="ru-RU" dirty="0"/>
              <a:t> жизнедеятельности школы (личные контакты); </a:t>
            </a:r>
          </a:p>
          <a:p>
            <a:r>
              <a:rPr lang="ru-RU" dirty="0"/>
              <a:t>– публичные информационно-аналитические, творческие отчеты о результатах деятельности школы; </a:t>
            </a:r>
          </a:p>
          <a:p>
            <a:r>
              <a:rPr lang="ru-RU" dirty="0"/>
              <a:t>– ежегодное коллегиальное обсуждение проблем деятельности органов общественного самоуправления школы.</a:t>
            </a:r>
          </a:p>
          <a:p>
            <a:r>
              <a:rPr lang="ru-RU" dirty="0"/>
              <a:t> 3. </a:t>
            </a:r>
            <a:r>
              <a:rPr lang="ru-RU" b="1" dirty="0"/>
              <a:t>Контрольно-аналитическое: </a:t>
            </a:r>
          </a:p>
          <a:p>
            <a:r>
              <a:rPr lang="ru-RU" dirty="0"/>
              <a:t>– осуществление мониторинга продуктивности взаимодействия педагогов и органов общественного самоуправления школы (ежегодное измерение результатов, анализ);</a:t>
            </a:r>
          </a:p>
          <a:p>
            <a:r>
              <a:rPr lang="ru-RU" dirty="0"/>
              <a:t> – мониторинг степени адекватности восприятия школы-бренда: узнаваемость атрибутов, положительное восприятие образа школы, ее ценностей и целей потенциальными и реальными </a:t>
            </a:r>
            <a:r>
              <a:rPr lang="ru-RU" dirty="0" smtClean="0"/>
              <a:t>потребителями</a:t>
            </a:r>
            <a:r>
              <a:rPr lang="ru-RU" dirty="0"/>
              <a:t>. </a:t>
            </a: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1004978" y="1296763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350735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10942" y="847654"/>
            <a:ext cx="8782051" cy="7971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ahoma"/>
                <a:ea typeface="Tahoma"/>
                <a:cs typeface="Tahoma"/>
                <a:sym typeface="Tahoma"/>
              </a:rPr>
              <a:t>Примеры инструментов продвижения бренда</a:t>
            </a:r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endParaRPr lang="ru-RU" sz="2200" b="1" dirty="0" smtClean="0">
              <a:solidFill>
                <a:srgbClr val="921A1D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200" b="1" dirty="0" smtClean="0">
                <a:solidFill>
                  <a:schemeClr val="bg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реклама </a:t>
            </a:r>
            <a:r>
              <a:rPr lang="ru-RU" sz="1800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(сувенирная реклама, наружная реклама, др.);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 </a:t>
            </a: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с</a:t>
            </a: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пециальные события </a:t>
            </a:r>
            <a:r>
              <a:rPr lang="ru-RU" sz="1800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(мероприятия для продвижения бренда образовательной организации);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с</a:t>
            </a: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вязи с общественностью </a:t>
            </a:r>
            <a:r>
              <a:rPr lang="ru-RU" sz="1800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(двустороннее общение с потребителями, социальными партнерами, обществом в целом: например, публичный отчет руководителя перед общественностью,  презентации образовательных услуг, Дни открытых дверей и др.);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п</a:t>
            </a: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рямой маркетинг </a:t>
            </a:r>
            <a:r>
              <a:rPr lang="ru-RU" sz="1800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(межличностные коммуникации);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b="1" dirty="0" err="1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м</a:t>
            </a:r>
            <a:r>
              <a:rPr lang="ru-RU" sz="1800" b="1" dirty="0" err="1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ифологизация</a:t>
            </a: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разработка фирменного стиля,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п</a:t>
            </a:r>
            <a:r>
              <a:rPr lang="ru-RU" sz="1800" b="1" dirty="0" smtClean="0">
                <a:solidFill>
                  <a:schemeClr val="bg2"/>
                </a:solidFill>
                <a:latin typeface="+mn-lt"/>
                <a:ea typeface="Tahoma"/>
                <a:cs typeface="Tahoma"/>
                <a:sym typeface="Tahoma"/>
              </a:rPr>
              <a:t>редставительство школы в Интернете</a:t>
            </a:r>
            <a:r>
              <a:rPr lang="ru-RU" sz="1800" b="1" dirty="0" smtClean="0">
                <a:solidFill>
                  <a:schemeClr val="bg2"/>
                </a:solidFill>
                <a:latin typeface="Tahoma"/>
                <a:ea typeface="Tahoma"/>
                <a:cs typeface="Tahoma"/>
                <a:sym typeface="Tahoma"/>
              </a:rPr>
              <a:t>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800" b="1" dirty="0" smtClean="0">
                <a:solidFill>
                  <a:schemeClr val="bg2"/>
                </a:solidFill>
                <a:latin typeface="Tahoma"/>
                <a:ea typeface="Tahoma"/>
                <a:cs typeface="Tahoma"/>
                <a:sym typeface="Tahoma"/>
              </a:rPr>
              <a:t>д</a:t>
            </a:r>
            <a:r>
              <a:rPr lang="ru-RU" sz="1800" b="1" dirty="0" smtClean="0">
                <a:solidFill>
                  <a:schemeClr val="bg2"/>
                </a:solidFill>
                <a:latin typeface="Tahoma"/>
                <a:ea typeface="Tahoma"/>
                <a:cs typeface="Tahoma"/>
                <a:sym typeface="Tahoma"/>
              </a:rPr>
              <a:t>р</a:t>
            </a:r>
            <a:r>
              <a:rPr lang="ru-RU" sz="2200" b="1" dirty="0" smtClean="0">
                <a:solidFill>
                  <a:schemeClr val="bg2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lang="ru-RU" b="1" dirty="0" smtClean="0">
              <a:solidFill>
                <a:schemeClr val="bg2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789875" y="1552005"/>
            <a:ext cx="88138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lang="ru-RU" dirty="0"/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962775" y="1395237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350735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21214" y="794951"/>
            <a:ext cx="878205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i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Элементы проектной работы: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677333" y="1481667"/>
            <a:ext cx="8813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smtClean="0">
                <a:solidFill>
                  <a:srgbClr val="3F3F3F"/>
                </a:solidFill>
                <a:sym typeface="Arial"/>
              </a:rPr>
              <a:t> </a:t>
            </a:r>
            <a:endParaRPr lang="ru-RU" sz="1800" b="0" i="0" strike="noStrike" cap="none" dirty="0" smtClean="0">
              <a:solidFill>
                <a:srgbClr val="3F3F3F"/>
              </a:solidFill>
              <a:sym typeface="Arial"/>
            </a:endParaRP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3150439"/>
              </p:ext>
            </p:extLst>
          </p:nvPr>
        </p:nvGraphicFramePr>
        <p:xfrm>
          <a:off x="742950" y="1735490"/>
          <a:ext cx="8817299" cy="4857360"/>
        </p:xfrm>
        <a:graphic>
          <a:graphicData uri="http://schemas.openxmlformats.org/drawingml/2006/table">
            <a:tbl>
              <a:tblPr firstRow="1" bandRow="1">
                <a:tableStyleId>{AE7B51CB-735E-440D-BEDD-38400A76B5C4}</a:tableStyleId>
              </a:tblPr>
              <a:tblGrid>
                <a:gridCol w="1658727"/>
                <a:gridCol w="1630496"/>
                <a:gridCol w="1553379"/>
                <a:gridCol w="1806766"/>
                <a:gridCol w="2167931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921A1D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Целевые установки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6147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Команда 1: «органы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ГиМУ</a:t>
                      </a:r>
                      <a:r>
                        <a:rPr lang="ru-RU" baseline="0" dirty="0" smtClean="0"/>
                        <a:t>»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Команда 2: «дети»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Команда 3: «родители»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4: «население/бизнес-сообщество»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</a:t>
                      </a:r>
                      <a:r>
                        <a:rPr lang="ru-RU" baseline="0" dirty="0" smtClean="0"/>
                        <a:t> организация</a:t>
                      </a:r>
                      <a:endParaRPr lang="ru-RU" dirty="0"/>
                    </a:p>
                  </a:txBody>
                  <a:tcPr/>
                </a:tc>
              </a:tr>
              <a:tr h="382104">
                <a:tc gridSpan="4">
                  <a:txBody>
                    <a:bodyPr/>
                    <a:lstStyle/>
                    <a:p>
                      <a:r>
                        <a:rPr lang="ru-RU" b="1" dirty="0" smtClean="0"/>
                        <a:t>Цели: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104">
                <a:tc gridSpan="4">
                  <a:txBody>
                    <a:bodyPr/>
                    <a:lstStyle/>
                    <a:p>
                      <a:r>
                        <a:rPr lang="ru-RU" b="1" dirty="0" smtClean="0"/>
                        <a:t>Целевые показатели: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8245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48" y="889857"/>
            <a:ext cx="878205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2200" b="1" i="1" dirty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Элементы проектной работы:</a:t>
            </a:r>
            <a:endParaRPr lang="ru-RU" sz="2400"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863599" y="1624886"/>
            <a:ext cx="8813800" cy="3831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 Состав проектной группы: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3F3F3F"/>
                </a:solidFill>
              </a:rPr>
              <a:t>1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2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3F3F3F"/>
                </a:solidFill>
              </a:rPr>
              <a:t>3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4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3F3F3F"/>
                </a:solidFill>
              </a:rPr>
              <a:t>5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6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3F3F3F"/>
                </a:solidFill>
              </a:rPr>
              <a:t>7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…</a:t>
            </a: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65931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48" y="889857"/>
            <a:ext cx="878205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Понятие «Маркетинг»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63558" y="1627327"/>
            <a:ext cx="9017948" cy="495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 </a:t>
            </a:r>
          </a:p>
          <a:p>
            <a:pPr algn="just"/>
            <a:r>
              <a:rPr lang="ru-RU" sz="1800" dirty="0"/>
              <a:t>Маркетинг — вид человеческой деятельности, направленный на </a:t>
            </a:r>
            <a:r>
              <a:rPr lang="ru-RU" sz="1800" dirty="0">
                <a:solidFill>
                  <a:schemeClr val="tx1"/>
                </a:solidFill>
              </a:rPr>
              <a:t>удовлетворение </a:t>
            </a:r>
            <a:r>
              <a:rPr lang="ru-RU" sz="1800" b="1" dirty="0">
                <a:solidFill>
                  <a:srgbClr val="C00000"/>
                </a:solidFill>
              </a:rPr>
              <a:t>нужд и потребностей</a:t>
            </a:r>
            <a:r>
              <a:rPr lang="ru-RU" sz="1800" dirty="0">
                <a:solidFill>
                  <a:schemeClr val="tx1"/>
                </a:solidFill>
              </a:rPr>
              <a:t> посредством обмена.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smtClean="0">
                <a:solidFill>
                  <a:schemeClr val="tx1"/>
                </a:solidFill>
              </a:rPr>
              <a:t>Филип </a:t>
            </a:r>
            <a:r>
              <a:rPr lang="ru-RU" i="1" dirty="0" err="1" smtClean="0">
                <a:solidFill>
                  <a:schemeClr val="tx1"/>
                </a:solidFill>
              </a:rPr>
              <a:t>Котлер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r>
              <a:rPr lang="ru-RU" i="1" dirty="0">
                <a:solidFill>
                  <a:schemeClr val="tx1"/>
                </a:solidFill>
              </a:rPr>
              <a:t> «</a:t>
            </a:r>
            <a:r>
              <a:rPr lang="ru-RU" i="1" dirty="0"/>
              <a:t>Основы маркетинга» Краткий курс.: Пер. с англ. — М.: Издательский дом «Вильямс», 2007. — 656 с</a:t>
            </a:r>
            <a:r>
              <a:rPr lang="ru-RU" i="1" dirty="0" smtClean="0"/>
              <a:t>.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/>
              <a:t>Маркетинг — это социальный процесс, направленный на удовлетворение </a:t>
            </a:r>
            <a:r>
              <a:rPr lang="ru-RU" sz="1800" b="1" dirty="0">
                <a:solidFill>
                  <a:srgbClr val="C00000"/>
                </a:solidFill>
              </a:rPr>
              <a:t>потребностей и желаний </a:t>
            </a:r>
            <a:r>
              <a:rPr lang="ru-RU" sz="1800" dirty="0"/>
              <a:t>людей и организаций путём обеспечения свободного конкурентного обмена товарами и услугами, представляющими </a:t>
            </a:r>
            <a:r>
              <a:rPr lang="ru-RU" sz="1800" b="1" dirty="0">
                <a:solidFill>
                  <a:srgbClr val="C00000"/>
                </a:solidFill>
              </a:rPr>
              <a:t>ценность для покупателя</a:t>
            </a:r>
            <a:r>
              <a:rPr lang="ru-RU" sz="1800" dirty="0"/>
              <a:t> и т. п.</a:t>
            </a:r>
          </a:p>
          <a:p>
            <a:pPr algn="just"/>
            <a:r>
              <a:rPr lang="ru-RU" i="1" dirty="0" err="1" smtClean="0"/>
              <a:t>Ламбен</a:t>
            </a:r>
            <a:r>
              <a:rPr lang="ru-RU" i="1" dirty="0" smtClean="0"/>
              <a:t> </a:t>
            </a:r>
            <a:r>
              <a:rPr lang="ru-RU" i="1" dirty="0"/>
              <a:t>Жан-Жак «Стратегический маркетинг. Европейская перспектива» — СПб.: Наука, 1996 . — 589 с</a:t>
            </a:r>
            <a:r>
              <a:rPr lang="ru-RU" i="1" dirty="0" smtClean="0"/>
              <a:t>.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/>
              <a:t>Маркетинг — это процесс </a:t>
            </a:r>
            <a:r>
              <a:rPr lang="ru-RU" sz="1800" b="1" dirty="0">
                <a:solidFill>
                  <a:srgbClr val="C00000"/>
                </a:solidFill>
              </a:rPr>
              <a:t>планирования и воплощения замысла, ценообразование, продвижение и реализация</a:t>
            </a:r>
            <a:r>
              <a:rPr lang="ru-RU" sz="1800" dirty="0"/>
              <a:t> идей, товаров и услуг посредством обмена, </a:t>
            </a:r>
            <a:r>
              <a:rPr lang="ru-RU" sz="1800" b="1" dirty="0">
                <a:solidFill>
                  <a:srgbClr val="C00000"/>
                </a:solidFill>
              </a:rPr>
              <a:t>удовлетворяющего цели отдельных лиц и организаций</a:t>
            </a:r>
            <a:r>
              <a:rPr lang="ru-RU" sz="1800" dirty="0"/>
              <a:t>.</a:t>
            </a:r>
          </a:p>
          <a:p>
            <a:pPr algn="just"/>
            <a:r>
              <a:rPr lang="ru-RU" i="1" dirty="0" smtClean="0"/>
              <a:t>Американская </a:t>
            </a:r>
            <a:r>
              <a:rPr lang="ru-RU" i="1" dirty="0"/>
              <a:t>ассоциация маркетинга (AMA)</a:t>
            </a:r>
            <a:r>
              <a:rPr lang="ru-RU" dirty="0"/>
              <a:t> </a:t>
            </a:r>
          </a:p>
          <a:p>
            <a:r>
              <a:rPr lang="ru-RU" sz="1800" dirty="0"/>
              <a:t> </a:t>
            </a: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411384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50" y="912870"/>
            <a:ext cx="8782051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Наиболее распространенные подходы к трактовке </a:t>
            </a:r>
            <a:r>
              <a:rPr lang="ru-RU" sz="1600" b="1" dirty="0" smtClean="0">
                <a:solidFill>
                  <a:srgbClr val="C00000"/>
                </a:solidFill>
              </a:rPr>
              <a:t>понятия «позиционирование</a:t>
            </a:r>
            <a:r>
              <a:rPr lang="ru-RU" sz="1600" b="1" dirty="0" smtClean="0">
                <a:solidFill>
                  <a:srgbClr val="C00000"/>
                </a:solidFill>
              </a:rPr>
              <a:t>»: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363558" y="1627327"/>
            <a:ext cx="9017948" cy="4893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 </a:t>
            </a:r>
            <a:r>
              <a:rPr lang="ru-RU" sz="1800" dirty="0" smtClean="0"/>
              <a:t>1</a:t>
            </a:r>
            <a:r>
              <a:rPr lang="ru-RU" dirty="0"/>
              <a:t>. Эл Райс, Дж. </a:t>
            </a:r>
            <a:r>
              <a:rPr lang="ru-RU" dirty="0" err="1"/>
              <a:t>Траут</a:t>
            </a:r>
            <a:r>
              <a:rPr lang="ru-RU" dirty="0"/>
              <a:t>: </a:t>
            </a:r>
            <a:r>
              <a:rPr lang="ru-RU" b="1" dirty="0"/>
              <a:t>позиционирование – это </a:t>
            </a:r>
            <a:r>
              <a:rPr lang="ru-RU" b="1" dirty="0">
                <a:solidFill>
                  <a:srgbClr val="C00000"/>
                </a:solidFill>
              </a:rPr>
              <a:t>разработка и создание имиджа </a:t>
            </a:r>
            <a:r>
              <a:rPr lang="ru-RU" b="1" dirty="0"/>
              <a:t>товара таким образом, чтобы он занял в сознании покупателя достойное место, отличающееся от положения товаров-конкурентов.</a:t>
            </a:r>
          </a:p>
          <a:p>
            <a:pPr algn="just"/>
            <a:r>
              <a:rPr lang="ru-RU" dirty="0"/>
              <a:t> 2. Ф. </a:t>
            </a:r>
            <a:r>
              <a:rPr lang="ru-RU" dirty="0" err="1"/>
              <a:t>Котлер</a:t>
            </a:r>
            <a:r>
              <a:rPr lang="ru-RU" dirty="0"/>
              <a:t> под позиционированием понимает: </a:t>
            </a:r>
            <a:r>
              <a:rPr lang="ru-RU" b="1" dirty="0">
                <a:sym typeface="Symbol" panose="05050102010706020507" pitchFamily="18" charset="2"/>
              </a:rPr>
              <a:t></a:t>
            </a:r>
            <a:r>
              <a:rPr lang="ru-RU" b="1" dirty="0"/>
              <a:t> обеспечение товару не вызывающего сомнений, четко отличного от других, </a:t>
            </a:r>
            <a:r>
              <a:rPr lang="ru-RU" b="1" dirty="0">
                <a:solidFill>
                  <a:srgbClr val="C00000"/>
                </a:solidFill>
              </a:rPr>
              <a:t>желательного места на рынке </a:t>
            </a:r>
            <a:r>
              <a:rPr lang="ru-RU" b="1" dirty="0"/>
              <a:t>и в сознании </a:t>
            </a:r>
            <a:r>
              <a:rPr lang="ru-RU" b="1" dirty="0">
                <a:solidFill>
                  <a:srgbClr val="C00000"/>
                </a:solidFill>
              </a:rPr>
              <a:t>целевых потребителей</a:t>
            </a:r>
            <a:r>
              <a:rPr lang="ru-RU" b="1" dirty="0"/>
              <a:t>; </a:t>
            </a:r>
            <a:r>
              <a:rPr lang="ru-RU" b="1" dirty="0">
                <a:sym typeface="Symbol" panose="05050102010706020507" pitchFamily="18" charset="2"/>
              </a:rPr>
              <a:t></a:t>
            </a:r>
            <a:r>
              <a:rPr lang="ru-RU" b="1" dirty="0"/>
              <a:t> действия по разработке предложения компании и ее имиджа, направленные на то, чтобы занять обособленное благоприятное положение в сознании </a:t>
            </a:r>
            <a:r>
              <a:rPr lang="ru-RU" b="1" dirty="0">
                <a:solidFill>
                  <a:srgbClr val="C00000"/>
                </a:solidFill>
              </a:rPr>
              <a:t>целевой группы потребителей</a:t>
            </a:r>
            <a:r>
              <a:rPr lang="ru-RU" b="1" dirty="0"/>
              <a:t>;  </a:t>
            </a:r>
            <a:r>
              <a:rPr lang="ru-RU" b="1" dirty="0">
                <a:sym typeface="Symbol" panose="05050102010706020507" pitchFamily="18" charset="2"/>
              </a:rPr>
              <a:t></a:t>
            </a:r>
            <a:r>
              <a:rPr lang="ru-RU" b="1" dirty="0"/>
              <a:t> действия по обеспечению товару конкурентоспособного положения на рынке и разработка соответствующего комплекса маркетинга. </a:t>
            </a:r>
          </a:p>
          <a:p>
            <a:pPr algn="just"/>
            <a:r>
              <a:rPr lang="ru-RU" dirty="0"/>
              <a:t>3. М. Портер: </a:t>
            </a:r>
            <a:r>
              <a:rPr lang="ru-RU" b="1" dirty="0"/>
              <a:t>стратегическое позиционирование - осуществление отличных от конкурентов видов деятельности или выполнение схожей деятельности, но другими путями. </a:t>
            </a:r>
          </a:p>
          <a:p>
            <a:pPr algn="just"/>
            <a:r>
              <a:rPr lang="ru-RU" dirty="0"/>
              <a:t>4. М. Стоун </a:t>
            </a:r>
            <a:r>
              <a:rPr lang="ru-RU" dirty="0" smtClean="0"/>
              <a:t>: </a:t>
            </a:r>
            <a:r>
              <a:rPr lang="ru-RU" b="1" dirty="0"/>
              <a:t>позиционирование определяется не по отношению к компании или продукту, а обуславливается тем, как эти </a:t>
            </a:r>
            <a:r>
              <a:rPr lang="ru-RU" b="1" dirty="0">
                <a:solidFill>
                  <a:srgbClr val="C00000"/>
                </a:solidFill>
              </a:rPr>
              <a:t>качества воспринимаются потребителем</a:t>
            </a:r>
            <a:r>
              <a:rPr lang="ru-RU" b="1" dirty="0"/>
              <a:t>.</a:t>
            </a:r>
          </a:p>
          <a:p>
            <a:pPr algn="just"/>
            <a:r>
              <a:rPr lang="ru-RU" dirty="0"/>
              <a:t> 5. Т. </a:t>
            </a:r>
            <a:r>
              <a:rPr lang="ru-RU" dirty="0" err="1"/>
              <a:t>Амблер</a:t>
            </a:r>
            <a:r>
              <a:rPr lang="ru-RU" dirty="0"/>
              <a:t> под позиционированием понимает </a:t>
            </a:r>
            <a:r>
              <a:rPr lang="ru-RU" b="1" dirty="0"/>
              <a:t>искусство доминирования в рыночном сегменте; искусство </a:t>
            </a:r>
            <a:r>
              <a:rPr lang="ru-RU" b="1" dirty="0">
                <a:solidFill>
                  <a:srgbClr val="C00000"/>
                </a:solidFill>
              </a:rPr>
              <a:t>формирования образа марки в воображении целевой аудитории </a:t>
            </a:r>
            <a:r>
              <a:rPr lang="ru-RU" b="1" dirty="0"/>
              <a:t>таким образом, чтобы она как можно более выгодно отличалась от марок конкурентов, для чего используются как </a:t>
            </a:r>
            <a:r>
              <a:rPr lang="ru-RU" b="1" dirty="0">
                <a:solidFill>
                  <a:srgbClr val="C00000"/>
                </a:solidFill>
              </a:rPr>
              <a:t>реальные, так и воображаемые ее характеристики</a:t>
            </a:r>
            <a:r>
              <a:rPr lang="ru-RU" b="1" dirty="0"/>
              <a:t>. </a:t>
            </a:r>
          </a:p>
          <a:p>
            <a:pPr algn="just"/>
            <a:r>
              <a:rPr lang="ru-RU" dirty="0"/>
              <a:t>6. Д. </a:t>
            </a:r>
            <a:r>
              <a:rPr lang="ru-RU" dirty="0" err="1"/>
              <a:t>Аакер</a:t>
            </a:r>
            <a:r>
              <a:rPr lang="ru-RU" dirty="0"/>
              <a:t>: </a:t>
            </a:r>
            <a:r>
              <a:rPr lang="ru-RU" b="1" dirty="0"/>
              <a:t>позиционирование – это процесс </a:t>
            </a:r>
            <a:r>
              <a:rPr lang="ru-RU" b="1" dirty="0">
                <a:solidFill>
                  <a:srgbClr val="C00000"/>
                </a:solidFill>
              </a:rPr>
              <a:t>создания образа и ценности у потребителей из целевой аудитории</a:t>
            </a:r>
            <a:r>
              <a:rPr lang="ru-RU" b="1" dirty="0"/>
              <a:t> таким образом, чтобы они понимали, зачем существует компания или бренд по отношению к конкурентам.</a:t>
            </a:r>
          </a:p>
          <a:p>
            <a:pPr algn="just"/>
            <a:r>
              <a:rPr lang="ru-RU" dirty="0"/>
              <a:t> 7. Д. </a:t>
            </a:r>
            <a:r>
              <a:rPr lang="ru-RU" dirty="0" err="1"/>
              <a:t>Кревенс</a:t>
            </a:r>
            <a:r>
              <a:rPr lang="ru-RU" dirty="0"/>
              <a:t> определяет </a:t>
            </a:r>
            <a:r>
              <a:rPr lang="ru-RU" b="1" dirty="0"/>
              <a:t>позиционирование как </a:t>
            </a:r>
            <a:r>
              <a:rPr lang="ru-RU" b="1" dirty="0">
                <a:solidFill>
                  <a:srgbClr val="C00000"/>
                </a:solidFill>
              </a:rPr>
              <a:t>предложение компанией потребительской ценности каждому целевому сегменту.</a:t>
            </a:r>
            <a:r>
              <a:rPr lang="ru-RU" b="1" dirty="0"/>
              <a:t> </a:t>
            </a: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389419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48" y="889857"/>
            <a:ext cx="878205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Понятие «бренд образовательной организации»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747672" y="1467599"/>
            <a:ext cx="88138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3F3F3F"/>
                </a:solidFill>
              </a:rPr>
              <a:t>Бренд - это</a:t>
            </a:r>
            <a:endParaRPr lang="ru-RU" sz="1800" b="1" dirty="0">
              <a:solidFill>
                <a:srgbClr val="3F3F3F"/>
              </a:solidFill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индивидуальные атрибуты: название, логотип и другие визуальные элементы (шрифты, дизайн, цветовые схемы и символы), позволяющие выделить компанию или продукт по сравнению с </a:t>
            </a:r>
            <a:r>
              <a:rPr lang="ru-RU" sz="1800" dirty="0" smtClean="0">
                <a:solidFill>
                  <a:srgbClr val="3F3F3F"/>
                </a:solidFill>
              </a:rPr>
              <a:t>к</a:t>
            </a: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онкурентами;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rgbClr val="3F3F3F"/>
                </a:solidFill>
                <a:latin typeface="Tahoma"/>
                <a:ea typeface="Tahoma"/>
                <a:cs typeface="Tahoma"/>
              </a:rPr>
              <a:t>образ, имидж, репутация компании, продукта или услуги в глазах клиентов, партнеров, общественности.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b="0" i="0" strike="noStrike" cap="none" dirty="0">
              <a:solidFill>
                <a:srgbClr val="3F3F3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800" dirty="0" smtClean="0">
              <a:solidFill>
                <a:srgbClr val="3F3F3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800" b="1" i="0" strike="noStrike" cap="none" dirty="0" smtClean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Бренд образовательной организации </a:t>
            </a:r>
            <a:r>
              <a:rPr lang="ru-RU" sz="1800" b="0" i="0" strike="noStrike" cap="none" dirty="0" smtClean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– это ожидаемое качество оказываемых образовательных услуг, формирующееся в сознании потребителя, а также способность потенциального потребителя узнать образовательное учреждение среди других.</a:t>
            </a:r>
          </a:p>
          <a:p>
            <a:pPr marL="285750" lvl="0" indent="-285750" algn="just">
              <a:buFontTx/>
              <a:buChar char="-"/>
            </a:pPr>
            <a:r>
              <a:rPr lang="ru-RU" sz="1800" dirty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ru-RU" sz="1800" b="1" dirty="0" smtClean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Бренд </a:t>
            </a:r>
            <a:r>
              <a:rPr lang="ru-RU" sz="1800" b="1" dirty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образовательной организации </a:t>
            </a:r>
            <a:r>
              <a:rPr lang="ru-RU" sz="1800" dirty="0" smtClean="0">
                <a:solidFill>
                  <a:srgbClr val="3F3F3F"/>
                </a:solidFill>
                <a:latin typeface="Tahoma"/>
                <a:ea typeface="Tahoma"/>
                <a:cs typeface="Tahoma"/>
                <a:sym typeface="Tahoma"/>
              </a:rPr>
              <a:t>– это ее имя, которое должно хорошо запоминаться, и общая команда, принадлежность к которой будут чувствовать все участники образовательного процесса.</a:t>
            </a:r>
            <a:endParaRPr sz="1800" b="0" i="0" strike="noStrike" cap="none" dirty="0">
              <a:solidFill>
                <a:srgbClr val="3F3F3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371779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1203820" y="656065"/>
            <a:ext cx="878205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Зачем образовательной </a:t>
            </a:r>
            <a:r>
              <a:rPr lang="ru-RU" sz="18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организации формирование бренда? </a:t>
            </a:r>
            <a:endParaRPr sz="1800"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677333" y="1481667"/>
            <a:ext cx="8813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 </a:t>
            </a: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3940115"/>
              </p:ext>
            </p:extLst>
          </p:nvPr>
        </p:nvGraphicFramePr>
        <p:xfrm>
          <a:off x="581892" y="1317442"/>
          <a:ext cx="8799612" cy="5407333"/>
        </p:xfrm>
        <a:graphic>
          <a:graphicData uri="http://schemas.openxmlformats.org/drawingml/2006/table">
            <a:tbl>
              <a:tblPr firstRow="1" bandRow="1">
                <a:tableStyleId>{AE7B51CB-735E-440D-BEDD-38400A76B5C4}</a:tableStyleId>
              </a:tblPr>
              <a:tblGrid>
                <a:gridCol w="2199903"/>
                <a:gridCol w="2199903"/>
                <a:gridCol w="2199903"/>
                <a:gridCol w="2199903"/>
              </a:tblGrid>
              <a:tr h="340044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Стейкхолдеры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4205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1: «органы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ГиМУ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Команда 2: </a:t>
                      </a:r>
                      <a:r>
                        <a:rPr lang="ru-RU" dirty="0" smtClean="0"/>
                        <a:t>«дети»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/>
                        <a:t>Команда 3: «родители»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 4: «население/бизнес-сообщество»</a:t>
                      </a:r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50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0699">
                <a:tc gridSpan="4">
                  <a:txBody>
                    <a:bodyPr/>
                    <a:lstStyle/>
                    <a:p>
                      <a:r>
                        <a:rPr lang="ru-RU" sz="1200" b="0" i="1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Стейкхолдеры</a:t>
                      </a:r>
                      <a:r>
                        <a:rPr lang="ru-RU" sz="1200" b="0" i="1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- л</a:t>
                      </a:r>
                      <a:r>
                        <a:rPr lang="ru-RU" sz="1200" b="0" i="1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ицо или организация, которые могут воздействовать на осуществление деятельности или принятие решения, быть подверженными их воздействию или воспринимать себя в качестве последних </a:t>
                      </a:r>
                      <a:r>
                        <a:rPr lang="ru-RU" sz="1200" b="0" i="1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(ISO 9000)</a:t>
                      </a:r>
                      <a:endParaRPr lang="ru-RU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972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50" y="463137"/>
            <a:ext cx="8782049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Необходимость формирования бренда образовательной организации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677333" y="1481667"/>
            <a:ext cx="8813800" cy="5089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strike="noStrike" cap="none" dirty="0" smtClean="0">
                <a:solidFill>
                  <a:srgbClr val="3F3F3F"/>
                </a:solidFill>
                <a:sym typeface="Arial"/>
              </a:rPr>
              <a:t> </a:t>
            </a:r>
          </a:p>
          <a:p>
            <a:pPr lvl="0" algn="just"/>
            <a:r>
              <a:rPr lang="ru-RU" sz="1800" i="1" dirty="0"/>
              <a:t>Необходимость формирования </a:t>
            </a:r>
            <a:r>
              <a:rPr lang="ru-RU" sz="1800" i="1" dirty="0" smtClean="0"/>
              <a:t>образовательной организации определяется </a:t>
            </a:r>
            <a:r>
              <a:rPr lang="ru-RU" sz="1800" i="1" dirty="0"/>
              <a:t>следующими причинами: </a:t>
            </a:r>
            <a:endParaRPr lang="ru-RU" sz="1800" i="1" dirty="0" smtClean="0"/>
          </a:p>
          <a:p>
            <a:pPr lvl="0" algn="just">
              <a:lnSpc>
                <a:spcPct val="108000"/>
              </a:lnSpc>
            </a:pPr>
            <a:r>
              <a:rPr lang="ru-RU" sz="1800" dirty="0" smtClean="0"/>
              <a:t>− </a:t>
            </a:r>
            <a:r>
              <a:rPr lang="ru-RU" sz="1800" dirty="0"/>
              <a:t>сложная демографическая ситуация и нормативное бюджетное финансирование усиливает конкуренцию среди образовательных учреждений на одной территории в борьбе за набор учащихся и сохранение контингента, в том числе, чтобы получить большее финансирование; </a:t>
            </a:r>
            <a:endParaRPr lang="ru-RU" sz="1800" dirty="0" smtClean="0"/>
          </a:p>
          <a:p>
            <a:pPr lvl="0" algn="just">
              <a:lnSpc>
                <a:spcPct val="108000"/>
              </a:lnSpc>
            </a:pPr>
            <a:r>
              <a:rPr lang="ru-RU" sz="1800" dirty="0" smtClean="0"/>
              <a:t>− </a:t>
            </a:r>
            <a:r>
              <a:rPr lang="ru-RU" sz="1800" dirty="0"/>
              <a:t>сильный позитивный бренд облегчает доступ образовательных учреждений к лучшим ресурсам: финансовым, информационным, человеческим и т. д.; </a:t>
            </a:r>
            <a:endParaRPr lang="ru-RU" sz="1800" dirty="0" smtClean="0"/>
          </a:p>
          <a:p>
            <a:pPr lvl="0" algn="just">
              <a:lnSpc>
                <a:spcPct val="108000"/>
              </a:lnSpc>
            </a:pPr>
            <a:r>
              <a:rPr lang="ru-RU" sz="1800" dirty="0" smtClean="0"/>
              <a:t>− </a:t>
            </a:r>
            <a:r>
              <a:rPr lang="ru-RU" sz="1800" dirty="0"/>
              <a:t>имея сформированный позитивный бренд, учреждение при прочих равных условиях становится более привлекательным для педагогов, т. к. выглядит способным в большей степени, чем другие, обеспечить стабильность и социальную защиту, удовлетворенность трудом и профессиональное развитие; − устойчивый позитивный бренд создает запас доверия ко всему происходящему в стенах учреждения, в том числе к инновационным </a:t>
            </a:r>
            <a:r>
              <a:rPr lang="ru-RU" sz="1800" dirty="0" smtClean="0"/>
              <a:t>процессам;</a:t>
            </a:r>
          </a:p>
          <a:p>
            <a:pPr lvl="0" algn="just">
              <a:lnSpc>
                <a:spcPct val="108000"/>
              </a:lnSpc>
            </a:pPr>
            <a:r>
              <a:rPr lang="ru-RU" sz="1800" dirty="0" smtClean="0"/>
              <a:t>− др.</a:t>
            </a:r>
            <a:endParaRPr lang="ru-RU" sz="1800" dirty="0" smtClean="0"/>
          </a:p>
          <a:p>
            <a:pPr lvl="0" algn="just"/>
            <a:r>
              <a:rPr lang="ru-RU" sz="1800" dirty="0" smtClean="0"/>
              <a:t> </a:t>
            </a:r>
            <a:endParaRPr sz="1800" b="0" i="0" strike="noStrike" cap="none" dirty="0">
              <a:solidFill>
                <a:srgbClr val="3F3F3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305846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48" y="889857"/>
            <a:ext cx="87820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Пример: </a:t>
            </a:r>
            <a:r>
              <a:rPr lang="ru-RU" sz="18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Разработка программы формирования бренда школы</a:t>
            </a:r>
            <a:r>
              <a:rPr lang="ru-RU" sz="1800" dirty="0" smtClean="0"/>
              <a:t> </a:t>
            </a:r>
            <a:endParaRPr lang="ru-RU"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677333" y="1536147"/>
            <a:ext cx="8813800" cy="3770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lang="ru-RU" sz="1800" b="1" dirty="0" smtClean="0"/>
          </a:p>
          <a:p>
            <a:endParaRPr lang="ru-RU" sz="1800" b="1" dirty="0" smtClean="0"/>
          </a:p>
          <a:p>
            <a:pPr>
              <a:lnSpc>
                <a:spcPct val="150000"/>
              </a:lnSpc>
            </a:pPr>
            <a:r>
              <a:rPr lang="ru-RU" sz="1800" b="1" dirty="0" smtClean="0"/>
              <a:t>Этапы разработки программы повышения конкурентоспособности образовательной организации через формирование эффективного бренда: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 smtClean="0"/>
              <a:t>Анализ </a:t>
            </a:r>
            <a:r>
              <a:rPr lang="ru-RU" sz="1800" dirty="0" smtClean="0"/>
              <a:t>проблемы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 smtClean="0"/>
              <a:t>Разработка  </a:t>
            </a:r>
            <a:r>
              <a:rPr lang="ru-RU" sz="1800" dirty="0" smtClean="0"/>
              <a:t>программы</a:t>
            </a:r>
            <a:endParaRPr lang="ru-RU" sz="1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 smtClean="0"/>
              <a:t>Реализация </a:t>
            </a:r>
            <a:r>
              <a:rPr lang="ru-RU" sz="1800" dirty="0" smtClean="0"/>
              <a:t>программы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800" dirty="0" smtClean="0"/>
              <a:t>Мониторинг </a:t>
            </a:r>
            <a:r>
              <a:rPr lang="ru-RU" sz="1800" dirty="0"/>
              <a:t>программы</a:t>
            </a:r>
          </a:p>
          <a:p>
            <a:endParaRPr lang="ru-RU" dirty="0"/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1004978" y="1296763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3124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48" y="889857"/>
            <a:ext cx="8782051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Пример </a:t>
            </a:r>
            <a:r>
              <a:rPr lang="ru-RU" sz="1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(</a:t>
            </a:r>
            <a:r>
              <a:rPr lang="ru-RU" sz="1200" b="1" dirty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продолжение</a:t>
            </a:r>
            <a:r>
              <a:rPr lang="ru-RU" sz="1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): </a:t>
            </a:r>
            <a:r>
              <a:rPr lang="ru-RU" sz="16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Разработка </a:t>
            </a:r>
            <a:r>
              <a:rPr lang="ru-RU" sz="1600" b="1" dirty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программы формирования бренда школы</a:t>
            </a:r>
            <a:r>
              <a:rPr lang="ru-RU" sz="1600" dirty="0"/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>
              <a:solidFill>
                <a:srgbClr val="606060"/>
              </a:solidFill>
            </a:endParaRPr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895350" y="1307914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3922605"/>
              </p:ext>
            </p:extLst>
          </p:nvPr>
        </p:nvGraphicFramePr>
        <p:xfrm>
          <a:off x="653560" y="1994054"/>
          <a:ext cx="8969733" cy="4696968"/>
        </p:xfrm>
        <a:graphic>
          <a:graphicData uri="http://schemas.openxmlformats.org/drawingml/2006/table">
            <a:tbl>
              <a:tblPr firstRow="1" firstCol="1" bandRow="1">
                <a:tableStyleId>{AE7B51CB-735E-440D-BEDD-38400A76B5C4}</a:tableStyleId>
              </a:tblPr>
              <a:tblGrid>
                <a:gridCol w="4484387"/>
                <a:gridCol w="4485346"/>
              </a:tblGrid>
              <a:tr h="187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Сильные стороны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Слабые стороны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</a:tr>
              <a:tr h="3121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позитивное представление родителей и общественности об уровне комфортности школьной среды;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– положительный образ персонала и личный имидж директора;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вариативная часть учебного плана содержит предметы, востребованные учащимися и их родителями;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существует созданные стиль школы и ее внешняя атрибутика (название, гимн, девиз, символ, эмблема, флаг, ритуалы школы);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– создание в школе организационных условий для занятости детей в свободное время (дополнительное образование);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– школа является научным и методическим центром;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– единая форма одежды для учащихся;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– разработан проект по повышению «имиджа» школы;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сайт школы хорошо посещаем и интересен для партнеров, потребителей образовательных услуг и др.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недостаточно изучены требования, которые выдвигают потребители образовательных услуг;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недостаточно реализуется задача персонификации воспитательной деятельности школы;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школа осуществляет коммуникации, не учитывая ожидания конкретных социальных групп, заинтересованных в предоставлении образовательных услуг;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недостаточно мероприятий, объединяющих детей, родителей и учителей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</a:tr>
              <a:tr h="141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Возможности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Ограничения и риски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</a:tr>
              <a:tr h="709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– взаимодействие с другими учреждениями и организациями;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– использование возможностей СМИ;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– использование возможностей Интернета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недостаточность финансовых средств;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дефицит квалифицированных кадров;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– занятость родителей на производстве;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– школы-конкуренты тоже занимаются рекламой своих образовательных учреждений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45" marR="54245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62708" y="1593944"/>
            <a:ext cx="58473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SWOT-анализ формирования бренда школы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54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1" y="463137"/>
            <a:ext cx="581890" cy="843149"/>
          </a:xfrm>
          <a:prstGeom prst="rect">
            <a:avLst/>
          </a:prstGeom>
          <a:gradFill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895348" y="889857"/>
            <a:ext cx="87820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Пример </a:t>
            </a:r>
            <a:r>
              <a:rPr lang="ru-RU" sz="1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(продолжение) </a:t>
            </a:r>
            <a:r>
              <a:rPr lang="ru-RU" sz="2200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ru-RU" b="1" dirty="0" smtClean="0">
                <a:solidFill>
                  <a:srgbClr val="921A1D"/>
                </a:solidFill>
                <a:latin typeface="Tahoma"/>
                <a:ea typeface="Tahoma"/>
                <a:cs typeface="Tahoma"/>
                <a:sym typeface="Tahoma"/>
              </a:rPr>
              <a:t>Разработка программы формирования бренда школы</a:t>
            </a:r>
            <a:r>
              <a:rPr lang="ru-RU" dirty="0" smtClean="0"/>
              <a:t> </a:t>
            </a:r>
            <a:endParaRPr lang="ru-RU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sldNum" idx="12"/>
          </p:nvPr>
        </p:nvSpPr>
        <p:spPr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606060"/>
                </a:solidFill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>
              <a:solidFill>
                <a:srgbClr val="606060"/>
              </a:solidFill>
            </a:endParaRPr>
          </a:p>
        </p:txBody>
      </p:sp>
      <p:sp>
        <p:nvSpPr>
          <p:cNvPr id="108" name="Google Shape;108;p4"/>
          <p:cNvSpPr txBox="1"/>
          <p:nvPr/>
        </p:nvSpPr>
        <p:spPr>
          <a:xfrm>
            <a:off x="677333" y="1536147"/>
            <a:ext cx="8813800" cy="5155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lang="ru-RU" sz="1800" b="1" dirty="0" smtClean="0"/>
          </a:p>
          <a:p>
            <a:pPr>
              <a:lnSpc>
                <a:spcPct val="150000"/>
              </a:lnSpc>
            </a:pPr>
            <a:r>
              <a:rPr lang="ru-RU" sz="1800" b="1" dirty="0" smtClean="0"/>
              <a:t>Цель программы </a:t>
            </a:r>
            <a:r>
              <a:rPr lang="ru-RU" sz="1800" dirty="0" smtClean="0"/>
              <a:t>– </a:t>
            </a:r>
            <a:r>
              <a:rPr lang="ru-RU" sz="1800" dirty="0"/>
              <a:t>повышение конкурентоспособности </a:t>
            </a:r>
            <a:r>
              <a:rPr lang="ru-RU" sz="1800" dirty="0" smtClean="0"/>
              <a:t>образовательной организации на </a:t>
            </a:r>
            <a:r>
              <a:rPr lang="ru-RU" sz="1800" dirty="0"/>
              <a:t>рынке образовательных услуг через формирование ее эффективного бренда. </a:t>
            </a: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b="1" dirty="0" smtClean="0"/>
              <a:t>Задачи </a:t>
            </a:r>
            <a:r>
              <a:rPr lang="ru-RU" sz="1800" b="1" dirty="0"/>
              <a:t>программы</a:t>
            </a:r>
            <a:r>
              <a:rPr lang="ru-RU" sz="1800" dirty="0"/>
              <a:t>: </a:t>
            </a: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– </a:t>
            </a:r>
            <a:r>
              <a:rPr lang="ru-RU" sz="1800" dirty="0"/>
              <a:t>повысить привлекательность школы для потребителей образовательных услуг школы, в том числе и потенциальных; </a:t>
            </a: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– </a:t>
            </a:r>
            <a:r>
              <a:rPr lang="ru-RU" sz="1800" dirty="0"/>
              <a:t>оптимизировать информационную среду о деятельности школы; </a:t>
            </a: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– </a:t>
            </a:r>
            <a:r>
              <a:rPr lang="ru-RU" sz="1800" dirty="0"/>
              <a:t>спланировать новые мероприятия и повысить эффективность уже имеющихся мероприятий по информированию населения относительно образовательных и дополнительных услуг, оказываемых школой; </a:t>
            </a: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– </a:t>
            </a:r>
            <a:r>
              <a:rPr lang="ru-RU" sz="1800" dirty="0"/>
              <a:t>разработать фирменный стиль школы.</a:t>
            </a:r>
          </a:p>
          <a:p>
            <a:endParaRPr lang="ru-RU" dirty="0"/>
          </a:p>
        </p:txBody>
      </p:sp>
      <p:cxnSp>
        <p:nvCxnSpPr>
          <p:cNvPr id="109" name="Google Shape;109;p4"/>
          <p:cNvCxnSpPr/>
          <p:nvPr/>
        </p:nvCxnSpPr>
        <p:spPr>
          <a:xfrm rot="10800000" flipH="1">
            <a:off x="1004978" y="1296763"/>
            <a:ext cx="8486155" cy="9523"/>
          </a:xfrm>
          <a:prstGeom prst="straightConnector1">
            <a:avLst/>
          </a:prstGeom>
          <a:noFill/>
          <a:ln w="19050" cap="sq" cmpd="sng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xmlns="" val="229373504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1306</Words>
  <Application>Microsoft Office PowerPoint</Application>
  <PresentationFormat>Лист A4 (210x297 мм)</PresentationFormat>
  <Paragraphs>157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Tahoma</vt:lpstr>
      <vt:lpstr>Symbol</vt:lpstr>
      <vt:lpstr>Calibri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Торичко Роман Анатольевич</dc:creator>
  <cp:lastModifiedBy>313stud-10</cp:lastModifiedBy>
  <cp:revision>21</cp:revision>
  <dcterms:created xsi:type="dcterms:W3CDTF">2003-02-28T13:27:04Z</dcterms:created>
  <dcterms:modified xsi:type="dcterms:W3CDTF">2022-08-15T11:33:24Z</dcterms:modified>
</cp:coreProperties>
</file>