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631" r:id="rId2"/>
    <p:sldId id="632" r:id="rId3"/>
    <p:sldId id="585" r:id="rId4"/>
    <p:sldId id="581" r:id="rId5"/>
    <p:sldId id="634" r:id="rId6"/>
    <p:sldId id="584" r:id="rId7"/>
    <p:sldId id="586" r:id="rId8"/>
    <p:sldId id="587" r:id="rId9"/>
    <p:sldId id="589" r:id="rId10"/>
    <p:sldId id="591" r:id="rId11"/>
    <p:sldId id="592" r:id="rId12"/>
    <p:sldId id="594" r:id="rId13"/>
    <p:sldId id="597" r:id="rId14"/>
    <p:sldId id="598" r:id="rId15"/>
    <p:sldId id="599" r:id="rId16"/>
    <p:sldId id="600" r:id="rId17"/>
    <p:sldId id="633" r:id="rId18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3030" autoAdjust="0"/>
    <p:restoredTop sz="94610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2E6C-B1AA-4C4A-9FD0-99C81B589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CFA9-761B-4AE7-9B8D-424D2B5B9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7C06D-5A64-44C1-8262-CE92A3EA2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00200"/>
            <a:ext cx="8540750" cy="4498975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6E40-2D2B-44AA-A9DB-B98B99983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9C1F1-BB1A-4FDE-8FE6-85B8E4B8C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178A-BCBE-4E20-B5D0-A70130F0E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6110-B4E1-4736-9F6C-6131DBB7C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5233C-6AC1-46F6-80B0-DD7DE47C5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AF34D-3C64-4E93-BC27-C628D48CA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829B1-04B9-4AFE-A989-A30B66256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E1C66-05EA-4167-BCB9-799C6EC06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4972D-4EA2-4AAC-9607-CAF4AA057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A2467BD-8BBF-4073-841E-41D001D10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2" r:id="rId2"/>
    <p:sldLayoutId id="214748381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13" r:id="rId9"/>
    <p:sldLayoutId id="2147483808" r:id="rId10"/>
    <p:sldLayoutId id="2147483809" r:id="rId11"/>
    <p:sldLayoutId id="21474838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1124744"/>
            <a:ext cx="77724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Методика цветовых метафор </a:t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(автор Соломин И.Л.)</a:t>
            </a: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педагог-психолог, </a:t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кандидат психологических наук,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доцент ФГБОУ ВО «ТОГУ»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Новикова Ксения Владимировна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Актуальные потребности</a:t>
            </a:r>
          </a:p>
        </p:txBody>
      </p:sp>
      <p:sp>
        <p:nvSpPr>
          <p:cNvPr id="4771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Характеристики: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Определяют, </a:t>
            </a:r>
            <a:r>
              <a:rPr lang="ru-RU" dirty="0" smtClean="0"/>
              <a:t>чем человек озабочен, на чем он сосредоточен, о чем думает в настоящее время, что вынужден делать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Динамичны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Обусловлены содержанием ситуации и внешними обстоятельствами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Их удовлетворение не делает человека счастливым, а может лишь избавить от страданий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Критерии: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Понятия-индикаторы потребностей, связанные с понятием </a:t>
            </a:r>
            <a:r>
              <a:rPr lang="ru-RU" b="1" u="sng" dirty="0" smtClean="0"/>
              <a:t>«Мое настоящее»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Отношение к прошлому, настоящему и будущему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Позитивное:</a:t>
            </a:r>
          </a:p>
          <a:p>
            <a:pPr lvl="1" eaLnBrk="1" hangingPunct="1"/>
            <a:r>
              <a:rPr lang="ru-RU" smtClean="0"/>
              <a:t>Обозначено самым привлекательным цветом, связано с «увлечением», «интересным занятием» или «радостью»</a:t>
            </a:r>
          </a:p>
          <a:p>
            <a:pPr eaLnBrk="1" hangingPunct="1"/>
            <a:r>
              <a:rPr lang="ru-RU" sz="2400" smtClean="0"/>
              <a:t>Негативное:</a:t>
            </a:r>
          </a:p>
          <a:p>
            <a:pPr lvl="1" eaLnBrk="1" hangingPunct="1"/>
            <a:r>
              <a:rPr lang="ru-RU" smtClean="0"/>
              <a:t>Обозначено самым непривлекательным понятием, связано с «неприятностями», «страхом», «раздражением» или «печалью»</a:t>
            </a:r>
          </a:p>
          <a:p>
            <a:pPr eaLnBrk="1" hangingPunct="1"/>
            <a:r>
              <a:rPr lang="ru-RU" sz="2400" smtClean="0"/>
              <a:t>Нейтральное:</a:t>
            </a:r>
          </a:p>
          <a:p>
            <a:pPr lvl="1" eaLnBrk="1" hangingPunct="1"/>
            <a:r>
              <a:rPr lang="ru-RU" smtClean="0"/>
              <a:t>В остальных случаях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Отношение к себе и другим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Позитивное:</a:t>
            </a:r>
          </a:p>
          <a:p>
            <a:pPr lvl="1" eaLnBrk="1" hangingPunct="1"/>
            <a:r>
              <a:rPr lang="ru-RU" smtClean="0"/>
              <a:t>Человек обозначен самым привлекательным цветом, связан с «увлечением», «интересным занятием», «радостью», «любовью», «доверием» и т.п.</a:t>
            </a:r>
          </a:p>
          <a:p>
            <a:pPr eaLnBrk="1" hangingPunct="1"/>
            <a:r>
              <a:rPr lang="ru-RU" sz="2400" smtClean="0"/>
              <a:t>Негативное:</a:t>
            </a:r>
          </a:p>
          <a:p>
            <a:pPr lvl="1" eaLnBrk="1" hangingPunct="1"/>
            <a:r>
              <a:rPr lang="ru-RU" smtClean="0"/>
              <a:t>Человек обозначен самым непривлекательным понятием, связан с «неприятностями», «страхом», «раздражением», «печалью», «конфликтами» и т.п.</a:t>
            </a:r>
          </a:p>
          <a:p>
            <a:pPr eaLnBrk="1" hangingPunct="1"/>
            <a:r>
              <a:rPr lang="ru-RU" sz="2400" smtClean="0"/>
              <a:t>Нейтральное:</a:t>
            </a:r>
          </a:p>
          <a:p>
            <a:pPr lvl="1" eaLnBrk="1" hangingPunct="1"/>
            <a:r>
              <a:rPr lang="ru-RU" smtClean="0"/>
              <a:t>В остальных случаях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Отношение к различным видам деятельности</a:t>
            </a:r>
          </a:p>
        </p:txBody>
      </p:sp>
      <p:graphicFrame>
        <p:nvGraphicFramePr>
          <p:cNvPr id="483331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89145"/>
        </p:xfrm>
        <a:graphic>
          <a:graphicData uri="http://schemas.openxmlformats.org/drawingml/2006/table">
            <a:tbl>
              <a:tblPr/>
              <a:tblGrid>
                <a:gridCol w="2819400"/>
                <a:gridCol w="5410200"/>
              </a:tblGrid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1. Побуждается базовыми потребностями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Обозначена самым привлекательным цветом или связана с ключевыми понятиями «Интересное занятие» или «Мое увлечение»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2. Побуждается актуальными потребностями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Связана с ключевым понятием «Мое настоящее»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3. Побуждается малозначимыми потребностями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Связана с понятиями-индикаторами потребностей, не являющихся базовыми или актуальными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4. Является источником негативных переживаний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  <a:cs typeface="Arial" charset="0"/>
                        </a:rPr>
                        <a:t>Обозначена самым противным цветом или связана с ключевыми понятиями «Неприятности», «Страх», «Печаль», «Раздражение»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Источники негативных переживаний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Характеристики:</a:t>
            </a:r>
          </a:p>
          <a:p>
            <a:pPr lvl="1" eaLnBrk="1" hangingPunct="1"/>
            <a:r>
              <a:rPr lang="ru-RU" smtClean="0"/>
              <a:t>Определяют, чего человек боится, что его угнетает, что вызывает агрессию, чего он может избегать</a:t>
            </a:r>
          </a:p>
          <a:p>
            <a:pPr eaLnBrk="1" hangingPunct="1"/>
            <a:r>
              <a:rPr lang="ru-RU" sz="2400" smtClean="0"/>
              <a:t>Критерии:</a:t>
            </a:r>
          </a:p>
          <a:p>
            <a:pPr lvl="1" eaLnBrk="1" hangingPunct="1"/>
            <a:r>
              <a:rPr lang="ru-RU" smtClean="0"/>
              <a:t>Люди, виды деятельности или события, обозначенные самым противным цветом, или связанные с ключевыми понятиями </a:t>
            </a:r>
            <a:r>
              <a:rPr lang="ru-RU" b="1" u="sng" smtClean="0"/>
              <a:t>«Неприятности», Страх», «Печаль» или «Раздражение»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908050"/>
            <a:ext cx="8218488" cy="9366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Вытесненные из сознания представления или переживания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987550"/>
            <a:ext cx="8540750" cy="4111625"/>
          </a:xfrm>
        </p:spPr>
        <p:txBody>
          <a:bodyPr/>
          <a:lstStyle/>
          <a:p>
            <a:pPr eaLnBrk="1" hangingPunct="1"/>
            <a:r>
              <a:rPr lang="ru-RU" sz="2000" smtClean="0"/>
              <a:t>Характеристики:</a:t>
            </a:r>
          </a:p>
          <a:p>
            <a:pPr lvl="1" eaLnBrk="1" hangingPunct="1"/>
            <a:r>
              <a:rPr lang="ru-RU" sz="1800" smtClean="0"/>
              <a:t>То, о чем человек старается забыть, на что он не обращает внимание, что не замечает, игнорирует</a:t>
            </a:r>
          </a:p>
          <a:p>
            <a:pPr lvl="1" eaLnBrk="1" hangingPunct="1"/>
            <a:r>
              <a:rPr lang="ru-RU" sz="1800" smtClean="0"/>
              <a:t>Обусловлены эмоциональными травмами, запретами значимых лиц или недоступностью желаемых объектов</a:t>
            </a:r>
          </a:p>
          <a:p>
            <a:pPr eaLnBrk="1" hangingPunct="1"/>
            <a:r>
              <a:rPr lang="ru-RU" sz="2000" smtClean="0"/>
              <a:t>Критерии:</a:t>
            </a:r>
          </a:p>
          <a:p>
            <a:pPr lvl="1" eaLnBrk="1" hangingPunct="1"/>
            <a:r>
              <a:rPr lang="ru-RU" sz="1800" smtClean="0"/>
              <a:t>Понятия-индикаторы потребностей и ценностей, занятий и видов деятельности, событий, людей и эмоций, являющиеся </a:t>
            </a:r>
            <a:r>
              <a:rPr lang="ru-RU" sz="1800" b="1" u="sng" smtClean="0"/>
              <a:t>изолированными, единичными в группе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Преимущества методики цветовых метафор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Защищенность от неискренности, возможность выявления как осознанных, так и неосознанных, недекларируемых отношений, потребностей и мотивов</a:t>
            </a:r>
          </a:p>
          <a:p>
            <a:pPr eaLnBrk="1" hangingPunct="1"/>
            <a:r>
              <a:rPr lang="ru-RU" sz="2000" smtClean="0"/>
              <a:t>Универсальность и гибкость, возможность использования для решения широкого круга задач</a:t>
            </a:r>
          </a:p>
          <a:p>
            <a:pPr eaLnBrk="1" hangingPunct="1"/>
            <a:r>
              <a:rPr lang="ru-RU" sz="2000" smtClean="0"/>
              <a:t>Простота и экономичность, незначительные затраты на сбор и обработку данных</a:t>
            </a:r>
          </a:p>
          <a:p>
            <a:pPr eaLnBrk="1" hangingPunct="1"/>
            <a:r>
              <a:rPr lang="ru-RU" sz="2000" smtClean="0"/>
              <a:t>Возможность использования в широком возрастном диапазоне</a:t>
            </a:r>
          </a:p>
          <a:p>
            <a:pPr eaLnBrk="1" hangingPunct="1"/>
            <a:r>
              <a:rPr lang="ru-RU" sz="2000" smtClean="0"/>
              <a:t>Повышение эффективности индивидуального консультирования, оптимизация активности, наглядность и доступность в понимании структуры и содержания отношений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6793"/>
            <a:ext cx="8147248" cy="26642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 – выявление мотивов, потребностей и отношений специалиста (осознанных/не осознаваемых).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Экспресс-вариант методики занимает 10-15 минут.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eaLnBrk="1" hangingPunct="1"/>
            <a:r>
              <a:rPr lang="ru-RU" smtClean="0"/>
              <a:t>Показатели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smtClean="0"/>
              <a:t>Состав базовых потребностей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smtClean="0"/>
              <a:t>Удовлетворенность базовых потребностей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smtClean="0"/>
              <a:t>Состав актуальных потребностей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400" smtClean="0"/>
              <a:t>Отношение к настоящему, будущему и прошлому</a:t>
            </a:r>
          </a:p>
        </p:txBody>
      </p:sp>
      <p:sp>
        <p:nvSpPr>
          <p:cNvPr id="6148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 startAt="5"/>
            </a:pPr>
            <a:r>
              <a:rPr lang="ru-RU" sz="2400" smtClean="0"/>
              <a:t>Отношение к себе и другим людям</a:t>
            </a:r>
          </a:p>
          <a:p>
            <a:pPr marL="533400" indent="-533400" eaLnBrk="1" hangingPunct="1">
              <a:buFont typeface="Wingdings" pitchFamily="2" charset="2"/>
              <a:buAutoNum type="arabicPeriod" startAt="5"/>
            </a:pPr>
            <a:r>
              <a:rPr lang="ru-RU" sz="2400" smtClean="0"/>
              <a:t>Отношение к различным видам деятельности</a:t>
            </a:r>
          </a:p>
          <a:p>
            <a:pPr marL="533400" indent="-533400" eaLnBrk="1" hangingPunct="1">
              <a:buFont typeface="Wingdings" pitchFamily="2" charset="2"/>
              <a:buAutoNum type="arabicPeriod" startAt="5"/>
            </a:pPr>
            <a:r>
              <a:rPr lang="ru-RU" sz="2400" smtClean="0"/>
              <a:t>Источники негативных переживаний</a:t>
            </a:r>
          </a:p>
          <a:p>
            <a:pPr marL="533400" indent="-533400" eaLnBrk="1" hangingPunct="1">
              <a:buFont typeface="Wingdings" pitchFamily="2" charset="2"/>
              <a:buAutoNum type="arabicPeriod" startAt="5"/>
            </a:pPr>
            <a:r>
              <a:rPr lang="ru-RU" sz="2400" smtClean="0"/>
              <a:t>Вытесненные представления и переживания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765175"/>
            <a:ext cx="8540750" cy="6334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Инструкция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000" dirty="0" smtClean="0"/>
          </a:p>
          <a:p>
            <a:pPr lvl="1" eaLnBrk="1" hangingPunct="1">
              <a:buFont typeface="Wingdings 2" pitchFamily="18" charset="2"/>
              <a:buNone/>
            </a:pPr>
            <a:r>
              <a:rPr lang="ru-RU" sz="2800" dirty="0" smtClean="0"/>
              <a:t>Перед Вами имеется ряд цветных карточек и несколько десятков понятий, напечатанных на карточках. </a:t>
            </a:r>
          </a:p>
          <a:p>
            <a:pPr lvl="1" eaLnBrk="1" hangingPunct="1">
              <a:buFont typeface="Wingdings 2" pitchFamily="18" charset="2"/>
              <a:buNone/>
            </a:pPr>
            <a:endParaRPr lang="ru-RU" sz="2800" dirty="0" smtClean="0"/>
          </a:p>
          <a:p>
            <a:pPr lvl="1" eaLnBrk="1" hangingPunct="1">
              <a:buFont typeface="Wingdings 2" pitchFamily="18" charset="2"/>
              <a:buNone/>
            </a:pPr>
            <a:r>
              <a:rPr lang="ru-RU" sz="2800" dirty="0" smtClean="0"/>
              <a:t>Каждое понятие необходимо обозначить с помощью одного из данных цветов. Для этого карточку с понятием кладите надписью вниз на тот цвет, который, как Вам кажется, наиболее подходит для обозначения данного понятия.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179" r="10725"/>
          <a:stretch>
            <a:fillRect/>
          </a:stretch>
        </p:blipFill>
        <p:spPr>
          <a:xfrm>
            <a:off x="1043608" y="549275"/>
            <a:ext cx="6552728" cy="57753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Принципы методики цветовых метафор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773238"/>
            <a:ext cx="8229600" cy="4360862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400" dirty="0" smtClean="0"/>
              <a:t>Обозначение понятия самым привлекательным цветом свидетельствует о позитивном отношении к данному понятию. Напротив, к понятиям, обозначенным наиболее противным цветом, человек относится негативно. 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400" dirty="0" smtClean="0"/>
              <a:t>Обозначение нескольких понятий одинаковым цветом свидетельствует о сходном отношении к данным понятиям.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z="2400" dirty="0" smtClean="0"/>
              <a:t>Методика </a:t>
            </a:r>
            <a:r>
              <a:rPr lang="ru-RU" sz="2400" u="sng" dirty="0" smtClean="0"/>
              <a:t>не</a:t>
            </a:r>
            <a:r>
              <a:rPr lang="ru-RU" sz="2400" dirty="0" smtClean="0"/>
              <a:t> опирается на стандартный психологический смысл цветов, на котором основан тест М</a:t>
            </a:r>
            <a:r>
              <a:rPr lang="ru-RU" sz="2400" dirty="0" smtClean="0"/>
              <a:t>. </a:t>
            </a:r>
            <a:r>
              <a:rPr lang="ru-RU" sz="2400" dirty="0" err="1" smtClean="0"/>
              <a:t>Люшера</a:t>
            </a:r>
            <a:r>
              <a:rPr lang="ru-RU" sz="24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eaLnBrk="1" hangingPunct="1"/>
            <a:r>
              <a:rPr lang="ru-RU" smtClean="0"/>
              <a:t>Ключевые понятия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Критерии базовых потребностей: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smtClean="0"/>
              <a:t>«Мое увлечение»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smtClean="0"/>
              <a:t>«Интересное занятие»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Критерий актуальных потребностей: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smtClean="0"/>
              <a:t>«Мое настоящее»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Критерий ожиданий, надежд, намерений и планов: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smtClean="0"/>
              <a:t>«Мое будущее»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Критерий воспоминаний: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smtClean="0"/>
              <a:t>«Мое прошлое»</a:t>
            </a:r>
          </a:p>
        </p:txBody>
      </p:sp>
      <p:sp>
        <p:nvSpPr>
          <p:cNvPr id="12292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Критерии самооценки: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 smtClean="0"/>
              <a:t>«Какой (какая) я на самом </a:t>
            </a:r>
            <a:r>
              <a:rPr lang="ru-RU" sz="2000" dirty="0" smtClean="0"/>
              <a:t>деле»</a:t>
            </a:r>
            <a:endParaRPr lang="ru-RU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2000" dirty="0" smtClean="0"/>
              <a:t>«Каким (какой) бы мне хотелось </a:t>
            </a:r>
            <a:r>
              <a:rPr lang="ru-RU" sz="2000" dirty="0" smtClean="0"/>
              <a:t>быть»</a:t>
            </a:r>
            <a:endParaRPr lang="ru-RU" sz="2000" dirty="0" smtClean="0"/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Критерии негативных и позитивных переживаний: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 smtClean="0"/>
              <a:t>«Неприятности»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 smtClean="0"/>
              <a:t>«Страх»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 smtClean="0"/>
              <a:t>«Печаль»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 smtClean="0"/>
              <a:t>«Раздражение»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000" dirty="0" smtClean="0"/>
              <a:t>«Радость»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Понятия-индикаторы потребностей и ценностей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301625" y="1600200"/>
            <a:ext cx="4191000" cy="4852988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Материальные потребности:</a:t>
            </a:r>
          </a:p>
          <a:p>
            <a:pPr lvl="1" eaLnBrk="1" hangingPunct="1"/>
            <a:r>
              <a:rPr lang="ru-RU" sz="1800" dirty="0" smtClean="0"/>
              <a:t>«Материальное благополучие»</a:t>
            </a:r>
          </a:p>
          <a:p>
            <a:pPr lvl="1" eaLnBrk="1" hangingPunct="1"/>
            <a:r>
              <a:rPr lang="ru-RU" sz="1800" dirty="0" smtClean="0"/>
              <a:t>«Финансы»</a:t>
            </a:r>
          </a:p>
          <a:p>
            <a:pPr lvl="1" eaLnBrk="1" hangingPunct="1"/>
            <a:r>
              <a:rPr lang="ru-RU" sz="1800" dirty="0" smtClean="0"/>
              <a:t>«Заработок»</a:t>
            </a:r>
          </a:p>
          <a:p>
            <a:pPr eaLnBrk="1" hangingPunct="1"/>
            <a:r>
              <a:rPr lang="ru-RU" sz="2000" dirty="0" smtClean="0"/>
              <a:t>Потребности в безопасности:</a:t>
            </a:r>
          </a:p>
          <a:p>
            <a:pPr lvl="1" eaLnBrk="1" hangingPunct="1"/>
            <a:r>
              <a:rPr lang="ru-RU" sz="1800" dirty="0" smtClean="0"/>
              <a:t>«Безопасность»</a:t>
            </a:r>
          </a:p>
          <a:p>
            <a:pPr lvl="1" eaLnBrk="1" hangingPunct="1"/>
            <a:r>
              <a:rPr lang="ru-RU" sz="1800" dirty="0" smtClean="0"/>
              <a:t>«Стабильность»</a:t>
            </a:r>
          </a:p>
          <a:p>
            <a:pPr lvl="1" eaLnBrk="1" hangingPunct="1"/>
            <a:r>
              <a:rPr lang="ru-RU" sz="1800" dirty="0" smtClean="0"/>
              <a:t>«Надежность»</a:t>
            </a:r>
          </a:p>
          <a:p>
            <a:pPr lvl="1" eaLnBrk="1" hangingPunct="1"/>
            <a:r>
              <a:rPr lang="ru-RU" sz="1800" dirty="0" smtClean="0"/>
              <a:t>«Уверенность»</a:t>
            </a:r>
          </a:p>
          <a:p>
            <a:pPr eaLnBrk="1" hangingPunct="1"/>
            <a:r>
              <a:rPr lang="ru-RU" sz="2000" dirty="0" smtClean="0"/>
              <a:t>Коммуникативные потребности:</a:t>
            </a:r>
          </a:p>
          <a:p>
            <a:pPr lvl="1" eaLnBrk="1" hangingPunct="1"/>
            <a:r>
              <a:rPr lang="ru-RU" sz="1800" dirty="0" smtClean="0"/>
              <a:t>«Общение» </a:t>
            </a:r>
          </a:p>
          <a:p>
            <a:pPr lvl="1" eaLnBrk="1" hangingPunct="1"/>
            <a:r>
              <a:rPr lang="ru-RU" sz="1800" dirty="0" smtClean="0"/>
              <a:t>«Любовь»</a:t>
            </a:r>
          </a:p>
          <a:p>
            <a:pPr lvl="1" eaLnBrk="1" hangingPunct="1"/>
            <a:r>
              <a:rPr lang="ru-RU" sz="1800" dirty="0" smtClean="0"/>
              <a:t>«Взаимодействие»</a:t>
            </a:r>
          </a:p>
          <a:p>
            <a:pPr lvl="1" eaLnBrk="1" hangingPunct="1"/>
            <a:endParaRPr lang="ru-RU" sz="1800" dirty="0" smtClean="0"/>
          </a:p>
        </p:txBody>
      </p:sp>
      <p:sp>
        <p:nvSpPr>
          <p:cNvPr id="13316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eaLnBrk="1" hangingPunct="1"/>
            <a:r>
              <a:rPr lang="ru-RU" sz="2000" smtClean="0"/>
              <a:t>Потребности в самоутверждении:</a:t>
            </a:r>
          </a:p>
          <a:p>
            <a:pPr lvl="1" eaLnBrk="1" hangingPunct="1"/>
            <a:r>
              <a:rPr lang="ru-RU" sz="1800" smtClean="0"/>
              <a:t>«Свобода»</a:t>
            </a:r>
          </a:p>
          <a:p>
            <a:pPr lvl="1" eaLnBrk="1" hangingPunct="1"/>
            <a:r>
              <a:rPr lang="ru-RU" sz="1800" smtClean="0"/>
              <a:t>«Признание»</a:t>
            </a:r>
          </a:p>
          <a:p>
            <a:pPr lvl="1" eaLnBrk="1" hangingPunct="1"/>
            <a:r>
              <a:rPr lang="ru-RU" sz="1800" smtClean="0"/>
              <a:t>«Карьера»</a:t>
            </a:r>
          </a:p>
          <a:p>
            <a:pPr eaLnBrk="1" hangingPunct="1"/>
            <a:r>
              <a:rPr lang="ru-RU" sz="2000" smtClean="0"/>
              <a:t>Потребности в самоактуализации:</a:t>
            </a:r>
          </a:p>
          <a:p>
            <a:pPr lvl="1" eaLnBrk="1" hangingPunct="1"/>
            <a:r>
              <a:rPr lang="ru-RU" sz="1800" smtClean="0"/>
              <a:t>«Знания»</a:t>
            </a:r>
          </a:p>
          <a:p>
            <a:pPr lvl="1" eaLnBrk="1" hangingPunct="1"/>
            <a:r>
              <a:rPr lang="ru-RU" sz="1800" smtClean="0"/>
              <a:t>«Творчество»</a:t>
            </a:r>
          </a:p>
          <a:p>
            <a:pPr lvl="1" eaLnBrk="1" hangingPunct="1"/>
            <a:r>
              <a:rPr lang="ru-RU" sz="1800" smtClean="0"/>
              <a:t>«Успех»</a:t>
            </a:r>
          </a:p>
          <a:p>
            <a:pPr lvl="1" eaLnBrk="1" hangingPunct="1"/>
            <a:r>
              <a:rPr lang="ru-RU" sz="1800" smtClean="0"/>
              <a:t>«Выполнение обязанностей»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Базовые потребности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Характеристики:</a:t>
            </a:r>
          </a:p>
          <a:p>
            <a:pPr lvl="1" eaLnBrk="1" hangingPunct="1"/>
            <a:r>
              <a:rPr lang="ru-RU" sz="2000" smtClean="0"/>
              <a:t>Определяют содержание стремлений, интересов и увлечений</a:t>
            </a:r>
          </a:p>
          <a:p>
            <a:pPr lvl="1" eaLnBrk="1" hangingPunct="1"/>
            <a:r>
              <a:rPr lang="ru-RU" sz="2000" smtClean="0"/>
              <a:t>Устойчивы</a:t>
            </a:r>
          </a:p>
          <a:p>
            <a:pPr lvl="1" eaLnBrk="1" hangingPunct="1"/>
            <a:r>
              <a:rPr lang="ru-RU" sz="2000" smtClean="0"/>
              <a:t>Обусловлены особенностями личности</a:t>
            </a:r>
          </a:p>
          <a:p>
            <a:pPr lvl="1" eaLnBrk="1" hangingPunct="1"/>
            <a:r>
              <a:rPr lang="ru-RU" sz="2000" smtClean="0"/>
              <a:t>Их удовлетворение является важным условием эмоционального благополучия</a:t>
            </a:r>
          </a:p>
          <a:p>
            <a:pPr lvl="1" eaLnBrk="1" hangingPunct="1"/>
            <a:r>
              <a:rPr lang="ru-RU" sz="2000" smtClean="0"/>
              <a:t>Их отсутствие или недостаток является признаком депрессии</a:t>
            </a:r>
          </a:p>
          <a:p>
            <a:pPr eaLnBrk="1" hangingPunct="1"/>
            <a:r>
              <a:rPr lang="ru-RU" sz="2400" smtClean="0"/>
              <a:t>Критерии:</a:t>
            </a:r>
          </a:p>
          <a:p>
            <a:pPr lvl="1" eaLnBrk="1" hangingPunct="1"/>
            <a:r>
              <a:rPr lang="ru-RU" sz="2000" smtClean="0"/>
              <a:t>Понятия-индикаторы потребностей, обозначенные самым привлекательным цветом или связанные с понятием </a:t>
            </a:r>
            <a:r>
              <a:rPr lang="ru-RU" sz="2000" b="1" u="sng" smtClean="0"/>
              <a:t>«Мое увлечение» или «Интересное занятие»</a:t>
            </a:r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1392</TotalTime>
  <Words>831</Words>
  <Application>Microsoft Office PowerPoint</Application>
  <PresentationFormat>Экран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Показатели</vt:lpstr>
      <vt:lpstr>Инструкция</vt:lpstr>
      <vt:lpstr>Слайд 5</vt:lpstr>
      <vt:lpstr>Принципы методики цветовых метафор</vt:lpstr>
      <vt:lpstr>Ключевые понятия</vt:lpstr>
      <vt:lpstr>Понятия-индикаторы потребностей и ценностей</vt:lpstr>
      <vt:lpstr>Базовые потребности</vt:lpstr>
      <vt:lpstr>Актуальные потребности</vt:lpstr>
      <vt:lpstr>Отношение к прошлому, настоящему и будущему</vt:lpstr>
      <vt:lpstr>Отношение к себе и другим</vt:lpstr>
      <vt:lpstr>Отношение к различным видам деятельности</vt:lpstr>
      <vt:lpstr>Источники негативных переживаний</vt:lpstr>
      <vt:lpstr>Вытесненные из сознания представления или переживания</vt:lpstr>
      <vt:lpstr>Преимущества методики цветовых метафор</vt:lpstr>
      <vt:lpstr>Слайд 17</vt:lpstr>
    </vt:vector>
  </TitlesOfParts>
  <Company>Private Person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психосемантической диагностики скрытой и скрываемой мотивации</dc:title>
  <dc:creator>Igor Solomin</dc:creator>
  <cp:lastModifiedBy>Заетитель директора</cp:lastModifiedBy>
  <cp:revision>232</cp:revision>
  <dcterms:created xsi:type="dcterms:W3CDTF">2005-09-26T17:16:52Z</dcterms:created>
  <dcterms:modified xsi:type="dcterms:W3CDTF">2021-06-18T01:22:55Z</dcterms:modified>
</cp:coreProperties>
</file>