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58" r:id="rId3"/>
    <p:sldId id="260" r:id="rId4"/>
    <p:sldId id="261" r:id="rId5"/>
    <p:sldId id="276" r:id="rId6"/>
    <p:sldId id="262" r:id="rId7"/>
    <p:sldId id="263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103" d="100"/>
          <a:sy n="103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arfenova@crokhv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4"/>
            <a:ext cx="6400800" cy="3708995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/>
              </a:rPr>
              <a:t>ЦЕЛЬ: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оказание  адресной экстренной психолого-педагогической помощи участникам образовательных отношений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(методическая, информационная).   </a:t>
            </a:r>
            <a:br>
              <a:rPr lang="ru-RU" sz="2000" dirty="0" smtClean="0">
                <a:effectLst/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000" dirty="0" smtClean="0"/>
              <a:t> </a:t>
            </a:r>
            <a:r>
              <a:rPr lang="ru-RU" sz="3000" b="1" dirty="0" smtClean="0"/>
              <a:t>МУНИЦИПАЛЬНАЯ ГРУППА </a:t>
            </a:r>
            <a:br>
              <a:rPr lang="ru-RU" sz="3000" b="1" dirty="0" smtClean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 ЭКСРЕННОГО  РЕАГИРОВАНИЯ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3000" b="1" dirty="0" smtClean="0"/>
              <a:t>ОСНОВНЫЕ НАПРАВЛЕНИЯ ДЕЯТЕЛЬНОСТИ: 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- работа со случаем;</a:t>
            </a:r>
            <a:br>
              <a:rPr lang="ru-RU" dirty="0" smtClean="0"/>
            </a:br>
            <a:r>
              <a:rPr lang="ru-RU" dirty="0" smtClean="0"/>
              <a:t>- профилактика негативных социально-психологических явлений, приводящих к психологическому дискомфорту в образовательном учреждении и суицидальным проявлениям.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9504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                                                  Схема реагирования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</a:t>
            </a:r>
            <a:r>
              <a:rPr lang="ru-RU" sz="1400" dirty="0" smtClean="0"/>
              <a:t>Составление отчета о проводимых мероприятиях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86003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971600" y="1268760"/>
            <a:ext cx="1440160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Консультации по проведению  диагностических мероприятий </a:t>
            </a:r>
            <a:endParaRPr lang="ru-RU" sz="105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1268760"/>
            <a:ext cx="1440160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Консультации по проведению родительских собраний, привлечение доп.специалистов</a:t>
            </a:r>
            <a:endParaRPr lang="ru-RU" sz="105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3968" y="1268760"/>
            <a:ext cx="1440160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Консультации по проведению индивидуальной работы с обучающимися</a:t>
            </a:r>
            <a:endParaRPr lang="ru-RU" sz="105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0152" y="1268760"/>
            <a:ext cx="1440160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Консультации с педагогами школ</a:t>
            </a:r>
            <a:endParaRPr lang="ru-RU" sz="105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96336" y="1268760"/>
            <a:ext cx="1440160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Консультации с узкими специалистами </a:t>
            </a:r>
            <a:endParaRPr lang="ru-RU" sz="105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19672" y="1052736"/>
            <a:ext cx="6624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19672" y="10527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75856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60032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8" idx="0"/>
          </p:cNvCxnSpPr>
          <p:nvPr/>
        </p:nvCxnSpPr>
        <p:spPr>
          <a:xfrm>
            <a:off x="6660232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244408" y="10527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411760" y="3284984"/>
            <a:ext cx="4680520" cy="64807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Работа   группы  экстренного реагирования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059832" y="4221088"/>
            <a:ext cx="3528392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МАУ  ЦРО   </a:t>
            </a:r>
          </a:p>
          <a:p>
            <a:pPr algn="ctr"/>
            <a:endParaRPr lang="ru-RU" sz="1000" dirty="0" smtClean="0">
              <a:solidFill>
                <a:srgbClr val="C00000"/>
              </a:solidFill>
            </a:endParaRPr>
          </a:p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Данилина Наталья Васильевна</a:t>
            </a:r>
          </a:p>
          <a:p>
            <a:pPr algn="ctr"/>
            <a:r>
              <a:rPr lang="ru-RU" sz="1000" dirty="0" smtClean="0">
                <a:solidFill>
                  <a:srgbClr val="C00000"/>
                </a:solidFill>
              </a:rPr>
              <a:t>Парфенова Светлана Васильевна</a:t>
            </a:r>
            <a:endParaRPr lang="ru-RU" sz="1000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79912" y="5301208"/>
            <a:ext cx="201622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Консилиум ППС</a:t>
            </a:r>
            <a:endParaRPr lang="ru-RU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779912" y="6021288"/>
            <a:ext cx="2016224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ППС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0" name="Прямая со стрелкой 39"/>
          <p:cNvCxnSpPr>
            <a:stCxn id="38" idx="0"/>
          </p:cNvCxnSpPr>
          <p:nvPr/>
        </p:nvCxnSpPr>
        <p:spPr>
          <a:xfrm flipV="1">
            <a:off x="4788024" y="587727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6" idx="0"/>
          </p:cNvCxnSpPr>
          <p:nvPr/>
        </p:nvCxnSpPr>
        <p:spPr>
          <a:xfrm flipV="1">
            <a:off x="4788024" y="515719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4788024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19672" y="3068960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1619672" y="292494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3347864" y="292494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4788024" y="292494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6660232" y="292494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8316416" y="292494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4788024" y="306896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5746968"/>
          </a:xfrm>
        </p:spPr>
        <p:txBody>
          <a:bodyPr/>
          <a:lstStyle/>
          <a:p>
            <a:r>
              <a:rPr lang="ru-RU" dirty="0" smtClean="0"/>
              <a:t>                   Состав группы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1. Грозная Любовь Ивановна, </a:t>
            </a:r>
            <a:r>
              <a:rPr lang="ru-RU" sz="1600" dirty="0" smtClean="0"/>
              <a:t>педагог-психолог МБОУ гимназия  № 5</a:t>
            </a:r>
            <a:br>
              <a:rPr lang="ru-RU" sz="1600" dirty="0" smtClean="0"/>
            </a:br>
            <a:r>
              <a:rPr lang="ru-RU" sz="2000" dirty="0" smtClean="0"/>
              <a:t>2. </a:t>
            </a:r>
            <a:r>
              <a:rPr lang="ru-RU" sz="2000" dirty="0" err="1" smtClean="0"/>
              <a:t>Гавриш</a:t>
            </a:r>
            <a:r>
              <a:rPr lang="ru-RU" sz="2000" dirty="0" smtClean="0"/>
              <a:t> Наталия Анатольевна, </a:t>
            </a:r>
            <a:r>
              <a:rPr lang="ru-RU" sz="1600" dirty="0" smtClean="0"/>
              <a:t>педагог-психолог  МАОУ «ЛИТ»</a:t>
            </a:r>
            <a:br>
              <a:rPr lang="ru-RU" sz="1600" dirty="0" smtClean="0"/>
            </a:br>
            <a:r>
              <a:rPr lang="ru-RU" sz="2000" dirty="0" smtClean="0"/>
              <a:t>3. </a:t>
            </a:r>
            <a:r>
              <a:rPr lang="ru-RU" sz="2000" dirty="0" err="1" smtClean="0"/>
              <a:t>Сошнева</a:t>
            </a:r>
            <a:r>
              <a:rPr lang="ru-RU" sz="2000" dirty="0" smtClean="0"/>
              <a:t>  Людмила Ивановна, </a:t>
            </a:r>
            <a:r>
              <a:rPr lang="ru-RU" sz="1600" dirty="0" smtClean="0"/>
              <a:t>педагог-психолог МБОУ СОШ № 29</a:t>
            </a:r>
            <a:br>
              <a:rPr lang="ru-RU" sz="1600" dirty="0" smtClean="0"/>
            </a:br>
            <a:r>
              <a:rPr lang="ru-RU" sz="2000" dirty="0" smtClean="0"/>
              <a:t>4. Сысоева Елена Сергеевна,</a:t>
            </a:r>
            <a:r>
              <a:rPr lang="ru-RU" sz="1600" dirty="0" smtClean="0"/>
              <a:t> педагог-психолог МБОУ «СШ № 33»</a:t>
            </a:r>
            <a:br>
              <a:rPr lang="ru-RU" sz="1600" dirty="0" smtClean="0"/>
            </a:br>
            <a:r>
              <a:rPr lang="ru-RU" sz="2000" dirty="0" smtClean="0"/>
              <a:t>5. </a:t>
            </a:r>
            <a:r>
              <a:rPr lang="ru-RU" sz="2000" dirty="0" err="1" smtClean="0"/>
              <a:t>Сухинина</a:t>
            </a:r>
            <a:r>
              <a:rPr lang="ru-RU" sz="2000" dirty="0" smtClean="0"/>
              <a:t> Анна Валерьевна,</a:t>
            </a:r>
            <a:r>
              <a:rPr lang="ru-RU" sz="1600" dirty="0" smtClean="0"/>
              <a:t> педагог-психолог МБОУ  «СШ №49»</a:t>
            </a:r>
            <a:br>
              <a:rPr lang="ru-RU" sz="1600" dirty="0" smtClean="0"/>
            </a:br>
            <a:r>
              <a:rPr lang="ru-RU" sz="2000" dirty="0" smtClean="0"/>
              <a:t>6. </a:t>
            </a:r>
            <a:r>
              <a:rPr lang="ru-RU" sz="2000" dirty="0" err="1" smtClean="0"/>
              <a:t>Шагимарданова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Равиля</a:t>
            </a:r>
            <a:r>
              <a:rPr lang="ru-RU" sz="2000" dirty="0" smtClean="0"/>
              <a:t>  </a:t>
            </a:r>
            <a:r>
              <a:rPr lang="ru-RU" sz="2000" dirty="0" err="1" smtClean="0"/>
              <a:t>Ринатовна</a:t>
            </a:r>
            <a:r>
              <a:rPr lang="ru-RU" sz="2000" dirty="0" smtClean="0"/>
              <a:t>,</a:t>
            </a:r>
            <a:r>
              <a:rPr lang="ru-RU" sz="1600" dirty="0" smtClean="0"/>
              <a:t> педагог-психолог  МАОУ «Политехнический лицей»</a:t>
            </a:r>
            <a:br>
              <a:rPr lang="ru-RU" sz="1600" dirty="0" smtClean="0"/>
            </a:br>
            <a:r>
              <a:rPr lang="ru-RU" sz="2000" dirty="0" smtClean="0"/>
              <a:t>7. </a:t>
            </a:r>
            <a:r>
              <a:rPr lang="ru-RU" sz="2000" dirty="0" err="1" smtClean="0"/>
              <a:t>Яловенко</a:t>
            </a:r>
            <a:r>
              <a:rPr lang="ru-RU" sz="2000" dirty="0" smtClean="0"/>
              <a:t> Маргарита Германовна,</a:t>
            </a:r>
            <a:r>
              <a:rPr lang="ru-RU" sz="1600" dirty="0" smtClean="0"/>
              <a:t> педагог-психолог  МБОУ «СШ «Успех»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межведомственного взаимодействия органов и учреждений системы профилактики Хабаровского края  по профилактике суицидальных попыток и суицидов несовершеннолетних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Утвержден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Постановлением комиссии по делам несовершеннолетних и защите их прав при Правительстве Хабаровского  края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 «27» сентября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2018 г.№11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(в редакции  постановления от 10 декабря 2019г.13)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58909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3.4. </a:t>
            </a:r>
            <a:r>
              <a:rPr lang="ru-RU" sz="3200" b="1" u="sng" dirty="0" smtClean="0"/>
              <a:t>Образовательные организации</a:t>
            </a:r>
            <a:r>
              <a:rPr lang="ru-RU" sz="3200" b="1" dirty="0" smtClean="0"/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- взаимодействуют с органами и учреждениями системы профилактики; </a:t>
            </a:r>
            <a:br>
              <a:rPr lang="ru-RU" sz="2400" dirty="0" smtClean="0"/>
            </a:br>
            <a:r>
              <a:rPr lang="ru-RU" sz="2400" dirty="0" smtClean="0"/>
              <a:t>- выявляют несовершеннолетних, склонных к суицидальному поведению;</a:t>
            </a:r>
            <a:br>
              <a:rPr lang="ru-RU" sz="2400" dirty="0" smtClean="0"/>
            </a:br>
            <a:r>
              <a:rPr lang="ru-RU" sz="2400" dirty="0" smtClean="0"/>
              <a:t>- проводят диагностику состояния психологического здоровья; </a:t>
            </a:r>
            <a:br>
              <a:rPr lang="ru-RU" sz="2400" dirty="0" smtClean="0"/>
            </a:br>
            <a:r>
              <a:rPr lang="ru-RU" sz="2400" dirty="0" smtClean="0"/>
              <a:t>- обеспечивают систематический внешний визуальный осмотр несовершеннолетних; </a:t>
            </a:r>
            <a:br>
              <a:rPr lang="ru-RU" sz="2400" dirty="0" smtClean="0"/>
            </a:br>
            <a:r>
              <a:rPr lang="ru-RU" sz="2400" dirty="0" smtClean="0"/>
              <a:t> - организуют проведение родительского всеобуча по вопросам урегулирования детско-родительских отношений; </a:t>
            </a:r>
            <a:br>
              <a:rPr lang="ru-RU" sz="2400" dirty="0" smtClean="0"/>
            </a:br>
            <a:r>
              <a:rPr lang="ru-RU" sz="2400" dirty="0" smtClean="0"/>
              <a:t> - организуют проведение тематических мероприятий, классных часов по вопросам информационной безопасности детей;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0700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/>
              <a:t>- организуют деятельность служб примирения(медиации);</a:t>
            </a:r>
            <a:br>
              <a:rPr lang="ru-RU" sz="2700" dirty="0" smtClean="0"/>
            </a:br>
            <a:r>
              <a:rPr lang="ru-RU" sz="2700" dirty="0" smtClean="0"/>
              <a:t> - организуют индивидуальное консультирование психологом специалистов органов и учреждений системы профилактики ;</a:t>
            </a:r>
            <a:br>
              <a:rPr lang="ru-RU" sz="2700" dirty="0" smtClean="0"/>
            </a:br>
            <a:r>
              <a:rPr lang="ru-RU" sz="2700" dirty="0" smtClean="0"/>
              <a:t> - организуют индивидуальное консультирование психологом несовершеннолетних и их родителей;</a:t>
            </a:r>
            <a:br>
              <a:rPr lang="ru-RU" sz="2700" dirty="0" smtClean="0"/>
            </a:br>
            <a:r>
              <a:rPr lang="ru-RU" sz="2700" dirty="0" smtClean="0"/>
              <a:t> - проводят тематические методические часы;</a:t>
            </a:r>
            <a:br>
              <a:rPr lang="ru-RU" sz="2700" dirty="0" smtClean="0"/>
            </a:br>
            <a:r>
              <a:rPr lang="ru-RU" sz="2700" dirty="0" smtClean="0"/>
              <a:t> - проводят инструктажи с работниками о порядке действий при возникновении кризисных ситуаций;</a:t>
            </a:r>
            <a:br>
              <a:rPr lang="ru-RU" sz="2700" dirty="0" smtClean="0"/>
            </a:br>
            <a:r>
              <a:rPr lang="ru-RU" sz="2700" dirty="0" smtClean="0"/>
              <a:t> - организуют информирование несовершеннолетних и их родителей  о деятельности детского телефона доверия на территории края;</a:t>
            </a:r>
            <a:br>
              <a:rPr lang="ru-RU" sz="2700" dirty="0" smtClean="0"/>
            </a:br>
            <a:r>
              <a:rPr lang="ru-RU" sz="2700" dirty="0" smtClean="0"/>
              <a:t>- распространяют среди несовершеннолетних информационные материалы;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5102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- направляют индивидуальную программу реабилитации (далее – ИПР), разработанную для несовершеннолетнего, совершившего попытку суицида и его окружения, в краевое государственное бюджетное учреждение "Хабаровский центр психолого-педагогической, медицинской и социальной помощи" для согласования.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       </a:t>
            </a:r>
            <a:r>
              <a:rPr lang="en-US" sz="6000" dirty="0" smtClean="0">
                <a:hlinkClick r:id="rId2"/>
              </a:rPr>
              <a:t>parfenova@crokhv.ru</a:t>
            </a:r>
            <a:r>
              <a:rPr lang="ru-RU" sz="6000" smtClean="0"/>
              <a:t/>
            </a:r>
            <a:br>
              <a:rPr lang="ru-RU" sz="600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  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8-914-172-23-67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100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ЦЕЛЬ:  оказание  адресной экстренной психолого-педагогической помощи участникам образовательных отношений (методическая, информационная).    </vt:lpstr>
      <vt:lpstr>  ОСНОВНЫЕ НАПРАВЛЕНИЯ ДЕЯТЕЛЬНОСТИ:  </vt:lpstr>
      <vt:lpstr>                                                   Схема реагирования                                       Составление отчета о проводимых мероприятиях                               </vt:lpstr>
      <vt:lpstr>                   Состав группы  1. Грозная Любовь Ивановна, педагог-психолог МБОУ гимназия  № 5 2. Гавриш Наталия Анатольевна, педагог-психолог  МАОУ «ЛИТ» 3. Сошнева  Людмила Ивановна, педагог-психолог МБОУ СОШ № 29 4. Сысоева Елена Сергеевна, педагог-психолог МБОУ «СШ № 33» 5. Сухинина Анна Валерьевна, педагог-психолог МБОУ  «СШ №49» 6. Шагимарданова Равиля  Ринатовна, педагог-психолог  МАОУ «Политехнический лицей» 7. Яловенко Маргарита Германовна, педагог-психолог  МБОУ «СШ «Успех»   </vt:lpstr>
      <vt:lpstr>ПОРЯДОК  межведомственного взаимодействия органов и учреждений системы профилактики Хабаровского края  по профилактике суицидальных попыток и суицидов несовершеннолетних Утвержден   Постановлением комиссии по делам несовершеннолетних и защите их прав при Правительстве Хабаровского  края  от «27» сентября  2018 г.№11 (в редакции  постановления от 10 декабря 2019г.13)</vt:lpstr>
      <vt:lpstr>  3.4. Образовательные организации: - взаимодействуют с органами и учреждениями системы профилактики;  - выявляют несовершеннолетних, склонных к суицидальному поведению; - проводят диагностику состояния психологического здоровья;  - обеспечивают систематический внешний визуальный осмотр несовершеннолетних;   - организуют проведение родительского всеобуча по вопросам урегулирования детско-родительских отношений;   - организуют проведение тематических мероприятий, классных часов по вопросам информационной безопасности детей;      </vt:lpstr>
      <vt:lpstr>   - организуют деятельность служб примирения(медиации);  - организуют индивидуальное консультирование психологом специалистов органов и учреждений системы профилактики ;  - организуют индивидуальное консультирование психологом несовершеннолетних и их родителей;  - проводят тематические методические часы;  - проводят инструктажи с работниками о порядке действий при возникновении кризисных ситуаций;  - организуют информирование несовершеннолетних и их родителей  о деятельности детского телефона доверия на территории края; - распространяют среди несовершеннолетних информационные материалы;      </vt:lpstr>
      <vt:lpstr>- направляют индивидуальную программу реабилитации (далее – ИПР), разработанную для несовершеннолетнего, совершившего попытку суицида и его окружения, в краевое государственное бюджетное учреждение "Хабаровский центр психолого-педагогической, медицинской и социальной помощи" для согласования.           parfenova@crokhv.ru         8-914-172-23-67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ГРУППА          ЭКСРЕННОГО  РЕАГИРОВАНИЯ</dc:title>
  <dc:creator>Специалист2</dc:creator>
  <cp:lastModifiedBy>Специалист2</cp:lastModifiedBy>
  <cp:revision>31</cp:revision>
  <dcterms:created xsi:type="dcterms:W3CDTF">2021-05-16T22:51:41Z</dcterms:created>
  <dcterms:modified xsi:type="dcterms:W3CDTF">2021-05-18T00:15:49Z</dcterms:modified>
</cp:coreProperties>
</file>