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56" r:id="rId2"/>
    <p:sldId id="292" r:id="rId3"/>
    <p:sldId id="298" r:id="rId4"/>
    <p:sldId id="257" r:id="rId5"/>
    <p:sldId id="258" r:id="rId6"/>
    <p:sldId id="290" r:id="rId7"/>
    <p:sldId id="296" r:id="rId8"/>
    <p:sldId id="288" r:id="rId9"/>
    <p:sldId id="272" r:id="rId10"/>
    <p:sldId id="275" r:id="rId11"/>
    <p:sldId id="276" r:id="rId12"/>
    <p:sldId id="265" r:id="rId13"/>
    <p:sldId id="271" r:id="rId14"/>
    <p:sldId id="299" r:id="rId15"/>
    <p:sldId id="293" r:id="rId16"/>
    <p:sldId id="289" r:id="rId17"/>
    <p:sldId id="291" r:id="rId1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45" autoAdjust="0"/>
    <p:restoredTop sz="71886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2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0CAD6E-6576-47D2-A4F4-5BB455DC0CF3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53334-5438-4400-AC35-F087B7C7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65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53334-5438-4400-AC35-F087B7C7153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4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53334-5438-4400-AC35-F087B7C7153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1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B078-B928-485C-A04D-31E191503E21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D04F-E620-457A-803B-1B74F5C6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92D6-FA59-446B-A3AF-AC5DDE23FB61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587-4BD2-42E1-BD02-D00AFF71E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861E-1028-4A85-91FD-2DD628DC9B75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8A90-470B-4216-B04B-4693B7997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47F4-8F4C-4914-8E0F-BED21792CA8A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86C9-AE32-4660-A588-DC87136FC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11A0-526F-43D0-B263-7F40F4149691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ACE6-DC3E-4195-99D0-38BB9B752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D907-1CD8-4CD5-BC47-9C58F93AE392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4895-D45E-45B2-B840-9CE9F5813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258D-AC08-4811-A949-57B42DDAA10C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D5B7-703B-4BFB-B760-617FD825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473D-8A6A-41FA-BA61-B4AD0C67D50C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8B13-32EF-4BF2-82D5-26EE9ACEE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8A63-0142-4FFE-94AC-CD73C1134A5D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A815-F3B1-47B4-AF3E-A4CC280EB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094C-BC2B-458E-8E7A-D3804EFE83FF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47D1-4313-4D7D-8792-CD8CCE677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90BA-FDF2-4C8C-99CD-9524BDF590E7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6067-5E82-4861-A617-A59705028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4E1F-A84D-4638-AB43-942A497FA918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EBB8-15DC-40F8-9A40-C6A15861D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6EC3-5AD2-46CB-A96D-C1227AA682B2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9229-A68D-4E7D-85D4-AE7B7C22D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EB8A-4B98-4309-B798-D3379C9E9407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7542-C16B-40AC-9357-B25AD0700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2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92E40E-3436-46E4-9F7C-7A91F60F5B79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17E1C2-9613-4274-8B22-85E002562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  <p:sldLayoutId id="2147483765" r:id="rId12"/>
    <p:sldLayoutId id="2147483764" r:id="rId13"/>
    <p:sldLayoutId id="21474837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5pPr>
      <a:lvl6pPr marL="19192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6pPr>
      <a:lvl7pPr marL="23764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7pPr>
      <a:lvl8pPr marL="28336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8pPr>
      <a:lvl9pPr marL="32908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/>
          </p:cNvSpPr>
          <p:nvPr>
            <p:ph type="ctrTitle" idx="4294967295"/>
          </p:nvPr>
        </p:nvSpPr>
        <p:spPr>
          <a:xfrm>
            <a:off x="899592" y="2708920"/>
            <a:ext cx="6872287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i="1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  <a:r>
              <a:rPr lang="ru-RU" sz="5400" b="1" i="1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5400" i="1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kern="1200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форма методической работы с</a:t>
            </a:r>
            <a:r>
              <a:rPr lang="ru-RU" sz="5400" kern="1200" dirty="0" smtClean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молодыми педагогами гимназии</a:t>
            </a:r>
            <a:r>
              <a:rPr lang="ru-RU" sz="5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5400" kern="12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sz="54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355976" y="4797152"/>
            <a:ext cx="4568825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Учителя начальных классов МБОУ гимназии №7 :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Елисеева Светлана Васильевна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(1 кв. категория),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Ляшенко Елена Леонидовна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(1 кв. категория)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1538" y="1988840"/>
            <a:ext cx="7444878" cy="413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u="sng" kern="1200" dirty="0">
                <a:latin typeface="Times New Roman" pitchFamily="18" charset="0"/>
                <a:cs typeface="Times New Roman" pitchFamily="18" charset="0"/>
              </a:rPr>
              <a:t>Задачи этапа: </a:t>
            </a:r>
            <a:r>
              <a:rPr lang="ru-RU" sz="2600" kern="1200" dirty="0">
                <a:latin typeface="Times New Roman" pitchFamily="18" charset="0"/>
                <a:cs typeface="Times New Roman" pitchFamily="18" charset="0"/>
              </a:rPr>
              <a:t>реализация плана работы по наставничеству</a:t>
            </a:r>
            <a:r>
              <a:rPr lang="ru-RU" sz="2600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kern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kern="1200" dirty="0">
                <a:latin typeface="Times New Roman" pitchFamily="18" charset="0"/>
                <a:cs typeface="Times New Roman" pitchFamily="18" charset="0"/>
              </a:rPr>
              <a:t>Содержание этапа: </a:t>
            </a:r>
            <a:endParaRPr lang="ru-RU" sz="2600" kern="1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kern="1200" dirty="0">
                <a:latin typeface="Times New Roman" pitchFamily="18" charset="0"/>
                <a:cs typeface="Times New Roman" pitchFamily="18" charset="0"/>
              </a:rPr>
              <a:t>Организация наставничества на уровне образовательного учреждения, согласно требованиям Положения о наставничестве.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kern="1200" dirty="0">
                <a:latin typeface="Times New Roman" pitchFamily="18" charset="0"/>
                <a:cs typeface="Times New Roman" pitchFamily="18" charset="0"/>
              </a:rPr>
              <a:t>Реализация плана работы с начинающими педагогами.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kern="1200" dirty="0">
                <a:latin typeface="Times New Roman" pitchFamily="18" charset="0"/>
                <a:cs typeface="Times New Roman" pitchFamily="18" charset="0"/>
              </a:rPr>
              <a:t>Проведение промежуточного тестирования  начинающих педагогов.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kern="1200" dirty="0">
                <a:latin typeface="Times New Roman" pitchFamily="18" charset="0"/>
                <a:cs typeface="Times New Roman" pitchFamily="18" charset="0"/>
              </a:rPr>
              <a:t>изучение и обобщение материала, накопленного начинающим педагогом; создание информационно-методического банка для обеспечения целостного видения деятельности начинающего педагога;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kern="1200" dirty="0">
                <a:latin typeface="Times New Roman" pitchFamily="18" charset="0"/>
                <a:cs typeface="Times New Roman" pitchFamily="18" charset="0"/>
              </a:rPr>
              <a:t>ведение портфолио начинающего педагога.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dirty="0">
                <a:latin typeface="Times New Roman" pitchFamily="18" charset="0"/>
                <a:cs typeface="Times New Roman" pitchFamily="18" charset="0"/>
              </a:rPr>
              <a:t>2 этап - ПРАКТИЧЕСКИЙ</a:t>
            </a:r>
            <a:r>
              <a:rPr lang="ru-RU" b="1" u="sng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867569" y="4725144"/>
            <a:ext cx="7408862" cy="164941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никогда не будет хорошим педагогом, я сам учился у более старых педагогов».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С.А. Макаренко.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2000" dirty="0" smtClean="0"/>
          </a:p>
        </p:txBody>
      </p:sp>
      <p:pic>
        <p:nvPicPr>
          <p:cNvPr id="3074" name="Picture 2" descr="C:\Users\User\Desktop\нАСТАВНИЧЕСТВО\matem_lyashenk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7" y="692908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АСТАВНИЧЕСТВО\nach_sh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2484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0872" y="1268760"/>
            <a:ext cx="8229600" cy="45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kern="1200" dirty="0">
                <a:latin typeface="Times New Roman" pitchFamily="18" charset="0"/>
                <a:cs typeface="Times New Roman" pitchFamily="18" charset="0"/>
              </a:rPr>
              <a:t>III   </a:t>
            </a:r>
            <a:r>
              <a:rPr lang="ru-RU" b="1" u="sng" kern="1200" dirty="0"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en-US" b="1" u="sng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kern="1200" dirty="0">
                <a:latin typeface="Times New Roman" pitchFamily="18" charset="0"/>
                <a:cs typeface="Times New Roman" pitchFamily="18" charset="0"/>
              </a:rPr>
              <a:t>АНАЛИТИЧЕСКИЙ</a:t>
            </a:r>
            <a:r>
              <a:rPr lang="ru-RU" kern="1200" dirty="0"/>
              <a:t/>
            </a:r>
            <a:br>
              <a:rPr lang="ru-RU" kern="1200" dirty="0"/>
            </a:br>
            <a:endParaRPr lang="ru-RU" kern="1200" dirty="0"/>
          </a:p>
        </p:txBody>
      </p:sp>
      <p:sp>
        <p:nvSpPr>
          <p:cNvPr id="34818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684213" y="4437063"/>
            <a:ext cx="8208962" cy="20875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этапа: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подведение итогов работы и анализ эффективности системы работы по наставничеству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этапа: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реализации этапов работы;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Изучение и обобщение накопленного материала;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 проблемного анализа: проведение коррекции задач и планов работы по наставничеству;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банка информации из опыта работы по наставничеству.</a:t>
            </a:r>
          </a:p>
          <a:p>
            <a:pPr algn="just" eaLnBrk="1" hangingPunct="1">
              <a:lnSpc>
                <a:spcPct val="90000"/>
              </a:lnSpc>
            </a:pPr>
            <a:endParaRPr lang="ru-RU" sz="1400" dirty="0" smtClean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sz="1400" dirty="0" smtClean="0">
              <a:solidFill>
                <a:srgbClr val="FF0000"/>
              </a:solidFill>
              <a:latin typeface="Arial" charset="0"/>
            </a:endParaRPr>
          </a:p>
          <a:p>
            <a:endParaRPr lang="ru-RU" sz="1400" dirty="0" smtClean="0"/>
          </a:p>
        </p:txBody>
      </p:sp>
      <p:pic>
        <p:nvPicPr>
          <p:cNvPr id="1027" name="Picture 3" descr="C:\Users\User\Desktop\нАСТАВНИЧЕСТВО\mk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АСТАВНИЧЕСТВО\podved_itog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916832"/>
            <a:ext cx="4032820" cy="43923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kern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dirty="0"/>
              <a:t> </a:t>
            </a:r>
            <a:endParaRPr lang="ru-RU" b="1" kern="1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взаимосвязь всех звеньев методической деятельности, её форм и методов</a:t>
            </a: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1200" dirty="0" smtClean="0">
                <a:latin typeface="Times New Roman" pitchFamily="18" charset="0"/>
                <a:cs typeface="Times New Roman" pitchFamily="18" charset="0"/>
              </a:rPr>
              <a:t>системность </a:t>
            </a: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и непрерывность в организации;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сочетание теоретических и практических форм;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оценка результатов деятельности (диагностика развития детей);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своевременное обеспечение педагогов  учебно-методической информацией.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/>
              <a:t/>
            </a:r>
            <a:br>
              <a:rPr lang="ru-RU" sz="3200" b="1" kern="1200" dirty="0"/>
            </a:br>
            <a:r>
              <a:rPr lang="ru-RU" sz="3200" b="1" kern="1200" dirty="0">
                <a:latin typeface="Times New Roman" pitchFamily="18" charset="0"/>
                <a:cs typeface="Times New Roman" pitchFamily="18" charset="0"/>
              </a:rPr>
              <a:t>Условия эффективности работы по наставничеству:</a:t>
            </a:r>
            <a:r>
              <a:rPr lang="ru-RU" sz="3200" b="1" kern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kern="1200" dirty="0">
                <a:latin typeface="Arial" pitchFamily="34" charset="0"/>
                <a:cs typeface="Arial" pitchFamily="34" charset="0"/>
              </a:rPr>
            </a:br>
            <a:endParaRPr lang="ru-RU" sz="3200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нАСТАВНИЧЕСТВО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021707" cy="45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СТАВНИЧЕСТВО\13862028-fb2b-4a1b-9b77-f2f7604578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" y="665506"/>
            <a:ext cx="3470927" cy="28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АСТАВНИЧЕСТВО\ae00f29b-c930-437b-840f-810373be0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94" y="665506"/>
            <a:ext cx="3760633" cy="27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АСТАВНИЧЕСТВО\053c642d-77a9-437c-8b5f-8463077242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" y="3573015"/>
            <a:ext cx="34709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АСТАВНИЧЕСТВО\05e676c7-41d9-4494-a003-e51b4678cb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94" y="3573016"/>
            <a:ext cx="37606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1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69739" y="476672"/>
            <a:ext cx="8229600" cy="125253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kern="1200" dirty="0" smtClean="0">
                <a:latin typeface="Times New Roman" pitchFamily="18" charset="0"/>
                <a:cs typeface="Times New Roman" pitchFamily="18" charset="0"/>
              </a:rPr>
              <a:t>Достижения:</a:t>
            </a: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416106" y="1916832"/>
            <a:ext cx="8353425" cy="3992563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192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64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8336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2908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Мазуренко Юлия Сергеевна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краевого конкурса «Педагогический дебют 2018» в номинации «Молодой учитель», диплом 2 степени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Елисеева Анна Вячеславовна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очного этапа городского конкурса молодых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«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вперёд - 2019»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Тальченкова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Александра Николаевна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на получение ежегодной премии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молодому педагогу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988840"/>
            <a:ext cx="8353425" cy="44253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Наставничество 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адаптации педагога к новым условиям труда;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мотивации и интереса к профессиональной деятельности;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быстрому формированию профессиональных навыков;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получению положительных результатов образовательной деятельности;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кадрового потенциала;</a:t>
            </a: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созданию благоприятного микроклимата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гимназии.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kern="1200" dirty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4"/>
          <p:cNvSpPr>
            <a:spLocks noGrp="1"/>
          </p:cNvSpPr>
          <p:nvPr>
            <p:ph idx="4294967295"/>
          </p:nvPr>
        </p:nvSpPr>
        <p:spPr>
          <a:xfrm>
            <a:off x="611560" y="2132856"/>
            <a:ext cx="7877175" cy="3451225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268538" y="2133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0" name="Rectangle 13"/>
          <p:cNvSpPr>
            <a:spLocks noGrp="1" noChangeArrowheads="1"/>
          </p:cNvSpPr>
          <p:nvPr>
            <p:ph sz="quarter" idx="3"/>
          </p:nvPr>
        </p:nvSpPr>
        <p:spPr>
          <a:xfrm>
            <a:off x="395288" y="3861048"/>
            <a:ext cx="3960688" cy="2448272"/>
          </a:xfrm>
        </p:spPr>
        <p:txBody>
          <a:bodyPr/>
          <a:lstStyle/>
          <a:p>
            <a:pPr algn="r" eaLnBrk="1" hangingPunct="1">
              <a:buFont typeface="Symbol" pitchFamily="18" charset="2"/>
              <a:buNone/>
            </a:pPr>
            <a:r>
              <a:rPr lang="ru-RU" sz="1800" dirty="0" smtClean="0">
                <a:latin typeface="Arial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«Всегда вперед, после каждого совершенного шага готовиться к следующему, все помыслы отдавать тому, что еще предстоит сделать»</a:t>
            </a:r>
          </a:p>
          <a:p>
            <a:pPr lvl="4" algn="r" eaLnBrk="1" hangingPunct="1">
              <a:buFont typeface="Symbol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Н.Н.Бурденко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АСТАВНИЧЕСТВО\vneur_angl_eliseeva_shalatonova_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3030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АСТАВНИЧЕСТВО\vneur_pavlushkin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26" y="2852936"/>
            <a:ext cx="3816424" cy="33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1538" y="2132856"/>
            <a:ext cx="7408862" cy="39933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положение о наставничестве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гимназии;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риказ директора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организации наставничества;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о закреплении наставника;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планы  работы по наставничеству;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годовой план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 гимназии.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Документы, регламентирующие наставничество:</a:t>
            </a:r>
          </a:p>
        </p:txBody>
      </p:sp>
    </p:spTree>
    <p:extLst>
      <p:ext uri="{BB962C8B-B14F-4D97-AF65-F5344CB8AC3E}">
        <p14:creationId xmlns:p14="http://schemas.microsoft.com/office/powerpoint/2010/main" val="4088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2420888"/>
            <a:ext cx="7408862" cy="34512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kern="1200" dirty="0">
                <a:solidFill>
                  <a:srgbClr val="000000"/>
                </a:solidFill>
              </a:rPr>
              <a:t>	</a:t>
            </a:r>
            <a:r>
              <a:rPr lang="ru-RU" sz="32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эффективной системы методического сопровождения начинающих педагогов в условиях образовательного пространства, а также формирование </a:t>
            </a:r>
            <a:r>
              <a:rPr lang="ru-RU" sz="32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гимназии  </a:t>
            </a:r>
            <a:r>
              <a:rPr lang="ru-RU" sz="32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кадрового потенциала.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endParaRPr lang="ru-RU" kern="12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ru-RU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Цель наставничества в </a:t>
            </a: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МБОУ гимназии №7: </a:t>
            </a: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>
                <a:latin typeface="Arial" pitchFamily="34" charset="0"/>
                <a:cs typeface="Arial" pitchFamily="34" charset="0"/>
              </a:rPr>
            </a:b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Задачи наставничества: </a:t>
            </a:r>
            <a:r>
              <a:rPr lang="ru-RU" kern="1200" dirty="0"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>
                <a:latin typeface="Arial" pitchFamily="34" charset="0"/>
                <a:cs typeface="Arial" pitchFamily="34" charset="0"/>
              </a:rPr>
            </a:b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750" y="1700808"/>
            <a:ext cx="8280722" cy="49680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Помочь начинающему педагогу в личностной и социально-педагогической адаптации.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Оказать помощь в проектировании и         организации образовательной деятельности с детьми в соответствии с их возрастными особенностями и задачами реализуемых программ.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Оказать методическую помощь начинающему педагогу во внедрении современных идей в образовательный процесс.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Способствовать формированию индивидуального стиля творческой деятельности начинающего педагога.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Сформировать у начинающего педагога потребность в непрерывном самообразовании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949921" y="2492896"/>
            <a:ext cx="7408862" cy="37441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уровень профессиональной подготовки;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развитые коммуникативные навыки и гибкость в общении;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воспитательной и методической работы;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стабильные результаты в работе;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богатый жизненный опыт;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и готовность делиться профессиональным опытом;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педагогической деятельности не менее 5 лет.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4168" y="561358"/>
            <a:ext cx="8229600" cy="1355474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5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подбора наставников:</a:t>
            </a:r>
            <a:r>
              <a:rPr lang="ru-RU" sz="5300" kern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kern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наставничества:</a:t>
            </a:r>
            <a:endParaRPr lang="ru-RU" sz="4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323528" y="2060849"/>
            <a:ext cx="2880320" cy="288032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добровольность;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открытость;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компетентность;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соблюдение норм профессиональной этики.</a:t>
            </a:r>
          </a:p>
          <a:p>
            <a:endParaRPr lang="ru-RU" sz="2000" dirty="0" smtClean="0"/>
          </a:p>
        </p:txBody>
      </p:sp>
      <p:pic>
        <p:nvPicPr>
          <p:cNvPr id="2050" name="Picture 2" descr="C:\Users\User\Desktop\нАСТАВНИЧЕСТВО\nastavnik_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4291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1538" y="2204864"/>
            <a:ext cx="7444878" cy="43204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03213" lvl="1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Адаптация начинающих педагогов в образовательном учреждении. </a:t>
            </a:r>
          </a:p>
          <a:p>
            <a:pPr marL="303213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Повышение профессиональной компетентности педагогов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03213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Использовани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работе начинающих педагогов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новых современных педагогических технологий. </a:t>
            </a:r>
          </a:p>
          <a:p>
            <a:pPr marL="303213" lvl="1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Активизация деятельности начинающих педагогов в части участия в работе профессиональных сообществ педагогов города.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12525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kern="1200" dirty="0"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>
                <a:latin typeface="Arial" pitchFamily="34" charset="0"/>
                <a:cs typeface="Arial" pitchFamily="34" charset="0"/>
              </a:rPr>
            </a:b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1916832"/>
            <a:ext cx="8497887" cy="4464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ru-RU" sz="170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выявление профессиональных затруднений начинающих педагогов, разработка основных направлений работы. Создание нормативно-правовой базы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этапа: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пакета нормативных документов по наставничеству.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оценки профессиональной деятельности начинающих педагогов.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психологического тестирования,  мониторинга или диагностических срезов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начинающих педагогов с целью выявления профессиональных затруднений.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плана работы с начинающими педагогами</a:t>
            </a:r>
            <a:r>
              <a:rPr lang="ru-RU" sz="1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ru-RU" sz="1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/>
              <a:t/>
            </a:r>
            <a:br>
              <a:rPr lang="ru-RU" kern="1200" dirty="0"/>
            </a:br>
            <a:r>
              <a:rPr lang="ru-RU" b="1" u="sng" kern="1200" dirty="0">
                <a:latin typeface="Times New Roman" pitchFamily="18" charset="0"/>
                <a:cs typeface="Times New Roman" pitchFamily="18" charset="0"/>
              </a:rPr>
              <a:t>I. ДИАГНОСТИЧЕСКИЙ (ОРГАНИЗАЦИОННЫЙ).</a:t>
            </a: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kern="1200" dirty="0">
                <a:latin typeface="Arial" pitchFamily="34" charset="0"/>
                <a:cs typeface="Arial" pitchFamily="34" charset="0"/>
              </a:rPr>
              <a:t/>
            </a:r>
            <a:br>
              <a:rPr lang="ru-RU" kern="1200" dirty="0">
                <a:latin typeface="Arial" pitchFamily="34" charset="0"/>
                <a:cs typeface="Arial" pitchFamily="34" charset="0"/>
              </a:rPr>
            </a:br>
            <a:endParaRPr lang="ru-RU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лна">
  <a:themeElements>
    <a:clrScheme name="1_Волна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1_Волна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Волна 1">
        <a:dk1>
          <a:srgbClr val="000000"/>
        </a:dk1>
        <a:lt1>
          <a:srgbClr val="FFFFFF"/>
        </a:lt1>
        <a:dk2>
          <a:srgbClr val="073E87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FFFFFF"/>
        </a:accent3>
        <a:accent4>
          <a:srgbClr val="000000"/>
        </a:accent4>
        <a:accent5>
          <a:srgbClr val="ADD7FE"/>
        </a:accent5>
        <a:accent6>
          <a:srgbClr val="3E77BF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2144</TotalTime>
  <Words>600</Words>
  <Application>Microsoft Office PowerPoint</Application>
  <PresentationFormat>Экран (4:3)</PresentationFormat>
  <Paragraphs>96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1_Волна</vt:lpstr>
      <vt:lpstr>Наставничество  как форма методической работы с молодыми педагогами гимназии </vt:lpstr>
      <vt:lpstr>Презентация PowerPoint</vt:lpstr>
      <vt:lpstr>Документы, регламентирующие наставничество:</vt:lpstr>
      <vt:lpstr>Цель наставничества в МБОУ гимназии №7: </vt:lpstr>
      <vt:lpstr> Задачи наставничества:  </vt:lpstr>
      <vt:lpstr>Презентация PowerPoint</vt:lpstr>
      <vt:lpstr>Основные принципы наставничества:</vt:lpstr>
      <vt:lpstr>Ожидаемые результаты:  </vt:lpstr>
      <vt:lpstr> I. ДИАГНОСТИЧЕСКИЙ (ОРГАНИЗАЦИОННЫЙ).  </vt:lpstr>
      <vt:lpstr>2 этап - ПРАКТИЧЕСКИЙ.</vt:lpstr>
      <vt:lpstr>Презентация PowerPoint</vt:lpstr>
      <vt:lpstr>III   этап -  АНАЛИТИЧЕСКИЙ </vt:lpstr>
      <vt:lpstr> Условия эффективности работы по наставничеству: </vt:lpstr>
      <vt:lpstr>Презентация PowerPoint</vt:lpstr>
      <vt:lpstr>Презентация PowerPoint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User</cp:lastModifiedBy>
  <cp:revision>101</cp:revision>
  <cp:lastPrinted>2019-12-15T06:13:37Z</cp:lastPrinted>
  <dcterms:created xsi:type="dcterms:W3CDTF">2017-02-19T17:09:24Z</dcterms:created>
  <dcterms:modified xsi:type="dcterms:W3CDTF">2019-12-17T02:02:21Z</dcterms:modified>
</cp:coreProperties>
</file>