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65" r:id="rId12"/>
    <p:sldId id="264" r:id="rId13"/>
    <p:sldId id="266" r:id="rId14"/>
    <p:sldId id="267" r:id="rId15"/>
    <p:sldId id="268" r:id="rId16"/>
    <p:sldId id="274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59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08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074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239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5002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712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8420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721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809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247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635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06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6596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305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НЕЙРОГРАФИКА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УПРАВЛЕНИЕ РЕАЛЬНОСТЬЮ ЧЕРЕЗ ПОДСОЗНАНИЕ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22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ЧЕЛОВЕКА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8022573"/>
              </p:ext>
            </p:extLst>
          </p:nvPr>
        </p:nvGraphicFramePr>
        <p:xfrm>
          <a:off x="799172" y="2083169"/>
          <a:ext cx="9878526" cy="443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9263"/>
                <a:gridCol w="4939263"/>
              </a:tblGrid>
              <a:tr h="554104">
                <a:tc>
                  <a:txBody>
                    <a:bodyPr/>
                    <a:lstStyle/>
                    <a:p>
                      <a:r>
                        <a:rPr lang="ru-RU" dirty="0" smtClean="0"/>
                        <a:t>ВНЕШНИЕ</a:t>
                      </a:r>
                      <a:r>
                        <a:rPr lang="ru-RU" baseline="0" dirty="0" smtClean="0"/>
                        <a:t> РЕСУРСЫ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ВНУТРЕННИЕ РЕСУРСЫ</a:t>
                      </a:r>
                      <a:endParaRPr lang="ru-RU" dirty="0"/>
                    </a:p>
                  </a:txBody>
                  <a:tcPr/>
                </a:tc>
              </a:tr>
              <a:tr h="554104"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МАТЕРИАЛЬНЫЕ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ЗНАНИЯ, УМЕНИЯ</a:t>
                      </a:r>
                      <a:endParaRPr lang="ru-RU" dirty="0"/>
                    </a:p>
                  </a:txBody>
                  <a:tcPr/>
                </a:tc>
              </a:tr>
              <a:tr h="554104">
                <a:tc>
                  <a:txBody>
                    <a:bodyPr/>
                    <a:lstStyle/>
                    <a:p>
                      <a:r>
                        <a:rPr lang="ru-RU" dirty="0" smtClean="0"/>
                        <a:t>БЕЗОПАСНОСТЬ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ЖИЗНЕННЫЙ ОПЫТ</a:t>
                      </a:r>
                      <a:endParaRPr lang="ru-RU" dirty="0"/>
                    </a:p>
                  </a:txBody>
                  <a:tcPr/>
                </a:tc>
              </a:tr>
              <a:tr h="554104">
                <a:tc>
                  <a:txBody>
                    <a:bodyPr/>
                    <a:lstStyle/>
                    <a:p>
                      <a:r>
                        <a:rPr lang="ru-RU" dirty="0" smtClean="0"/>
                        <a:t>УСЛОВИЯ ТРУДА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НАВЫКИ</a:t>
                      </a:r>
                      <a:endParaRPr lang="ru-RU" dirty="0"/>
                    </a:p>
                  </a:txBody>
                  <a:tcPr/>
                </a:tc>
              </a:tr>
              <a:tr h="554104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СОЦИАЛЬНАЯ ПОДДЕРЖКА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СПОСОБНОСТИ</a:t>
                      </a:r>
                      <a:endParaRPr lang="ru-RU" dirty="0"/>
                    </a:p>
                  </a:txBody>
                  <a:tcPr/>
                </a:tc>
              </a:tr>
              <a:tr h="554104"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ИНТЕРЕСЫ,</a:t>
                      </a:r>
                      <a:r>
                        <a:rPr lang="ru-RU" baseline="0" dirty="0" smtClean="0"/>
                        <a:t> ХОББИ, УВЛЕЧЕНИЯ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ПСИХОЛОГИЧЕСКИЕ ОСОБЕННОСТИ</a:t>
                      </a:r>
                      <a:endParaRPr lang="ru-RU" dirty="0"/>
                    </a:p>
                  </a:txBody>
                  <a:tcPr/>
                </a:tc>
              </a:tr>
              <a:tr h="55410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ЦЕННОСТИ, УБЕЖДЕНИЯ</a:t>
                      </a:r>
                      <a:endParaRPr lang="ru-RU" dirty="0"/>
                    </a:p>
                  </a:txBody>
                  <a:tcPr/>
                </a:tc>
              </a:tr>
              <a:tr h="55410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ЗДОРОВЬЕ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650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Этапы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рисования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нейрографики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286000"/>
            <a:ext cx="4013385" cy="402336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ЗАПРОСА       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КОМПОЗИЦИИ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СКРУГЛЕНИЕ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ЦВЕТОМ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ПОЛЯ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6146" y="2398596"/>
            <a:ext cx="5852160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7115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1454" y="2285999"/>
            <a:ext cx="3358342" cy="39485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запроса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Сконцентрируйте внимание на своем листке с шаблоном. </a:t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Сделайте несколько глубоких вдохов и выдохов и ответьте себе на вопросы:</a:t>
            </a:r>
            <a:endParaRPr lang="ru-RU" dirty="0" smtClean="0"/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Что бы я хотел(а) осуществить в своей жизни?</a:t>
            </a:r>
            <a:endParaRPr lang="ru-RU" dirty="0" smtClean="0"/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Чего мне не достает?</a:t>
            </a:r>
            <a:endParaRPr lang="ru-RU" dirty="0" smtClean="0"/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Что у меня есть?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120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Создание композиции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286000"/>
            <a:ext cx="5401609" cy="4023360"/>
          </a:xfrm>
        </p:spPr>
        <p:txBody>
          <a:bodyPr/>
          <a:lstStyle/>
          <a:p>
            <a:pPr marL="0" indent="266700" algn="just"/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266700" algn="just">
              <a:lnSpc>
                <a:spcPct val="10000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Композиция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– это совокупность объектов на листе, способ перевести хаос в систему. На этом этапе идет размышление, формируется сценарий вашего переживания.</a:t>
            </a:r>
          </a:p>
          <a:p>
            <a:pPr marL="0" indent="266700"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8933" y="1864423"/>
            <a:ext cx="3726503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7353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СКРУГЛЕНИЕ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9" y="2286000"/>
            <a:ext cx="4686716" cy="4023360"/>
          </a:xfrm>
        </p:spPr>
        <p:txBody>
          <a:bodyPr/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Через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нейрографическую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линию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связываем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фигуры в единое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целое, и образуем таким образом нейронную сеть.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Пересечении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линий 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фигур образует острые углы, что вызывает  визуальную конфликтность. Именно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округление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убирает конфликт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усыпляет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бдительность сознания.</a:t>
            </a:r>
          </a:p>
          <a:p>
            <a:pPr>
              <a:lnSpc>
                <a:spcPct val="100000"/>
              </a:lnSpc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3318" y="2286000"/>
            <a:ext cx="5168987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822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Интеграция цветом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745674"/>
            <a:ext cx="9720073" cy="656704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Объединяем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разномасштабные фигуры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помощью цветных карандашей.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2328" y="2327563"/>
            <a:ext cx="5705790" cy="41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5546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256032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У-СИН 5 ЭЛЕМЕНТОВ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378" y="1676090"/>
            <a:ext cx="5520422" cy="4833803"/>
          </a:xfrm>
        </p:spPr>
      </p:pic>
      <p:sp>
        <p:nvSpPr>
          <p:cNvPr id="5" name="TextBox 4"/>
          <p:cNvSpPr txBox="1"/>
          <p:nvPr/>
        </p:nvSpPr>
        <p:spPr>
          <a:xfrm>
            <a:off x="6885432" y="1593614"/>
            <a:ext cx="4654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ДTimes New Roman"/>
                <a:cs typeface="Times New Roman" panose="02020603050405020304" pitchFamily="18" charset="0"/>
              </a:rPr>
              <a:t>Дерево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ДTimes New Roman"/>
                <a:cs typeface="Times New Roman" panose="02020603050405020304" pitchFamily="18" charset="0"/>
              </a:rPr>
              <a:t>– рождение, рост, ритм, творчество, креативность.</a:t>
            </a:r>
          </a:p>
          <a:p>
            <a:pPr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ДTimes New Roman"/>
                <a:cs typeface="Times New Roman" panose="02020603050405020304" pitchFamily="18" charset="0"/>
              </a:rPr>
              <a:t>Избыток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ДTimes New Roman"/>
                <a:cs typeface="Times New Roman" panose="02020603050405020304" pitchFamily="18" charset="0"/>
              </a:rPr>
              <a:t> – раздражение, гнев.</a:t>
            </a:r>
          </a:p>
          <a:p>
            <a:pPr algn="just"/>
            <a:endParaRPr lang="ru-RU" dirty="0" smtClean="0">
              <a:solidFill>
                <a:schemeClr val="accent4">
                  <a:lumMod val="50000"/>
                </a:schemeClr>
              </a:solidFill>
              <a:latin typeface="ДTimes New Roman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ДTimes New Roman"/>
                <a:cs typeface="Times New Roman" panose="02020603050405020304" pitchFamily="18" charset="0"/>
              </a:rPr>
              <a:t>Огонь </a:t>
            </a:r>
            <a:r>
              <a:rPr lang="ru-RU" dirty="0" smtClean="0">
                <a:solidFill>
                  <a:srgbClr val="FF0000"/>
                </a:solidFill>
                <a:latin typeface="ДTimes New Roman"/>
                <a:cs typeface="Times New Roman" panose="02020603050405020304" pitchFamily="18" charset="0"/>
              </a:rPr>
              <a:t>– развитие, страсть, любовь, радость, открытое отношение к жизни. </a:t>
            </a:r>
            <a:r>
              <a:rPr lang="ru-RU" b="1" dirty="0" smtClean="0">
                <a:solidFill>
                  <a:srgbClr val="FF0000"/>
                </a:solidFill>
                <a:latin typeface="ДTimes New Roman"/>
                <a:cs typeface="Times New Roman" panose="02020603050405020304" pitchFamily="18" charset="0"/>
              </a:rPr>
              <a:t>Избыток </a:t>
            </a:r>
            <a:r>
              <a:rPr lang="ru-RU" dirty="0" smtClean="0">
                <a:solidFill>
                  <a:srgbClr val="FF0000"/>
                </a:solidFill>
                <a:latin typeface="ДTimes New Roman"/>
                <a:cs typeface="Times New Roman" panose="02020603050405020304" pitchFamily="18" charset="0"/>
              </a:rPr>
              <a:t>– печаль, обида, ревность.</a:t>
            </a:r>
          </a:p>
          <a:p>
            <a:pPr algn="just"/>
            <a:endParaRPr lang="ru-RU" dirty="0" smtClean="0">
              <a:solidFill>
                <a:srgbClr val="FF0000"/>
              </a:solidFill>
              <a:latin typeface="ДTimes New Roman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C000"/>
                </a:solidFill>
                <a:latin typeface="ДTimes New Roman"/>
                <a:cs typeface="Times New Roman" panose="02020603050405020304" pitchFamily="18" charset="0"/>
              </a:rPr>
              <a:t>Земля</a:t>
            </a:r>
            <a:r>
              <a:rPr lang="ru-RU" dirty="0" smtClean="0">
                <a:solidFill>
                  <a:srgbClr val="FFC000"/>
                </a:solidFill>
                <a:latin typeface="ДTimes New Roman"/>
                <a:cs typeface="Times New Roman" panose="02020603050405020304" pitchFamily="18" charset="0"/>
              </a:rPr>
              <a:t> – осознанность, спокойствие.</a:t>
            </a:r>
          </a:p>
          <a:p>
            <a:pPr algn="just"/>
            <a:r>
              <a:rPr lang="ru-RU" b="1" dirty="0" smtClean="0">
                <a:solidFill>
                  <a:srgbClr val="FFC000"/>
                </a:solidFill>
                <a:latin typeface="ДTimes New Roman"/>
                <a:cs typeface="Times New Roman" panose="02020603050405020304" pitchFamily="18" charset="0"/>
              </a:rPr>
              <a:t>Избыток </a:t>
            </a:r>
            <a:r>
              <a:rPr lang="ru-RU" dirty="0" smtClean="0">
                <a:solidFill>
                  <a:srgbClr val="FFC000"/>
                </a:solidFill>
                <a:latin typeface="ДTimes New Roman"/>
                <a:cs typeface="Times New Roman" panose="02020603050405020304" pitchFamily="18" charset="0"/>
              </a:rPr>
              <a:t>– тревожность, неуверенность. </a:t>
            </a:r>
          </a:p>
          <a:p>
            <a:pPr algn="just"/>
            <a:endParaRPr lang="ru-RU" dirty="0" smtClean="0">
              <a:solidFill>
                <a:srgbClr val="FFC000"/>
              </a:solidFill>
              <a:latin typeface="ДTimes New Roman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808080"/>
                </a:solidFill>
                <a:latin typeface="ДTimes New Roman"/>
                <a:cs typeface="Times New Roman" panose="02020603050405020304" pitchFamily="18" charset="0"/>
              </a:rPr>
              <a:t>Металл </a:t>
            </a:r>
            <a:r>
              <a:rPr lang="ru-RU" dirty="0" smtClean="0">
                <a:solidFill>
                  <a:srgbClr val="808080"/>
                </a:solidFill>
                <a:latin typeface="ДTimes New Roman"/>
                <a:cs typeface="Times New Roman" panose="02020603050405020304" pitchFamily="18" charset="0"/>
              </a:rPr>
              <a:t>– стабильность, структура, воля.</a:t>
            </a:r>
          </a:p>
          <a:p>
            <a:pPr algn="just"/>
            <a:r>
              <a:rPr lang="ru-RU" b="1" dirty="0" smtClean="0">
                <a:solidFill>
                  <a:srgbClr val="808080"/>
                </a:solidFill>
                <a:latin typeface="ДTimes New Roman"/>
                <a:cs typeface="Times New Roman" panose="02020603050405020304" pitchFamily="18" charset="0"/>
              </a:rPr>
              <a:t>Избыток</a:t>
            </a:r>
            <a:r>
              <a:rPr lang="ru-RU" dirty="0" smtClean="0">
                <a:solidFill>
                  <a:srgbClr val="808080"/>
                </a:solidFill>
                <a:latin typeface="ДTimes New Roman"/>
                <a:cs typeface="Times New Roman" panose="02020603050405020304" pitchFamily="18" charset="0"/>
              </a:rPr>
              <a:t> – упрямство, упорство, жесткость, тоска.</a:t>
            </a:r>
          </a:p>
          <a:p>
            <a:pPr algn="just"/>
            <a:endParaRPr lang="ru-RU" dirty="0" smtClean="0">
              <a:solidFill>
                <a:srgbClr val="808080"/>
              </a:solidFill>
              <a:latin typeface="ДTimes New Roman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2"/>
                </a:solidFill>
                <a:latin typeface="ДTimes New Roman"/>
                <a:cs typeface="Times New Roman" panose="02020603050405020304" pitchFamily="18" charset="0"/>
              </a:rPr>
              <a:t>Вода</a:t>
            </a:r>
            <a:r>
              <a:rPr lang="ru-RU" dirty="0" smtClean="0">
                <a:solidFill>
                  <a:schemeClr val="accent2"/>
                </a:solidFill>
                <a:latin typeface="ДTimes New Roman"/>
                <a:cs typeface="Times New Roman" panose="02020603050405020304" pitchFamily="18" charset="0"/>
              </a:rPr>
              <a:t> – степенность, глубина, мудрость</a:t>
            </a:r>
          </a:p>
          <a:p>
            <a:pPr algn="just"/>
            <a:r>
              <a:rPr lang="ru-RU" b="1" dirty="0" smtClean="0">
                <a:solidFill>
                  <a:schemeClr val="accent2"/>
                </a:solidFill>
                <a:latin typeface="ДTimes New Roman"/>
                <a:cs typeface="Times New Roman" panose="02020603050405020304" pitchFamily="18" charset="0"/>
              </a:rPr>
              <a:t>Избыток</a:t>
            </a:r>
            <a:r>
              <a:rPr lang="ru-RU" dirty="0" smtClean="0">
                <a:solidFill>
                  <a:schemeClr val="accent2"/>
                </a:solidFill>
                <a:latin typeface="ДTimes New Roman"/>
                <a:cs typeface="Times New Roman" panose="02020603050405020304" pitchFamily="18" charset="0"/>
              </a:rPr>
              <a:t> – страх, критичность, упадок сил.</a:t>
            </a:r>
            <a:endParaRPr lang="ru-RU" dirty="0">
              <a:solidFill>
                <a:schemeClr val="accent2"/>
              </a:solidFill>
              <a:latin typeface="Д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00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244395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Линии поля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504604"/>
            <a:ext cx="5202106" cy="4946072"/>
          </a:xfrm>
        </p:spPr>
        <p:txBody>
          <a:bodyPr>
            <a:normAutofit/>
          </a:bodyPr>
          <a:lstStyle/>
          <a:p>
            <a:pPr marL="0" indent="182563" algn="just"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Линия п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оля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—</a:t>
            </a:r>
            <a:r>
              <a:rPr lang="ru-RU" sz="2400" dirty="0" smtClean="0">
                <a:solidFill>
                  <a:srgbClr val="455A64"/>
                </a:solidFill>
                <a:latin typeface="Stem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нейролинии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создаются в рисунке специально, чтобы наполнить 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энергией.</a:t>
            </a:r>
          </a:p>
          <a:p>
            <a:pPr marL="0" indent="182563" algn="just">
              <a:lnSpc>
                <a:spcPct val="10000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рисования линий поля: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455A64"/>
                </a:solidFill>
                <a:latin typeface="Stem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поля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ОТ КРАЯ ДО КРАЯ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55A64"/>
                </a:solidFill>
                <a:latin typeface="Stem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поля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там, где они «просятся», т.е. там, где мы их в рисунке «видим»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чувствуем.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10"/>
          <a:stretch/>
        </p:blipFill>
        <p:spPr>
          <a:xfrm>
            <a:off x="6458991" y="1862051"/>
            <a:ext cx="4738253" cy="358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2254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Фиксация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286000"/>
            <a:ext cx="4570337" cy="4023360"/>
          </a:xfrm>
        </p:spPr>
        <p:txBody>
          <a:bodyPr/>
          <a:lstStyle/>
          <a:p>
            <a:pPr marL="0" indent="182563" algn="just">
              <a:lnSpc>
                <a:spcPct val="10000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Фиксация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это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способ остановить размышление и придать конечную форму образу на листе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бумаги.</a:t>
            </a:r>
          </a:p>
          <a:p>
            <a:pPr marL="0" indent="182563" algn="just"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На этом этапе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выделяем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на рисунке ту фигуру,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которая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будет символизировать результат проделанной работы.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8" r="2850"/>
          <a:stretch/>
        </p:blipFill>
        <p:spPr>
          <a:xfrm>
            <a:off x="5744094" y="2253864"/>
            <a:ext cx="5361709" cy="40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531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352460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Оценка изменения эмоционального состояния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7" y="1745672"/>
            <a:ext cx="9720073" cy="402336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Закончите рисовать. Отложите маркер и прислушайтесь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сейчас вы думаете о теме, на которую рисовали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0488" indent="-90488" algn="ctr"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ощущаете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0488" indent="-90488" algn="ctr"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испытываете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0488" indent="-90488" algn="ctr">
              <a:lnSpc>
                <a:spcPct val="100000"/>
              </a:lnSpc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5654" y="3682538"/>
            <a:ext cx="5237018" cy="28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68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НЕЙРОННЫЕ СЕТИ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0691" y="1705374"/>
            <a:ext cx="7131256" cy="4752982"/>
          </a:xfrm>
        </p:spPr>
      </p:pic>
    </p:spTree>
    <p:extLst>
      <p:ext uri="{BB962C8B-B14F-4D97-AF65-F5344CB8AC3E}">
        <p14:creationId xmlns:p14="http://schemas.microsoft.com/office/powerpoint/2010/main" xmlns="" val="266065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60" y="585216"/>
            <a:ext cx="10641106" cy="1499616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Нейрографика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эффективный метод работы с подсознанием через рисунок основанный на принципах психологии,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 терапии, </a:t>
            </a:r>
            <a:r>
              <a:rPr lang="ru-RU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нейропластичности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нейрофизиологии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5811" y="2084832"/>
            <a:ext cx="5916706" cy="4205963"/>
          </a:xfrm>
        </p:spPr>
      </p:pic>
    </p:spTree>
    <p:extLst>
      <p:ext uri="{BB962C8B-B14F-4D97-AF65-F5344CB8AC3E}">
        <p14:creationId xmlns:p14="http://schemas.microsoft.com/office/powerpoint/2010/main" xmlns="" val="175063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Графический алфавит и принципы нейрографики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7694" y="2084832"/>
            <a:ext cx="6598024" cy="4575944"/>
          </a:xfrm>
        </p:spPr>
      </p:pic>
    </p:spTree>
    <p:extLst>
      <p:ext uri="{BB962C8B-B14F-4D97-AF65-F5344CB8AC3E}">
        <p14:creationId xmlns:p14="http://schemas.microsoft.com/office/powerpoint/2010/main" xmlns="" val="422769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268288" algn="just">
              <a:lnSpc>
                <a:spcPct val="100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изображение целостности, бесконечности, источника сил и воспринимается нами как нечто гармоничное и безопасное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89" t="3270" r="-208" b="5851"/>
          <a:stretch/>
        </p:blipFill>
        <p:spPr>
          <a:xfrm rot="16200000">
            <a:off x="3626227" y="1394010"/>
            <a:ext cx="4303058" cy="5602944"/>
          </a:xfr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xmlns="" val="290663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217714"/>
            <a:ext cx="9720072" cy="1867118"/>
          </a:xfrm>
        </p:spPr>
        <p:txBody>
          <a:bodyPr>
            <a:normAutofit/>
          </a:bodyPr>
          <a:lstStyle/>
          <a:p>
            <a:pPr indent="271463" algn="just">
              <a:lnSpc>
                <a:spcPct val="100000"/>
              </a:lnSpc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Треугольник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– это динамичная острая движущая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фигура, ассоциируется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с опасностью, конфликтностью,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колкостью.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Но в то же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время Это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динамика, мотивация, направление, прорыв, вектор движения.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70666" y="1370148"/>
            <a:ext cx="4826995" cy="5848236"/>
          </a:xfrm>
        </p:spPr>
      </p:pic>
    </p:spTree>
    <p:extLst>
      <p:ext uri="{BB962C8B-B14F-4D97-AF65-F5344CB8AC3E}">
        <p14:creationId xmlns:p14="http://schemas.microsoft.com/office/powerpoint/2010/main" xmlns="" val="10758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271463" algn="just"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Квадрат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– это фигура стабильности, прочности, вечности. Вызывает ощущение надежности и баланса, снижает ощущение от тревоги и волнения. 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3947" y="1956109"/>
            <a:ext cx="6340433" cy="4744501"/>
          </a:xfrm>
        </p:spPr>
      </p:pic>
    </p:spTree>
    <p:extLst>
      <p:ext uri="{BB962C8B-B14F-4D97-AF65-F5344CB8AC3E}">
        <p14:creationId xmlns:p14="http://schemas.microsoft.com/office/powerpoint/2010/main" xmlns="" val="13818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217714"/>
            <a:ext cx="9720072" cy="1867118"/>
          </a:xfrm>
        </p:spPr>
        <p:txBody>
          <a:bodyPr>
            <a:normAutofit fontScale="90000"/>
          </a:bodyPr>
          <a:lstStyle/>
          <a:p>
            <a:pPr indent="174625" algn="just">
              <a:lnSpc>
                <a:spcPct val="100000"/>
              </a:lnSpc>
            </a:pP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Нейрографическая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линия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линия, которая не повторяет себя на каждом участке своего движения, и мы ведем ее туда, где не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увидеть.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уводит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от стереотипа, который сидит у нас внутри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повторения внутреннего алгоритма. Линия способна связывать нейроны.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2188030"/>
            <a:ext cx="6825342" cy="4669970"/>
          </a:xfrm>
        </p:spPr>
      </p:pic>
    </p:spTree>
    <p:extLst>
      <p:ext uri="{BB962C8B-B14F-4D97-AF65-F5344CB8AC3E}">
        <p14:creationId xmlns:p14="http://schemas.microsoft.com/office/powerpoint/2010/main" xmlns="" val="251750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379" y="285958"/>
            <a:ext cx="9720072" cy="149961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Раскрытие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ресурсов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через нейрографику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520" y="1665323"/>
            <a:ext cx="4185789" cy="4801345"/>
          </a:xfrm>
        </p:spPr>
      </p:pic>
    </p:spTree>
    <p:extLst>
      <p:ext uri="{BB962C8B-B14F-4D97-AF65-F5344CB8AC3E}">
        <p14:creationId xmlns:p14="http://schemas.microsoft.com/office/powerpoint/2010/main" xmlns="" val="19616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10420</TotalTime>
  <Words>511</Words>
  <Application>Microsoft Office PowerPoint</Application>
  <PresentationFormat>Произвольный</PresentationFormat>
  <Paragraphs>72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Интеграл</vt:lpstr>
      <vt:lpstr>НЕЙРОГРАФИКА</vt:lpstr>
      <vt:lpstr>НЕЙРОННЫЕ СЕТИ</vt:lpstr>
      <vt:lpstr>Нейрографика – эффективный метод работы с подсознанием через рисунок основанный на принципах психологии, арт терапии, нейропластичности и нейрофизиологии. </vt:lpstr>
      <vt:lpstr>Графический алфавит и принципы нейрографики</vt:lpstr>
      <vt:lpstr>Круг – это изображение целостности, бесконечности, источника сил и воспринимается нами как нечто гармоничное и безопасное.</vt:lpstr>
      <vt:lpstr>Треугольник – это динамичная острая движущая фигура, ассоциируется с опасностью, конфликтностью, колкостью. Но в то же время Это динамика, мотивация, направление, прорыв, вектор движения.</vt:lpstr>
      <vt:lpstr>Квадрат – это фигура стабильности, прочности, вечности. Вызывает ощущение надежности и баланса, снижает ощущение от тревоги и волнения. </vt:lpstr>
      <vt:lpstr>Нейрографическая линия — это линия, которая не повторяет себя на каждом участке своего движения, и мы ведем ее туда, где не ожидаем увидеть. ОНА уводит нас от стереотипа, который сидит у нас внутри, от повторения внутреннего алгоритма. Линия способна связывать нейроны.</vt:lpstr>
      <vt:lpstr>Раскрытие ресурсов через нейрографику</vt:lpstr>
      <vt:lpstr>РЕСУРСЫ ЧЕЛОВЕКА</vt:lpstr>
      <vt:lpstr>Этапы рисования нейрографики</vt:lpstr>
      <vt:lpstr>Формирование запроса</vt:lpstr>
      <vt:lpstr>Создание композиции</vt:lpstr>
      <vt:lpstr>СКРУГЛЕНИЕ</vt:lpstr>
      <vt:lpstr>Интеграция цветом</vt:lpstr>
      <vt:lpstr>СИСТЕМА У-СИН 5 ЭЛЕМЕНТОВ</vt:lpstr>
      <vt:lpstr>Линии поля</vt:lpstr>
      <vt:lpstr>Фиксация</vt:lpstr>
      <vt:lpstr>Оценка изменения эмоционального состояния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НЕЙРОГРАФИКА</dc:title>
  <dc:creator>Учетная запись Майкрософт</dc:creator>
  <cp:lastModifiedBy>Специалист</cp:lastModifiedBy>
  <cp:revision>44</cp:revision>
  <dcterms:created xsi:type="dcterms:W3CDTF">2022-08-03T06:31:17Z</dcterms:created>
  <dcterms:modified xsi:type="dcterms:W3CDTF">2022-08-18T02:10:35Z</dcterms:modified>
</cp:coreProperties>
</file>