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6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639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4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482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525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07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956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970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7653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262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42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8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0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378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996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66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07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35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4376A0-5FC3-41A5-8E3C-0985E384F798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6EFCDA-0A60-4EA8-8653-1B53427F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52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6CCFBA-0385-4F49-BE4B-C9CC5A01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9733440" cy="4810187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Нормативно-правовая основа деятельности педагога-психолога.</a:t>
            </a:r>
            <a:br>
              <a:rPr lang="ru-RU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>Документация педагога-психолога.</a:t>
            </a:r>
          </a:p>
        </p:txBody>
      </p:sp>
    </p:spTree>
    <p:extLst>
      <p:ext uri="{BB962C8B-B14F-4D97-AF65-F5344CB8AC3E}">
        <p14:creationId xmlns:p14="http://schemas.microsoft.com/office/powerpoint/2010/main" xmlns="" val="120527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836853-880B-43BE-827C-5F01D674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2030"/>
            <a:ext cx="9601196" cy="738129"/>
          </a:xfrm>
        </p:spPr>
        <p:txBody>
          <a:bodyPr>
            <a:normAutofit/>
          </a:bodyPr>
          <a:lstStyle/>
          <a:p>
            <a:r>
              <a:rPr lang="ru-RU" sz="2400" dirty="0"/>
              <a:t>Документация педагога-психолога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BEBB73-7948-47E5-B602-DF3F25471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52530"/>
            <a:ext cx="9601196" cy="4223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/>
              <a:t>Согласно распоряжению  министерства образования и науки хабаровского края от 19.08.2020 № 801               «О психолого-педагогической службе в системе образования Хабаровского края» и приказа управления образования администрации города Хабаровска от 11.05.2021     № 615  «О психолого-педагогической службе в системе образования города Хабаровска»</a:t>
            </a:r>
          </a:p>
          <a:p>
            <a:pPr>
              <a:buFontTx/>
              <a:buChar char="-"/>
            </a:pPr>
            <a:endParaRPr lang="ru-RU" sz="1600" dirty="0"/>
          </a:p>
          <a:p>
            <a:pPr marL="0" indent="0">
              <a:buNone/>
            </a:pPr>
            <a:r>
              <a:rPr lang="ru-RU" sz="1400" dirty="0"/>
              <a:t> - план работы педагога-психолога на учебный год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>
                <a:solidFill>
                  <a:schemeClr val="tx1"/>
                </a:solidFill>
              </a:rPr>
              <a:t>- циклограмма рабочего времени</a:t>
            </a:r>
          </a:p>
          <a:p>
            <a:pPr marL="0" indent="0">
              <a:buNone/>
            </a:pPr>
            <a:r>
              <a:rPr lang="ru-RU" sz="1400" dirty="0"/>
              <a:t> - журнал учета видов и форм работы педагога-психолога (журнал учета консультаций и иных индивидуальных работ, журнал учета групповых работ(коррекционно-развивающих занятий, просветительских мероприятий и иных групповых работ)</a:t>
            </a:r>
          </a:p>
          <a:p>
            <a:pPr marL="0" indent="0">
              <a:buNone/>
            </a:pPr>
            <a:r>
              <a:rPr lang="ru-RU" sz="1400" dirty="0"/>
              <a:t>  - психолого-педагогические программы, в соответствии с которыми осуществляется коррекционно-развивающие занятия</a:t>
            </a:r>
          </a:p>
          <a:p>
            <a:pPr marL="0" indent="0">
              <a:buNone/>
            </a:pPr>
            <a:r>
              <a:rPr lang="ru-RU" sz="1400" dirty="0"/>
              <a:t>  - протоколы диагностических процедур</a:t>
            </a:r>
          </a:p>
          <a:p>
            <a:pPr marL="0" indent="0">
              <a:buNone/>
            </a:pPr>
            <a:r>
              <a:rPr lang="ru-RU" sz="1400" dirty="0"/>
              <a:t>  - заключение по результатам диагностического обследования</a:t>
            </a:r>
          </a:p>
          <a:p>
            <a:pPr marL="0" indent="0">
              <a:buNone/>
            </a:pPr>
            <a:r>
              <a:rPr lang="ru-RU" sz="1400" dirty="0"/>
              <a:t>  - перспективное планирование коррекционной, развивающей, просветительской и профилактической работы</a:t>
            </a:r>
          </a:p>
          <a:p>
            <a:pPr marL="0" indent="0">
              <a:buNone/>
            </a:pPr>
            <a:r>
              <a:rPr lang="ru-RU" sz="1400" dirty="0"/>
              <a:t>  - аналитический отчет  о результатах деятельности педагога-психолога и статистическая справка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99340CB3-B55F-483C-BAA9-E70AEBA573B9}"/>
              </a:ext>
            </a:extLst>
          </p:cNvPr>
          <p:cNvSpPr/>
          <p:nvPr/>
        </p:nvSpPr>
        <p:spPr>
          <a:xfrm>
            <a:off x="2930486" y="2610996"/>
            <a:ext cx="561860" cy="418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89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35686E-9EFC-427A-8E43-B7EF3093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8979"/>
            <a:ext cx="9601196" cy="1388126"/>
          </a:xfrm>
        </p:spPr>
        <p:txBody>
          <a:bodyPr>
            <a:normAutofit/>
          </a:bodyPr>
          <a:lstStyle/>
          <a:p>
            <a:r>
              <a:rPr lang="ru-RU" sz="2000" b="1" dirty="0"/>
              <a:t>Требования к плану</a:t>
            </a:r>
            <a:br>
              <a:rPr lang="ru-RU" sz="2000" b="1" dirty="0"/>
            </a:br>
            <a:r>
              <a:rPr lang="ru-RU" sz="2000" b="1" dirty="0"/>
              <a:t> работы педагога-психолога образовательной организации</a:t>
            </a:r>
            <a:br>
              <a:rPr lang="ru-RU" sz="2000" b="1" dirty="0"/>
            </a:br>
            <a:r>
              <a:rPr lang="ru-RU" sz="2000" dirty="0"/>
              <a:t>1</a:t>
            </a:r>
            <a:r>
              <a:rPr lang="ru-RU" sz="2000" b="1" dirty="0"/>
              <a:t>.</a:t>
            </a:r>
            <a:r>
              <a:rPr lang="ru-RU" sz="2000" dirty="0"/>
              <a:t>При составлении плана необходимо учитывать: цели и задачи образовательной  деятельности своего учебного заведения.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B5DB51-5063-401E-AA5A-E98DDF98F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27105"/>
            <a:ext cx="9601196" cy="384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2. План работы должен включать следующие графы: 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576A060C-FAB9-4C6D-A02B-FA07F4CD4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8808392"/>
              </p:ext>
            </p:extLst>
          </p:nvPr>
        </p:nvGraphicFramePr>
        <p:xfrm>
          <a:off x="1295398" y="2838966"/>
          <a:ext cx="9494521" cy="138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204">
                  <a:extLst>
                    <a:ext uri="{9D8B030D-6E8A-4147-A177-3AD203B41FA5}">
                      <a16:colId xmlns:a16="http://schemas.microsoft.com/office/drawing/2014/main" xmlns="" val="2622228936"/>
                    </a:ext>
                  </a:extLst>
                </a:gridCol>
                <a:gridCol w="2072517">
                  <a:extLst>
                    <a:ext uri="{9D8B030D-6E8A-4147-A177-3AD203B41FA5}">
                      <a16:colId xmlns:a16="http://schemas.microsoft.com/office/drawing/2014/main" xmlns="" val="928049977"/>
                    </a:ext>
                  </a:extLst>
                </a:gridCol>
                <a:gridCol w="1445038">
                  <a:extLst>
                    <a:ext uri="{9D8B030D-6E8A-4147-A177-3AD203B41FA5}">
                      <a16:colId xmlns:a16="http://schemas.microsoft.com/office/drawing/2014/main" xmlns="" val="944220335"/>
                    </a:ext>
                  </a:extLst>
                </a:gridCol>
                <a:gridCol w="1267682">
                  <a:extLst>
                    <a:ext uri="{9D8B030D-6E8A-4147-A177-3AD203B41FA5}">
                      <a16:colId xmlns:a16="http://schemas.microsoft.com/office/drawing/2014/main" xmlns="" val="4039863705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xmlns="" val="1974272849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xmlns="" val="353222411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xmlns="" val="2336101693"/>
                    </a:ext>
                  </a:extLst>
                </a:gridCol>
              </a:tblGrid>
              <a:tr h="694063">
                <a:tc>
                  <a:txBody>
                    <a:bodyPr/>
                    <a:lstStyle/>
                    <a:p>
                      <a:r>
                        <a:rPr lang="ru-RU" sz="1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Вид деятельности/</a:t>
                      </a:r>
                    </a:p>
                    <a:p>
                      <a:r>
                        <a:rPr lang="ru-RU" sz="1400" dirty="0"/>
                        <a:t>Трудовые 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Адресат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Сроки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Результат, продукт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Норма времени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4682732"/>
                  </a:ext>
                </a:extLst>
              </a:tr>
              <a:tr h="69406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61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584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E76E8C-AD3D-4CE7-B8FF-A04C80F6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0061"/>
          </a:xfrm>
        </p:spPr>
        <p:txBody>
          <a:bodyPr>
            <a:normAutofit/>
          </a:bodyPr>
          <a:lstStyle/>
          <a:p>
            <a:r>
              <a:rPr lang="ru-RU" sz="2000" dirty="0"/>
              <a:t>Циклограмма рабочего </a:t>
            </a:r>
            <a:r>
              <a:rPr lang="ru-RU" sz="2000" dirty="0" smtClean="0"/>
              <a:t>времени (пример)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FE09BD-4BAD-470B-9FB3-0BF3F7786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48" y="1432193"/>
            <a:ext cx="10521109" cy="4726236"/>
          </a:xfrm>
        </p:spPr>
        <p:txBody>
          <a:bodyPr>
            <a:normAutofit/>
          </a:bodyPr>
          <a:lstStyle/>
          <a:p>
            <a:pPr marL="0" indent="0" algn="r">
              <a:lnSpc>
                <a:spcPts val="1440"/>
              </a:lnSpc>
              <a:spcAft>
                <a:spcPts val="0"/>
              </a:spcAft>
              <a:buNone/>
            </a:pPr>
            <a:r>
              <a:rPr lang="ru-RU" sz="1000" dirty="0"/>
              <a:t>Утверждаю </a:t>
            </a:r>
          </a:p>
          <a:p>
            <a:pPr marL="0" indent="0" algn="r">
              <a:lnSpc>
                <a:spcPts val="1440"/>
              </a:lnSpc>
              <a:spcAft>
                <a:spcPts val="0"/>
              </a:spcAft>
              <a:buNone/>
            </a:pPr>
            <a:r>
              <a:rPr lang="ru-RU" sz="1000" dirty="0"/>
              <a:t>Директор МБОУ СОШ №</a:t>
            </a:r>
          </a:p>
          <a:p>
            <a:pPr marL="0" indent="0" algn="r">
              <a:lnSpc>
                <a:spcPts val="1440"/>
              </a:lnSpc>
              <a:spcAft>
                <a:spcPts val="0"/>
              </a:spcAft>
              <a:buNone/>
            </a:pPr>
            <a:r>
              <a:rPr lang="ru-RU" sz="1000" dirty="0"/>
              <a:t>_______________________</a:t>
            </a:r>
          </a:p>
          <a:p>
            <a:pPr marL="0" indent="0" algn="r">
              <a:lnSpc>
                <a:spcPts val="1440"/>
              </a:lnSpc>
              <a:spcAft>
                <a:spcPts val="0"/>
              </a:spcAft>
              <a:buNone/>
            </a:pPr>
            <a:r>
              <a:rPr lang="ru-RU" sz="1000" dirty="0"/>
              <a:t>«__» ________________2022</a:t>
            </a:r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282BB86-0EF2-47DA-879A-F8880C6EB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7253717"/>
              </p:ext>
            </p:extLst>
          </p:nvPr>
        </p:nvGraphicFramePr>
        <p:xfrm>
          <a:off x="789543" y="2383212"/>
          <a:ext cx="10429308" cy="355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23">
                  <a:extLst>
                    <a:ext uri="{9D8B030D-6E8A-4147-A177-3AD203B41FA5}">
                      <a16:colId xmlns:a16="http://schemas.microsoft.com/office/drawing/2014/main" xmlns="" val="11695372"/>
                    </a:ext>
                  </a:extLst>
                </a:gridCol>
                <a:gridCol w="881350">
                  <a:extLst>
                    <a:ext uri="{9D8B030D-6E8A-4147-A177-3AD203B41FA5}">
                      <a16:colId xmlns:a16="http://schemas.microsoft.com/office/drawing/2014/main" xmlns="" val="488706143"/>
                    </a:ext>
                  </a:extLst>
                </a:gridCol>
                <a:gridCol w="958467">
                  <a:extLst>
                    <a:ext uri="{9D8B030D-6E8A-4147-A177-3AD203B41FA5}">
                      <a16:colId xmlns:a16="http://schemas.microsoft.com/office/drawing/2014/main" xmlns="" val="919380069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xmlns="" val="880705321"/>
                    </a:ext>
                  </a:extLst>
                </a:gridCol>
                <a:gridCol w="947450">
                  <a:extLst>
                    <a:ext uri="{9D8B030D-6E8A-4147-A177-3AD203B41FA5}">
                      <a16:colId xmlns:a16="http://schemas.microsoft.com/office/drawing/2014/main" xmlns="" val="4234049463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xmlns="" val="1799299168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xmlns="" val="802987567"/>
                    </a:ext>
                  </a:extLst>
                </a:gridCol>
                <a:gridCol w="1156771">
                  <a:extLst>
                    <a:ext uri="{9D8B030D-6E8A-4147-A177-3AD203B41FA5}">
                      <a16:colId xmlns:a16="http://schemas.microsoft.com/office/drawing/2014/main" xmlns="" val="1042477395"/>
                    </a:ext>
                  </a:extLst>
                </a:gridCol>
                <a:gridCol w="1997733">
                  <a:extLst>
                    <a:ext uri="{9D8B030D-6E8A-4147-A177-3AD203B41FA5}">
                      <a16:colId xmlns:a16="http://schemas.microsoft.com/office/drawing/2014/main" xmlns="" val="2430490003"/>
                    </a:ext>
                  </a:extLst>
                </a:gridCol>
              </a:tblGrid>
              <a:tr h="3900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ДНИ НЕДЕЛИ/НАПРАВЛЕНИЯ РАБОТЫ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ПРОСВЕЩЕНИЕ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ПРОФИЛАКТИКА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КОНСУЛЬТИРОВАНИЕ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ДИАГНОСТИКА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КОРРЕКЦ. РАЗИВАЮЩИЕ ЗАНЯТИЯ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АНАЛИТИЧЕСКАЯ, УЧЕБНО-МЕТОДИЧЕСКАЯ И ОРАНИЗАЦИОННАЯ 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3296216"/>
                  </a:ext>
                </a:extLst>
              </a:tr>
              <a:tr h="3900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УЧАЩИЕСЯ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ПЕДАГОГИ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РОДИТЕЛИ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0739965"/>
                  </a:ext>
                </a:extLst>
              </a:tr>
              <a:tr h="390090">
                <a:tc>
                  <a:txBody>
                    <a:bodyPr/>
                    <a:lstStyle/>
                    <a:p>
                      <a:r>
                        <a:rPr lang="ru-RU" sz="1000" dirty="0"/>
                        <a:t>Понедельник (8.30-14.30)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17.30-18.30</a:t>
                      </a:r>
                    </a:p>
                    <a:p>
                      <a:pPr algn="ctr"/>
                      <a:r>
                        <a:rPr lang="ru-RU" sz="1000" dirty="0"/>
                        <a:t>(по запросу)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11.30-12.30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12.30-14.30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9.30-11.30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14.30-17.30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0267534"/>
                  </a:ext>
                </a:extLst>
              </a:tr>
              <a:tr h="390090">
                <a:tc>
                  <a:txBody>
                    <a:bodyPr/>
                    <a:lstStyle/>
                    <a:p>
                      <a:r>
                        <a:rPr lang="ru-RU" sz="1000" dirty="0"/>
                        <a:t>Вторник </a:t>
                      </a:r>
                    </a:p>
                    <a:p>
                      <a:r>
                        <a:rPr lang="ru-RU" sz="1000" dirty="0"/>
                        <a:t>(8.30-14.30)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13.30-15.30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15.30-16.30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16.30-17.30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13.30-16.30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103514"/>
                  </a:ext>
                </a:extLst>
              </a:tr>
              <a:tr h="390090">
                <a:tc>
                  <a:txBody>
                    <a:bodyPr/>
                    <a:lstStyle/>
                    <a:p>
                      <a:r>
                        <a:rPr lang="ru-RU" sz="1000" dirty="0"/>
                        <a:t>Среда</a:t>
                      </a:r>
                    </a:p>
                    <a:p>
                      <a:r>
                        <a:rPr lang="ru-RU" sz="1000" dirty="0"/>
                        <a:t>(9.00-14.00)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17.30-18.30</a:t>
                      </a:r>
                    </a:p>
                    <a:p>
                      <a:pPr algn="ctr"/>
                      <a:r>
                        <a:rPr lang="ru-RU" sz="1000" dirty="0"/>
                        <a:t>(по запросу)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11.00-12.00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13.00-14.00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9.30-11.30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14.00-17.00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3656995"/>
                  </a:ext>
                </a:extLst>
              </a:tr>
              <a:tr h="390090">
                <a:tc>
                  <a:txBody>
                    <a:bodyPr/>
                    <a:lstStyle/>
                    <a:p>
                      <a:r>
                        <a:rPr lang="ru-RU" sz="1000" dirty="0"/>
                        <a:t>Четверг </a:t>
                      </a:r>
                    </a:p>
                    <a:p>
                      <a:r>
                        <a:rPr lang="ru-RU" sz="1000" dirty="0"/>
                        <a:t>(00.00-00.00)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8.30-14.30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098461"/>
                  </a:ext>
                </a:extLst>
              </a:tr>
              <a:tr h="390090">
                <a:tc>
                  <a:txBody>
                    <a:bodyPr/>
                    <a:lstStyle/>
                    <a:p>
                      <a:r>
                        <a:rPr lang="ru-RU" sz="1000" dirty="0"/>
                        <a:t>Пятница </a:t>
                      </a:r>
                    </a:p>
                    <a:p>
                      <a:r>
                        <a:rPr lang="ru-RU" sz="1000" dirty="0"/>
                        <a:t>(9.00-13.00)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11.00-12.00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12.00-13.00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9.30-11.00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13.00-16.00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321041"/>
                  </a:ext>
                </a:extLst>
              </a:tr>
              <a:tr h="390090">
                <a:tc>
                  <a:txBody>
                    <a:bodyPr/>
                    <a:lstStyle/>
                    <a:p>
                      <a:r>
                        <a:rPr lang="ru-RU" sz="1000" dirty="0"/>
                        <a:t>Суббота</a:t>
                      </a:r>
                    </a:p>
                    <a:p>
                      <a:r>
                        <a:rPr lang="ru-RU" sz="1000" dirty="0"/>
                        <a:t>(11.30-13.30)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11.30-13.30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4336776"/>
                  </a:ext>
                </a:extLst>
              </a:tr>
              <a:tr h="390090">
                <a:tc>
                  <a:txBody>
                    <a:bodyPr/>
                    <a:lstStyle/>
                    <a:p>
                      <a:r>
                        <a:rPr lang="ru-RU" sz="10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 часа</a:t>
                      </a:r>
                    </a:p>
                    <a:p>
                      <a:pPr algn="ctr"/>
                      <a:r>
                        <a:rPr lang="ru-RU" sz="1000" dirty="0"/>
                        <a:t>(по запросу)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18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66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778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317ACB-D935-4879-91EE-82FFD500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60736"/>
          </a:xfrm>
        </p:spPr>
        <p:txBody>
          <a:bodyPr>
            <a:noAutofit/>
          </a:bodyPr>
          <a:lstStyle/>
          <a:p>
            <a:r>
              <a:rPr lang="ru-RU" sz="3200" dirty="0"/>
              <a:t>Нормативно-правовая база</a:t>
            </a:r>
            <a:br>
              <a:rPr lang="ru-RU" sz="3200" dirty="0"/>
            </a:br>
            <a:r>
              <a:rPr lang="ru-RU" sz="3200" dirty="0"/>
              <a:t>(федеральный уровень)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2123E-47AD-43EF-B602-E73D3A4D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42869"/>
            <a:ext cx="9601196" cy="4032999"/>
          </a:xfrm>
        </p:spPr>
        <p:txBody>
          <a:bodyPr>
            <a:normAutofit/>
          </a:bodyPr>
          <a:lstStyle/>
          <a:p>
            <a:r>
              <a:rPr lang="ru-RU" sz="1800" dirty="0"/>
              <a:t>Федеральный закон от 29.12 2012 № 273-ФЗ «Об образовании в Российской Федерации» (ст.42 Психолого-педагогическая, медицинская и социальная помощь обучающимся»</a:t>
            </a:r>
          </a:p>
          <a:p>
            <a:r>
              <a:rPr lang="ru-RU" sz="1800" dirty="0"/>
              <a:t>Профессиональный стандарт  «Педагог-психолог (психолог в сфере образования» (Приказ Минтруда и соцзащиты РФ от 24 июля 2015 года № 514 н)</a:t>
            </a:r>
          </a:p>
          <a:p>
            <a:r>
              <a:rPr lang="ru-RU" sz="1800" dirty="0"/>
              <a:t>«Об  утверждении  Особенностей режима рабочего времени и времени отдыха  педагогических  и иных работников  организаций, осуществляющих  образовательную деятельность» (Приказ Министерства образования РФ от 11 мая 2016 г.№ 536)</a:t>
            </a:r>
          </a:p>
          <a:p>
            <a:r>
              <a:rPr lang="ru-RU" sz="1800" dirty="0"/>
              <a:t>Концепция развития психологической службы  в системе  образования  в Российской Федерации на период до 2025 года</a:t>
            </a:r>
          </a:p>
          <a:p>
            <a:r>
              <a:rPr lang="ru-RU" sz="1800" dirty="0"/>
              <a:t>«О нормативном регулировании деятельности психологической службы в системе образования РФ» (Письмо Минобрнауки России № 07-4587 от 30.07.2018) </a:t>
            </a:r>
          </a:p>
        </p:txBody>
      </p:sp>
    </p:spTree>
    <p:extLst>
      <p:ext uri="{BB962C8B-B14F-4D97-AF65-F5344CB8AC3E}">
        <p14:creationId xmlns:p14="http://schemas.microsoft.com/office/powerpoint/2010/main" xmlns="" val="227801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349509-2044-433E-8720-31D9A75C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9318"/>
            <a:ext cx="9601196" cy="534572"/>
          </a:xfrm>
        </p:spPr>
        <p:txBody>
          <a:bodyPr>
            <a:normAutofit/>
          </a:bodyPr>
          <a:lstStyle/>
          <a:p>
            <a:r>
              <a:rPr lang="ru-RU" sz="2800" dirty="0"/>
              <a:t>Рабочее время педагога-психолога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BF2480-0807-47A0-A383-52D6272FB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23890"/>
            <a:ext cx="9601196" cy="4651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             Приказ МО и  науки РФ № 1601 от 22.12.2014 « О продолжительности рабочего времени(нормах часов педагогической работы  за ставку заработной платы)педагогических работников  и о порядке определения  учебной нагрузки педагогических работников, оговариваемой в трудовом договоре» (далее -  Приказ № 1601)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            В приказе № 1601 в п.2.1. говорится, что продолжительность рабочего времени педагога-психолога составляет 36 часов в неделю.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            Приказ МО  и науки РФ от 11.05.2016 № 536 « Об утверждении Особенностей режима рабочего времени и времени отдыха педагогических  и иных работников организаций, осуществляющих образовательную деятельность» (далее – Приказ  № 536)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           В приказе № 536 в п.8.1. говорится, что режим рабочего времени педагогов-психологов  в пределах 36 – часовой рабочей  недели регулируется правилами внутреннего  трудового распорядка  организации  с учётом: выполнения индивидуальной и групповой консультативной работы с участниками образовательного процесса в пределах </a:t>
            </a:r>
            <a:r>
              <a:rPr lang="ru-RU" sz="1200" b="1" dirty="0"/>
              <a:t>не менее  </a:t>
            </a:r>
            <a:r>
              <a:rPr lang="ru-RU" sz="1200" dirty="0"/>
              <a:t>половины</a:t>
            </a:r>
            <a:r>
              <a:rPr lang="ru-RU" sz="1200" b="1" dirty="0"/>
              <a:t>  </a:t>
            </a:r>
            <a:r>
              <a:rPr lang="ru-RU" sz="1200" dirty="0"/>
              <a:t>недельной продолжительности  их рабочего времени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           Остальное время тратится на подготовку индивидуальной и групповой  консультативной работе с участниками образовательного процесса, обработки, анализа и обобщения полученных результатов консультативной работы, заполнения отчетной документации. Выполнение указанной работы педагогом-психологом может осуществляется  как непосредственно в организации, так и за её пределами.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 </a:t>
            </a:r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xmlns="" id="{C30F9498-017D-4D71-A011-D32A45CC5D0B}"/>
              </a:ext>
            </a:extLst>
          </p:cNvPr>
          <p:cNvSpPr/>
          <p:nvPr/>
        </p:nvSpPr>
        <p:spPr>
          <a:xfrm>
            <a:off x="1338778" y="1223891"/>
            <a:ext cx="379828" cy="186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xmlns="" id="{910964EB-D421-4034-BBB2-DFD86BA690D4}"/>
              </a:ext>
            </a:extLst>
          </p:cNvPr>
          <p:cNvSpPr/>
          <p:nvPr/>
        </p:nvSpPr>
        <p:spPr>
          <a:xfrm>
            <a:off x="1385701" y="1955403"/>
            <a:ext cx="137160" cy="3574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xmlns="" id="{CFAAECEC-598A-41D6-9537-E160B83032A7}"/>
              </a:ext>
            </a:extLst>
          </p:cNvPr>
          <p:cNvSpPr/>
          <p:nvPr/>
        </p:nvSpPr>
        <p:spPr>
          <a:xfrm>
            <a:off x="1333775" y="2690210"/>
            <a:ext cx="379828" cy="186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: изогнутая вправо 6">
            <a:extLst>
              <a:ext uri="{FF2B5EF4-FFF2-40B4-BE49-F238E27FC236}">
                <a16:creationId xmlns:a16="http://schemas.microsoft.com/office/drawing/2014/main" xmlns="" id="{594E720A-F7AB-4CCC-82F7-70AB8E5FF330}"/>
              </a:ext>
            </a:extLst>
          </p:cNvPr>
          <p:cNvSpPr/>
          <p:nvPr/>
        </p:nvSpPr>
        <p:spPr>
          <a:xfrm>
            <a:off x="1350515" y="3334872"/>
            <a:ext cx="172346" cy="3329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право 7">
            <a:extLst>
              <a:ext uri="{FF2B5EF4-FFF2-40B4-BE49-F238E27FC236}">
                <a16:creationId xmlns:a16="http://schemas.microsoft.com/office/drawing/2014/main" xmlns="" id="{16A8E56F-F61E-4D24-94C2-4693FFB03766}"/>
              </a:ext>
            </a:extLst>
          </p:cNvPr>
          <p:cNvSpPr/>
          <p:nvPr/>
        </p:nvSpPr>
        <p:spPr>
          <a:xfrm>
            <a:off x="1332947" y="4301895"/>
            <a:ext cx="172346" cy="3329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3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94F2-A1B7-4DC4-9D02-56D80D23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2938"/>
          </a:xfrm>
        </p:spPr>
        <p:txBody>
          <a:bodyPr>
            <a:normAutofit/>
          </a:bodyPr>
          <a:lstStyle/>
          <a:p>
            <a:r>
              <a:rPr lang="ru-RU" sz="2800" dirty="0"/>
              <a:t>Федеральный закон от 29.12.2012 № 272-ФЗ </a:t>
            </a:r>
            <a:br>
              <a:rPr lang="ru-RU" sz="2800" dirty="0"/>
            </a:br>
            <a:r>
              <a:rPr lang="ru-RU" sz="2800" dirty="0"/>
              <a:t>«Об образовании в Российской Федерации»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1BA883-D1DE-4D67-B67D-BB5F05970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43200"/>
            <a:ext cx="9601196" cy="3132668"/>
          </a:xfrm>
        </p:spPr>
        <p:txBody>
          <a:bodyPr>
            <a:normAutofit/>
          </a:bodyPr>
          <a:lstStyle/>
          <a:p>
            <a:r>
              <a:rPr lang="ru-RU" sz="2000" dirty="0"/>
              <a:t>Статья 32. Основные права  обучающихся и меры их социальной поддержки  и их стимулирования. Часть 1.</a:t>
            </a:r>
          </a:p>
          <a:p>
            <a:r>
              <a:rPr lang="ru-RU" sz="2000" dirty="0"/>
              <a:t>Статья 42. Психолого-педагогическая, медицинская  и социальная помощь обучающимся,  испытывающим трудности в освоении  основных общеобразовательных  программ,  развитии и социальной адаптации.</a:t>
            </a:r>
          </a:p>
          <a:p>
            <a:r>
              <a:rPr lang="ru-RU" sz="2000" dirty="0"/>
              <a:t>Статья 44. Права,  обязанности  и ответственность в сфере  образования родителей (законных представителей) несовершеннолетних обучающихся. Часть 3.</a:t>
            </a:r>
          </a:p>
        </p:txBody>
      </p:sp>
    </p:spTree>
    <p:extLst>
      <p:ext uri="{BB962C8B-B14F-4D97-AF65-F5344CB8AC3E}">
        <p14:creationId xmlns:p14="http://schemas.microsoft.com/office/powerpoint/2010/main" xmlns="" val="328180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B59B5-0140-4DFA-A570-88545A4D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60164"/>
            <a:ext cx="9601196" cy="1432193"/>
          </a:xfrm>
        </p:spPr>
        <p:txBody>
          <a:bodyPr>
            <a:normAutofit/>
          </a:bodyPr>
          <a:lstStyle/>
          <a:p>
            <a:r>
              <a:rPr lang="ru-RU" sz="2000" dirty="0"/>
              <a:t>Указ Президента РФ  № от 7 мая 2018 года</a:t>
            </a:r>
            <a:br>
              <a:rPr lang="ru-RU" sz="2000" dirty="0"/>
            </a:br>
            <a:r>
              <a:rPr lang="ru-RU" sz="2000" dirty="0"/>
              <a:t> «О национальных целях  и  стратегических задачах развития РФ на период до 2024 года»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9FF4F-DE84-402F-98DC-2B2562B1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44896"/>
            <a:ext cx="9601196" cy="3330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Об основных мерах, обеспечивающих выполнение Указа президента РФ, о вхождении  РФ в число 10 ведущих по качеству общего образования.</a:t>
            </a:r>
          </a:p>
          <a:p>
            <a:r>
              <a:rPr lang="ru-RU" sz="1800" dirty="0"/>
              <a:t>Повышение эффективности работы образовательных организаций  по обеспечению  безопасности образовательной среды и профилактике девиантного поведения обучающихся.</a:t>
            </a:r>
          </a:p>
          <a:p>
            <a:r>
              <a:rPr lang="ru-RU" sz="1800" dirty="0"/>
              <a:t>Создание условий обеспечения психолого-педагогической помощи обучающимся, испытывающим трудности в освоении  основных общеобразовательных программ, развитии и   социальной адаптации.</a:t>
            </a:r>
          </a:p>
          <a:p>
            <a:r>
              <a:rPr lang="ru-RU" sz="1800" dirty="0"/>
              <a:t>Создание современной здоровье-сберегающей образовательной среды для </a:t>
            </a:r>
            <a:r>
              <a:rPr lang="ru-RU" sz="1800" dirty="0" err="1"/>
              <a:t>обкчения</a:t>
            </a:r>
            <a:r>
              <a:rPr lang="ru-RU" sz="1800" dirty="0"/>
              <a:t> детей с ограниченными возможностями.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76211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EA1ED-C7AC-405E-82D2-02A44AEA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3047"/>
            <a:ext cx="9601196" cy="73813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Нормативно-правовая база </a:t>
            </a:r>
            <a:br>
              <a:rPr lang="ru-RU" sz="2400" dirty="0"/>
            </a:br>
            <a:r>
              <a:rPr lang="ru-RU" sz="2400" dirty="0"/>
              <a:t>(региональный уровень)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F177F7-8517-4457-B449-721582615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21177"/>
            <a:ext cx="9601196" cy="466013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000" dirty="0"/>
              <a:t>Распоряжение  министерства образования и науки хабаровского края от 19.08.2020 № 801 «О психолого-педагогической службе в системе образования Хабаровского края»</a:t>
            </a:r>
          </a:p>
          <a:p>
            <a:pPr>
              <a:buFontTx/>
              <a:buChar char="-"/>
            </a:pPr>
            <a:r>
              <a:rPr lang="ru-RU" sz="2000" dirty="0"/>
              <a:t>Приказ управления образования администрации города Хабаровска от 11.05.2021     № 615 </a:t>
            </a:r>
          </a:p>
          <a:p>
            <a:pPr marL="0" indent="0">
              <a:buNone/>
            </a:pPr>
            <a:r>
              <a:rPr lang="ru-RU" sz="2000" dirty="0"/>
              <a:t>    «О психолого-педагогической службе в системе образования города Хабаровска»</a:t>
            </a:r>
          </a:p>
          <a:p>
            <a:pPr>
              <a:buFontTx/>
              <a:buChar char="-"/>
            </a:pPr>
            <a:r>
              <a:rPr lang="ru-RU" sz="2000" dirty="0"/>
              <a:t>Приказ управления образования администрации города Хабаровска от 09.06.2022 № 1106 «О внесении изменений в приказ управления образования администрации города Хабаровска от </a:t>
            </a:r>
            <a:r>
              <a:rPr lang="ru-RU" sz="1800" dirty="0"/>
              <a:t>11.05.2021 № 615 </a:t>
            </a:r>
            <a:r>
              <a:rPr lang="ru-RU" sz="2000" dirty="0"/>
              <a:t>«О психолого-педагогической службе в системе образования города Хабаровска»</a:t>
            </a:r>
          </a:p>
          <a:p>
            <a:pPr>
              <a:buFontTx/>
              <a:buChar char="-"/>
            </a:pPr>
            <a:r>
              <a:rPr lang="ru-RU" sz="2000" dirty="0"/>
              <a:t>Приказ управления образования администрации города Хабаровска от 07.09.2021 № 1154 «Об организации деятельности по профилактике суицидального поведения обучающихся образовательных учреждений»</a:t>
            </a:r>
          </a:p>
          <a:p>
            <a:pPr>
              <a:buFontTx/>
              <a:buChar char="-"/>
            </a:pPr>
            <a:r>
              <a:rPr lang="ru-RU" sz="2000" dirty="0"/>
              <a:t>Приказ управления образования администрации города Хабаровска от 09.06.2022 № 1105 «О внесении изменений в приказ управления образования администрации города Хабаровска от 07.09.2021 № 1154 «Об организации деятельности по профилактике суицидального поведения обучающихся образовательных учреждений»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0425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3910C2-3CBD-4A62-A78D-0DDDF67F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Профессиональный стандарт «Педагог-психолог (психолог в сфере образования)»</a:t>
            </a:r>
            <a:br>
              <a:rPr lang="ru-RU" sz="2400" dirty="0"/>
            </a:br>
            <a:r>
              <a:rPr lang="ru-RU" sz="2400" dirty="0"/>
              <a:t>Приказ Минтруда и соцзащиты РФ от 24 июля 2015 г. № 514н</a:t>
            </a:r>
            <a:br>
              <a:rPr lang="ru-RU" sz="2400" dirty="0"/>
            </a:br>
            <a:r>
              <a:rPr lang="ru-RU" sz="2400" dirty="0"/>
              <a:t>- Зарегистрировано в Минюсте России 18 августа 2015г.№ 38575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A24B8C-78BF-4A4A-B879-0BFB004E2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Вид профессиональной деятельности:  </a:t>
            </a:r>
            <a:r>
              <a:rPr lang="ru-RU" sz="1800" u="sng" dirty="0"/>
              <a:t>Деятельность по психолого-педагогическому  сопровождению образовательного процесса</a:t>
            </a:r>
          </a:p>
          <a:p>
            <a:r>
              <a:rPr lang="ru-RU" sz="1800" u="sng" dirty="0"/>
              <a:t>Цель:</a:t>
            </a:r>
            <a:r>
              <a:rPr lang="ru-RU" sz="1800" dirty="0"/>
              <a:t> психолого-педагогическое сопровождение  образовательного процесса в образовательных организациях общего, профессионального и дополнительного образования, основных и дополнительных  образовательных программ; оказание психолого-педагогической  помощи лицам с ограниченными  возможностями здоровья,  испытывающим трудности в освоении основных общеобразовательных программ, развитии и социальной адаптации, в том числе  несовершеннолетним обучающимся, признанным в случаях и в порядке, которые предусмотрены уголовно-</a:t>
            </a:r>
            <a:r>
              <a:rPr lang="ru-RU" sz="1800" dirty="0" err="1"/>
              <a:t>прецесесуальным</a:t>
            </a:r>
            <a:r>
              <a:rPr lang="ru-RU" sz="1800" dirty="0"/>
              <a:t> законодательством.</a:t>
            </a:r>
            <a:endParaRPr lang="ru-RU" sz="1800" u="sng" dirty="0"/>
          </a:p>
        </p:txBody>
      </p:sp>
    </p:spTree>
    <p:extLst>
      <p:ext uri="{BB962C8B-B14F-4D97-AF65-F5344CB8AC3E}">
        <p14:creationId xmlns:p14="http://schemas.microsoft.com/office/powerpoint/2010/main" xmlns="" val="91378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D4EEB-9BA6-4745-AB91-F2A6C799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146658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ФГОС  начального общего образования утвержден приказом от 6 октября 2009 года </a:t>
            </a:r>
            <a:br>
              <a:rPr lang="ru-RU" sz="2000" dirty="0"/>
            </a:br>
            <a:r>
              <a:rPr lang="ru-RU" sz="2000" dirty="0"/>
              <a:t> № 373 (зарегистрирован Минюстом России 22.12.2009г.№ 15785)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ФГОС основного общего образования утвержден приказом от 17 декабря 2010 года № 1897 (зарегистрирован Минюстом России 01.02.2011г. № 19644)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7475E9-3E12-4386-9D34-F30DE01AA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963537"/>
            <a:ext cx="9601196" cy="2912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ФГОС среднего общего образования утвержден приказом от 17 мая 2012 года № 413 (зарегистрирован Минюстом России  07.06.2012,рег.№ 24480)</a:t>
            </a:r>
          </a:p>
          <a:p>
            <a:pPr marL="0" indent="0">
              <a:buNone/>
            </a:pPr>
            <a:r>
              <a:rPr lang="ru-RU" sz="2000" dirty="0"/>
              <a:t>ФГОС дошкольного образования утверждён Приказом Минобрнауки России от 17.10.2013 № 1155 «Об утверждении  федерального государственного образовательного стандарта дошкольного образования»</a:t>
            </a:r>
          </a:p>
          <a:p>
            <a:pPr marL="0" indent="0">
              <a:buNone/>
            </a:pPr>
            <a:r>
              <a:rPr lang="ru-RU" sz="2000" dirty="0"/>
              <a:t>(зарегистрирован Минюстом России  14 ноября 2013г. Рег. номер № 303884)</a:t>
            </a:r>
          </a:p>
        </p:txBody>
      </p:sp>
    </p:spTree>
    <p:extLst>
      <p:ext uri="{BB962C8B-B14F-4D97-AF65-F5344CB8AC3E}">
        <p14:creationId xmlns:p14="http://schemas.microsoft.com/office/powerpoint/2010/main" xmlns="" val="22887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3602C0-F255-492C-9D53-2B6DA1C3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68702"/>
          </a:xfrm>
        </p:spPr>
        <p:txBody>
          <a:bodyPr>
            <a:normAutofit/>
          </a:bodyPr>
          <a:lstStyle/>
          <a:p>
            <a:r>
              <a:rPr lang="ru-RU" sz="1800" dirty="0"/>
              <a:t>Соотнесение форм деятельности педагога-психолога согласно требованиям ФГОС и трудовых функций, указанных в Профстандарте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905D1A3-D16A-40D5-99DE-78B41AE44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8088652"/>
              </p:ext>
            </p:extLst>
          </p:nvPr>
        </p:nvGraphicFramePr>
        <p:xfrm>
          <a:off x="903384" y="1850835"/>
          <a:ext cx="9993214" cy="433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724">
                  <a:extLst>
                    <a:ext uri="{9D8B030D-6E8A-4147-A177-3AD203B41FA5}">
                      <a16:colId xmlns:a16="http://schemas.microsoft.com/office/drawing/2014/main" xmlns="" val="2652874444"/>
                    </a:ext>
                  </a:extLst>
                </a:gridCol>
                <a:gridCol w="3337993">
                  <a:extLst>
                    <a:ext uri="{9D8B030D-6E8A-4147-A177-3AD203B41FA5}">
                      <a16:colId xmlns:a16="http://schemas.microsoft.com/office/drawing/2014/main" xmlns="" val="963446564"/>
                    </a:ext>
                  </a:extLst>
                </a:gridCol>
                <a:gridCol w="6181497">
                  <a:extLst>
                    <a:ext uri="{9D8B030D-6E8A-4147-A177-3AD203B41FA5}">
                      <a16:colId xmlns:a16="http://schemas.microsoft.com/office/drawing/2014/main" xmlns="" val="2888712349"/>
                    </a:ext>
                  </a:extLst>
                </a:gridCol>
              </a:tblGrid>
              <a:tr h="459169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Вариативность форм психолого-педагогического сопровождения участников образовательного процесса в рамках ФГОС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Описание  трудовых функций, входящих в Профстандарт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1278002"/>
                  </a:ext>
                </a:extLst>
              </a:tr>
              <a:tr h="459169">
                <a:tc>
                  <a:txBody>
                    <a:bodyPr/>
                    <a:lstStyle/>
                    <a:p>
                      <a:r>
                        <a:rPr lang="ru-RU" sz="1400" dirty="0"/>
                        <a:t>1.1.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Профилактика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Психологическая профилактика 9 профессиональная деятельность, направленная на сохранение  и укрепление психологического здоровья обучающихся в обучении и воспитании в образовательных организациях)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7237633"/>
                  </a:ext>
                </a:extLst>
              </a:tr>
              <a:tr h="459169">
                <a:tc>
                  <a:txBody>
                    <a:bodyPr/>
                    <a:lstStyle/>
                    <a:p>
                      <a:r>
                        <a:rPr lang="ru-RU" sz="1400" dirty="0"/>
                        <a:t>1.2.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Диагностика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Психологическая диагностика детей и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9206958"/>
                  </a:ext>
                </a:extLst>
              </a:tr>
              <a:tr h="459169">
                <a:tc>
                  <a:txBody>
                    <a:bodyPr/>
                    <a:lstStyle/>
                    <a:p>
                      <a:r>
                        <a:rPr lang="ru-RU" sz="1400" dirty="0"/>
                        <a:t>1.3.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Консультирование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Психологическое консультирование субъектов образовательного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1212598"/>
                  </a:ext>
                </a:extLst>
              </a:tr>
              <a:tr h="459169">
                <a:tc>
                  <a:txBody>
                    <a:bodyPr/>
                    <a:lstStyle/>
                    <a:p>
                      <a:r>
                        <a:rPr lang="ru-RU" sz="1400" dirty="0"/>
                        <a:t>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Коррекционная работа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Коррекционно-развивающая работа с детьми и обучающимися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3484384"/>
                  </a:ext>
                </a:extLst>
              </a:tr>
              <a:tr h="459169">
                <a:tc>
                  <a:txBody>
                    <a:bodyPr/>
                    <a:lstStyle/>
                    <a:p>
                      <a:r>
                        <a:rPr lang="ru-RU" sz="1400" dirty="0"/>
                        <a:t>1.5.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Развивающая работа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6399148"/>
                  </a:ext>
                </a:extLst>
              </a:tr>
              <a:tr h="459169">
                <a:tc>
                  <a:txBody>
                    <a:bodyPr/>
                    <a:lstStyle/>
                    <a:p>
                      <a:r>
                        <a:rPr lang="ru-RU" sz="1400" dirty="0"/>
                        <a:t>1.6.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Просвещение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Психологическое просвещение   субъектов образовательного процесса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4223529"/>
                  </a:ext>
                </a:extLst>
              </a:tr>
              <a:tr h="459169">
                <a:tc>
                  <a:txBody>
                    <a:bodyPr/>
                    <a:lstStyle/>
                    <a:p>
                      <a:r>
                        <a:rPr lang="ru-RU" sz="1400" dirty="0"/>
                        <a:t>1.7.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Экспертиза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Психологическая экспертиза(оценка) комфортности и безопасности образовательной среды  образовательных организаций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72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152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453</TotalTime>
  <Words>1148</Words>
  <Application>Microsoft Office PowerPoint</Application>
  <PresentationFormat>Произвольный</PresentationFormat>
  <Paragraphs>155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 Нормативно-правовая основа деятельности педагога-психолога.  Документация педагога-психолога.</vt:lpstr>
      <vt:lpstr>Нормативно-правовая база (федеральный уровень)</vt:lpstr>
      <vt:lpstr>Рабочее время педагога-психолога </vt:lpstr>
      <vt:lpstr>Федеральный закон от 29.12.2012 № 272-ФЗ  «Об образовании в Российской Федерации»</vt:lpstr>
      <vt:lpstr>Указ Президента РФ  № от 7 мая 2018 года  «О национальных целях  и  стратегических задачах развития РФ на период до 2024 года» </vt:lpstr>
      <vt:lpstr>Нормативно-правовая база  (региональный уровень)</vt:lpstr>
      <vt:lpstr>Профессиональный стандарт «Педагог-психолог (психолог в сфере образования)» Приказ Минтруда и соцзащиты РФ от 24 июля 2015 г. № 514н - Зарегистрировано в Минюсте России 18 августа 2015г.№ 38575 </vt:lpstr>
      <vt:lpstr>ФГОС  начального общего образования утвержден приказом от 6 октября 2009 года   № 373 (зарегистрирован Минюстом России 22.12.2009г.№ 15785)  ФГОС основного общего образования утвержден приказом от 17 декабря 2010 года № 1897 (зарегистрирован Минюстом России 01.02.2011г. № 19644) </vt:lpstr>
      <vt:lpstr>Соотнесение форм деятельности педагога-психолога согласно требованиям ФГОС и трудовых функций, указанных в Профстандарте</vt:lpstr>
      <vt:lpstr>Документация педагога-психолога</vt:lpstr>
      <vt:lpstr>Требования к плану  работы педагога-психолога образовательной организации 1.При составлении плана необходимо учитывать: цели и задачи образовательной  деятельности своего учебного заведения.</vt:lpstr>
      <vt:lpstr>Циклограмма рабочего времени (пример)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Нормативно-правовая основа деятельности педагога-психолога. Документация педагога-психолога.</dc:title>
  <dc:creator>M1</dc:creator>
  <cp:lastModifiedBy>Специалист</cp:lastModifiedBy>
  <cp:revision>22</cp:revision>
  <dcterms:created xsi:type="dcterms:W3CDTF">2022-11-21T02:06:29Z</dcterms:created>
  <dcterms:modified xsi:type="dcterms:W3CDTF">2022-12-18T23:26:07Z</dcterms:modified>
</cp:coreProperties>
</file>