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5" r:id="rId4"/>
    <p:sldId id="268" r:id="rId5"/>
    <p:sldId id="269" r:id="rId6"/>
    <p:sldId id="270" r:id="rId7"/>
    <p:sldId id="267" r:id="rId8"/>
  </p:sldIdLst>
  <p:sldSz cx="9906000" cy="6858000" type="A4"/>
  <p:notesSz cx="6815138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6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Чешир\РАБОЧЕЕ\!!! БРЕНД БУК!!!\свалка заготовок\Безымянный-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388" r="10447"/>
          <a:stretch/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4528" y="386104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Арт-терапевтические возможности работы с молодыми педагогами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6736" y="5085184"/>
            <a:ext cx="447552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Новикова Ксения Владимировна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педагог-психолог,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кандидат психологических наук,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доцент  ФГБОУ ВО «ТОГУ», </a:t>
            </a:r>
            <a:r>
              <a:rPr lang="ru-RU" dirty="0" err="1" smtClean="0">
                <a:latin typeface="Monotype Corsiva" pitchFamily="66" charset="0"/>
              </a:rPr>
              <a:t>арт-тренер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07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8784" y="62068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 err="1" smtClean="0">
                <a:latin typeface="Monotype Corsiva" pitchFamily="66" charset="0"/>
              </a:rPr>
              <a:t>Арт-терапия</a:t>
            </a:r>
            <a:r>
              <a:rPr lang="ru-RU" sz="3200" dirty="0" smtClean="0">
                <a:latin typeface="Monotype Corsiva" pitchFamily="66" charset="0"/>
              </a:rPr>
              <a:t> - это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6576" y="1700808"/>
            <a:ext cx="31683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-система психологических и коррекционных воздействий, </a:t>
            </a:r>
          </a:p>
          <a:p>
            <a:r>
              <a:rPr lang="ru-RU" sz="2400" dirty="0" smtClean="0">
                <a:latin typeface="Monotype Corsiva" pitchFamily="66" charset="0"/>
              </a:rPr>
              <a:t>основанных на занятии</a:t>
            </a:r>
          </a:p>
          <a:p>
            <a:r>
              <a:rPr lang="ru-RU" sz="2400" dirty="0" err="1" smtClean="0">
                <a:latin typeface="Monotype Corsiva" pitchFamily="66" charset="0"/>
              </a:rPr>
              <a:t>изо-деятельностью</a:t>
            </a:r>
            <a:endParaRPr lang="ru-RU" sz="2400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(работа с рисунком, пластилином/глиной).</a:t>
            </a:r>
            <a:endParaRPr lang="ru-RU" sz="2400" dirty="0">
              <a:latin typeface="Monotype Corsiva" pitchFamily="66" charset="0"/>
            </a:endParaRPr>
          </a:p>
          <a:p>
            <a:endParaRPr lang="ru-RU" sz="1600" dirty="0">
              <a:latin typeface="Myriad Pro" pitchFamily="34" charset="0"/>
            </a:endParaRPr>
          </a:p>
          <a:p>
            <a:endParaRPr lang="ru-RU" sz="1600" dirty="0">
              <a:latin typeface="Myriad Pro" pitchFamily="34" charset="0"/>
            </a:endParaRPr>
          </a:p>
        </p:txBody>
      </p:sp>
      <p:pic>
        <p:nvPicPr>
          <p:cNvPr id="11" name="Рисунок 10" descr="1210943692_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1352" y="332656"/>
            <a:ext cx="1224136" cy="150409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736976" y="1916832"/>
            <a:ext cx="4953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ru-RU" sz="2400" dirty="0" smtClean="0">
                <a:latin typeface="Monotype Corsiva" pitchFamily="66" charset="0"/>
              </a:rPr>
              <a:t>забота об эмоциональном самочувствии и психологическом здоровье личности, средствами художественной деятельности.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6776" y="4365104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-метод, направленный на реализацию скрытой энергии в результате творческого осмысления, тренировки, личностного роста; воздействие на мотивационную, эмоциональную и адаптивную сферу человека. (Н.Д.Никандров)</a:t>
            </a:r>
            <a:endParaRPr lang="ru-RU" sz="2400" dirty="0"/>
          </a:p>
        </p:txBody>
      </p:sp>
      <p:sp>
        <p:nvSpPr>
          <p:cNvPr id="16" name="Стрелка вниз 15"/>
          <p:cNvSpPr/>
          <p:nvPr/>
        </p:nvSpPr>
        <p:spPr>
          <a:xfrm rot="20262970">
            <a:off x="5647824" y="1364536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67426">
            <a:off x="3203510" y="1382288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376936" y="1412776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50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1072" y="332656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Возможности</a:t>
            </a:r>
            <a:r>
              <a:rPr lang="ru-RU" sz="3200" dirty="0" smtClean="0">
                <a:latin typeface="Monotype Corsiva" pitchFamily="66" charset="0"/>
              </a:rPr>
              <a:t> 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применения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8584" y="2276872"/>
            <a:ext cx="42484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u="sng" dirty="0" smtClean="0">
                <a:latin typeface="Monotype Corsiva" pitchFamily="66" charset="0"/>
              </a:rPr>
              <a:t>Основная цель </a:t>
            </a:r>
            <a:r>
              <a:rPr lang="ru-RU" dirty="0" smtClean="0">
                <a:latin typeface="Monotype Corsiva" pitchFamily="66" charset="0"/>
              </a:rPr>
              <a:t>- гармонизация развития личности через развитие способности к самовыражению и самопознанию.</a:t>
            </a:r>
          </a:p>
          <a:p>
            <a:pPr>
              <a:defRPr/>
            </a:pPr>
            <a:endParaRPr lang="ru-RU" u="sng" dirty="0" smtClean="0">
              <a:latin typeface="Monotype Corsiva" pitchFamily="66" charset="0"/>
            </a:endParaRPr>
          </a:p>
          <a:p>
            <a:pPr>
              <a:defRPr/>
            </a:pPr>
            <a:r>
              <a:rPr lang="ru-RU" u="sng" dirty="0" smtClean="0">
                <a:latin typeface="Monotype Corsiva" pitchFamily="66" charset="0"/>
              </a:rPr>
              <a:t>Частные цели: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Дать соц.приемлемый выход агрессивности и др. «-» чувствам;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Получить материал для диагностических заключений;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Проработать мысли и чувства, которые человек привык подавлять;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Наладить отношения;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Развить внутренний контроль;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Сконцентрировать внимание на чувствах.</a:t>
            </a:r>
            <a:endParaRPr lang="ru-RU" dirty="0">
              <a:latin typeface="Myriad Pro" pitchFamily="34" charset="0"/>
            </a:endParaRPr>
          </a:p>
          <a:p>
            <a:endParaRPr lang="ru-RU" sz="1600" dirty="0">
              <a:latin typeface="Myriad Pro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29064" y="1916832"/>
            <a:ext cx="4232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Создаёт положительный настрой;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Облегчает процесс коммуникации;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Способствует творческому самовыражению, развитию воображения;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Позволяет обратиться к реальным проблемам человека;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Повышает адаптационные способности человека, снижает утомление.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6576" y="260648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Цели применения</a:t>
            </a:r>
          </a:p>
          <a:p>
            <a:pPr algn="ctr"/>
            <a:r>
              <a:rPr lang="ru-RU" sz="2800" dirty="0" err="1" smtClean="0">
                <a:latin typeface="Monotype Corsiva" pitchFamily="66" charset="0"/>
              </a:rPr>
              <a:t>арт-терапевтических</a:t>
            </a:r>
            <a:r>
              <a:rPr lang="ru-RU" sz="2800" dirty="0" smtClean="0">
                <a:latin typeface="Monotype Corsiva" pitchFamily="66" charset="0"/>
              </a:rPr>
              <a:t> методов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936776" y="1772816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329264" y="148478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Chernigov-dob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1152" y="4581128"/>
            <a:ext cx="3047999" cy="21335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98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9104" y="1844824"/>
            <a:ext cx="2232248" cy="424847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Арт-терапевтические возможности работы с молодыми педагогами</a:t>
            </a:r>
            <a:endParaRPr lang="ru-RU" sz="2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2680" y="1844824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Диагностическая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72680" y="551723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Развивающая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72680" y="263691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Коммуникативная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72680" y="479715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Коррекционная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2680" y="335699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Регулятивная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2680" y="407707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Когнитивная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5400000">
            <a:off x="4844988" y="202484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4844988" y="346500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5400000">
            <a:off x="4844988" y="418508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5400000">
            <a:off x="4844988" y="490516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5400000">
            <a:off x="4844988" y="562524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5400000">
            <a:off x="4844988" y="274492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43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2600" y="764704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Monotype Corsiva" pitchFamily="66" charset="0"/>
              </a:rPr>
              <a:t>Арт-терапевтические техники </a:t>
            </a:r>
            <a:r>
              <a:rPr lang="ru-RU" sz="3200" dirty="0" smtClean="0">
                <a:latin typeface="Monotype Corsiva" pitchFamily="66" charset="0"/>
              </a:rPr>
              <a:t>работы с молодыми педагогами: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6576" y="170080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Myriad Pro" pitchFamily="34" charset="0"/>
            </a:endParaRPr>
          </a:p>
          <a:p>
            <a:endParaRPr lang="ru-RU" sz="1600" dirty="0">
              <a:latin typeface="Myriad Pro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4608" y="2060848"/>
            <a:ext cx="81369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Методика цветовых метафор (И.Л. Соломин);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Методика «Мой жизненный путь» (И.Л. Соломин);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Тесты </a:t>
            </a:r>
            <a:r>
              <a:rPr lang="ru-RU" sz="2400" dirty="0" err="1" smtClean="0">
                <a:latin typeface="Monotype Corsiva" pitchFamily="66" charset="0"/>
              </a:rPr>
              <a:t>Сильвер</a:t>
            </a:r>
            <a:r>
              <a:rPr lang="ru-RU" sz="2400" dirty="0" smtClean="0">
                <a:latin typeface="Monotype Corsiva" pitchFamily="66" charset="0"/>
              </a:rPr>
              <a:t> (задание на воображение);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Рисунок человека, срывающего яблоко с дерева (Л. </a:t>
            </a:r>
            <a:r>
              <a:rPr lang="ru-RU" sz="2400" dirty="0" err="1" smtClean="0">
                <a:latin typeface="Monotype Corsiva" pitchFamily="66" charset="0"/>
              </a:rPr>
              <a:t>Гантт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К.Табон</a:t>
            </a:r>
            <a:r>
              <a:rPr lang="ru-RU" sz="2400" dirty="0" smtClean="0">
                <a:latin typeface="Monotype Corsiva" pitchFamily="66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Психодиагностический инструмент «</a:t>
            </a:r>
            <a:r>
              <a:rPr lang="ru-RU" sz="2400" dirty="0" err="1" smtClean="0">
                <a:latin typeface="Monotype Corsiva" pitchFamily="66" charset="0"/>
              </a:rPr>
              <a:t>Мандала</a:t>
            </a:r>
            <a:r>
              <a:rPr lang="ru-RU" sz="2400" dirty="0" smtClean="0">
                <a:latin typeface="Monotype Corsiva" pitchFamily="66" charset="0"/>
              </a:rPr>
              <a:t>» (Дж. </a:t>
            </a:r>
            <a:r>
              <a:rPr lang="ru-RU" sz="2400" dirty="0" err="1" smtClean="0">
                <a:latin typeface="Monotype Corsiva" pitchFamily="66" charset="0"/>
              </a:rPr>
              <a:t>Келлогг</a:t>
            </a:r>
            <a:r>
              <a:rPr lang="ru-RU" sz="2400" dirty="0" smtClean="0">
                <a:latin typeface="Monotype Corsiva" pitchFamily="66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Техника «Ассоциативная цепочка» (К.Юнг);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>
                <a:latin typeface="Monotype Corsiva" pitchFamily="66" charset="0"/>
              </a:rPr>
              <a:t>Арт-техника</a:t>
            </a:r>
            <a:r>
              <a:rPr lang="ru-RU" sz="2400" dirty="0" smtClean="0">
                <a:latin typeface="Monotype Corsiva" pitchFamily="66" charset="0"/>
              </a:rPr>
              <a:t> «Кто Я» (С. </a:t>
            </a:r>
            <a:r>
              <a:rPr lang="ru-RU" sz="2400" dirty="0" err="1" smtClean="0">
                <a:latin typeface="Monotype Corsiva" pitchFamily="66" charset="0"/>
              </a:rPr>
              <a:t>Шингаев</a:t>
            </a:r>
            <a:r>
              <a:rPr lang="ru-RU" sz="2400" dirty="0" smtClean="0">
                <a:latin typeface="Monotype Corsiva" pitchFamily="66" charset="0"/>
              </a:rPr>
              <a:t>).</a:t>
            </a:r>
          </a:p>
          <a:p>
            <a:endParaRPr lang="ru-RU" sz="2400" dirty="0" smtClean="0">
              <a:latin typeface="Monotype Corsiva" pitchFamily="66" charset="0"/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1208584" y="2348880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1208584" y="2852936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1208584" y="3429000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1208584" y="4005064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208584" y="4509120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1208584" y="5085184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208584" y="5661248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 descr="Art_Materia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232" y="332656"/>
            <a:ext cx="2646040" cy="1927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50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6576" y="170080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Myriad Pro" pitchFamily="34" charset="0"/>
            </a:endParaRPr>
          </a:p>
          <a:p>
            <a:endParaRPr lang="ru-RU" sz="1600" dirty="0">
              <a:latin typeface="Myriad Pro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9096" y="260648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Техника «Ассоциативная цепочка»</a:t>
            </a:r>
          </a:p>
          <a:p>
            <a:endParaRPr lang="ru-RU" sz="2400" dirty="0" smtClean="0"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04928" y="1196752"/>
            <a:ext cx="352839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Ценность или то, что </a:t>
            </a:r>
            <a:r>
              <a:rPr lang="ru-RU" b="1" smtClean="0">
                <a:solidFill>
                  <a:schemeClr val="tx1"/>
                </a:solidFill>
                <a:latin typeface="Monotype Corsiva" pitchFamily="66" charset="0"/>
              </a:rPr>
              <a:t>хотим </a:t>
            </a:r>
            <a:r>
              <a:rPr lang="ru-RU" b="1" smtClean="0">
                <a:solidFill>
                  <a:schemeClr val="tx1"/>
                </a:solidFill>
                <a:latin typeface="Monotype Corsiva" pitchFamily="66" charset="0"/>
              </a:rPr>
              <a:t>исследовать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?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20752" y="1916832"/>
            <a:ext cx="223224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97216" y="1988840"/>
            <a:ext cx="223224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664" y="2708920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44888" y="2708920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49144" y="2708920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049344" y="2708920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96616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04728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28864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36976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89104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897216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977336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913440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40632" y="4221088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944888" y="4221088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105128" y="4221088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21352" y="4221088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504728" y="5013176"/>
            <a:ext cx="21602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969224" y="5013176"/>
            <a:ext cx="21602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736976" y="5877272"/>
            <a:ext cx="223224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4520952" y="1700808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897216" y="170080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2720752" y="2420888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969224" y="249289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1784648" y="321297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3944888" y="321297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6177136" y="321297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8121352" y="321297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40" idx="0"/>
          </p:cNvCxnSpPr>
          <p:nvPr/>
        </p:nvCxnSpPr>
        <p:spPr>
          <a:xfrm>
            <a:off x="2072680" y="3933056"/>
            <a:ext cx="2922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4304928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465168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481392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2792760" y="472514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969224" y="472514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520952" y="5517232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4304928" y="242088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31" idx="0"/>
          </p:cNvCxnSpPr>
          <p:nvPr/>
        </p:nvCxnSpPr>
        <p:spPr>
          <a:xfrm>
            <a:off x="8409384" y="249289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9057456" y="321297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7041232" y="321297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880992" y="321297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2792760" y="321297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8985448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6969224" y="3933056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4808984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2576736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H="1">
            <a:off x="8337376" y="4725144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4160912" y="4725144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6537176" y="5517232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250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96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286</Words>
  <Application>Microsoft Office PowerPoint</Application>
  <PresentationFormat>Лист A4 (210x297 мм)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С. Курдяева</dc:creator>
  <cp:lastModifiedBy>антон</cp:lastModifiedBy>
  <cp:revision>92</cp:revision>
  <dcterms:created xsi:type="dcterms:W3CDTF">2016-03-10T02:35:38Z</dcterms:created>
  <dcterms:modified xsi:type="dcterms:W3CDTF">2021-11-23T03:01:36Z</dcterms:modified>
</cp:coreProperties>
</file>