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0" r:id="rId3"/>
    <p:sldId id="265" r:id="rId4"/>
    <p:sldId id="262" r:id="rId5"/>
    <p:sldId id="272" r:id="rId6"/>
    <p:sldId id="278" r:id="rId7"/>
    <p:sldId id="279" r:id="rId8"/>
    <p:sldId id="271" r:id="rId9"/>
    <p:sldId id="273" r:id="rId10"/>
    <p:sldId id="263" r:id="rId11"/>
    <p:sldId id="264" r:id="rId12"/>
    <p:sldId id="268" r:id="rId13"/>
    <p:sldId id="266" r:id="rId14"/>
    <p:sldId id="275" r:id="rId15"/>
    <p:sldId id="276" r:id="rId16"/>
    <p:sldId id="277" r:id="rId17"/>
    <p:sldId id="270" r:id="rId18"/>
    <p:sldId id="26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2319"/>
    <a:srgbClr val="173A8D"/>
    <a:srgbClr val="003374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8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94929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7" y="1"/>
            <a:ext cx="7839635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iro.nnov.ru/?id=214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ppk.ru/attestaciya/518-normativnoe-regulirovanie-attestatsii/kraevye-rasporyazheniya-prikazy-rekomendatsii/6319-o-prodlenii-sroka-dejstviya-kvalifikatsionnoj-kategori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ppk.ru/attestaciya/518-normativnoe-regulirovanie-attestatsii/kraevye-rasporyazheniya-prikazy-rekomendatsii/6319-o-prodlenii-sroka-dejstviya-kvalifikatsionnoj-kategori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68" b="3879"/>
          <a:stretch/>
        </p:blipFill>
        <p:spPr>
          <a:xfrm>
            <a:off x="0" y="0"/>
            <a:ext cx="9144000" cy="628201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6032" y="3233984"/>
            <a:ext cx="4572000" cy="51544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latin typeface="+mn-lt"/>
              </a:rPr>
              <a:t>Организация процедуры аттестации педагогических работников 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latin typeface="+mn-lt"/>
              </a:rPr>
              <a:t>муниципальных </a:t>
            </a:r>
            <a:r>
              <a:rPr lang="ru-RU" sz="3200" b="1" spc="50" smtClean="0">
                <a:ln w="11430"/>
                <a:solidFill>
                  <a:srgbClr val="C00000"/>
                </a:solidFill>
                <a:latin typeface="+mn-lt"/>
              </a:rPr>
              <a:t>образовательных </a:t>
            </a:r>
            <a:r>
              <a:rPr lang="ru-RU" sz="3200" b="1" spc="50" smtClean="0">
                <a:ln w="11430"/>
                <a:solidFill>
                  <a:srgbClr val="C00000"/>
                </a:solidFill>
                <a:latin typeface="+mn-lt"/>
              </a:rPr>
              <a:t>учреждений</a:t>
            </a:r>
            <a:endParaRPr lang="en-US" sz="3200" b="1" spc="50" dirty="0">
              <a:ln w="11430"/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259976"/>
            <a:ext cx="4705351" cy="46526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Педагогический работник подает заявление на аттестацию </a:t>
            </a:r>
            <a:r>
              <a:rPr lang="ru-RU" b="1" dirty="0" smtClean="0"/>
              <a:t>не менее чем за 3 месяца до истечения срока предыдущей аттестации. </a:t>
            </a:r>
          </a:p>
          <a:p>
            <a:r>
              <a:rPr lang="ru-RU" dirty="0" smtClean="0"/>
              <a:t>Заявление,  аттестационные документы и материалы педагог представляет в ХК ИРО по адресу: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</a:t>
            </a:r>
            <a:r>
              <a:rPr lang="ru-RU" dirty="0" smtClean="0"/>
              <a:t>. Хабаровск, пер. Албанский 3А, каб.204.</a:t>
            </a:r>
          </a:p>
          <a:p>
            <a:pPr>
              <a:buNone/>
            </a:pPr>
            <a:r>
              <a:rPr lang="ru-RU" dirty="0" smtClean="0"/>
              <a:t>До окончания пандемии </a:t>
            </a:r>
            <a:r>
              <a:rPr lang="ru-RU" b="1" dirty="0" smtClean="0">
                <a:solidFill>
                  <a:srgbClr val="FF0000"/>
                </a:solidFill>
              </a:rPr>
              <a:t>личный прием педагогов отменен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Документы можно подать: </a:t>
            </a:r>
          </a:p>
          <a:p>
            <a:r>
              <a:rPr lang="ru-RU" dirty="0" smtClean="0"/>
              <a:t> курьерской </a:t>
            </a:r>
            <a:r>
              <a:rPr lang="ru-RU" dirty="0" smtClean="0"/>
              <a:t>службой;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очтой России с доставкой </a:t>
            </a:r>
          </a:p>
          <a:p>
            <a:pPr marL="0" indent="0">
              <a:buNone/>
            </a:pPr>
            <a:r>
              <a:rPr lang="ru-RU" dirty="0" smtClean="0"/>
              <a:t>(с уведомлением о вручении</a:t>
            </a:r>
            <a:r>
              <a:rPr lang="ru-RU" dirty="0" smtClean="0"/>
              <a:t>);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-  </a:t>
            </a:r>
            <a:r>
              <a:rPr lang="ru-RU" dirty="0" smtClean="0"/>
              <a:t>принести лично и оставить на </a:t>
            </a:r>
            <a:r>
              <a:rPr lang="ru-RU" dirty="0" smtClean="0"/>
              <a:t>вахте. </a:t>
            </a:r>
            <a:endParaRPr lang="ru-RU" dirty="0"/>
          </a:p>
        </p:txBody>
      </p:sp>
      <p:pic>
        <p:nvPicPr>
          <p:cNvPr id="5" name="Рисунок 4" descr="педаго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411" y="618563"/>
            <a:ext cx="3294740" cy="43658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9976" y="421340"/>
            <a:ext cx="4742330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Информацию о включении в график аттестации педагог может найти на официальном сайте министерства образования и </a:t>
            </a:r>
            <a:r>
              <a:rPr lang="ru-RU" dirty="0" smtClean="0"/>
              <a:t>науки Хабаровского края.</a:t>
            </a:r>
            <a:endParaRPr lang="ru-RU" dirty="0"/>
          </a:p>
        </p:txBody>
      </p:sp>
      <p:pic>
        <p:nvPicPr>
          <p:cNvPr id="4" name="Рисунок 3" descr="График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694" y="251012"/>
            <a:ext cx="3792071" cy="46526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1050" y="276226"/>
            <a:ext cx="4248150" cy="26574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основании решения аттестационной комиссии министерство   издаёт распорядительный акт об установлении/отказе в установлении  квалификационной категории со дня вынесения решения аттестационной комиссией, которое размещает на  своём официальном сайте </a:t>
            </a:r>
            <a:r>
              <a:rPr lang="ru-RU" dirty="0" smtClean="0"/>
              <a:t>министерства </a:t>
            </a:r>
            <a:r>
              <a:rPr lang="ru-RU" dirty="0" smtClean="0"/>
              <a:t>образования через 20 дней после заседания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Ob_itogah_zasedaniya_attestacionnoj_komissii_minis_1(14)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30" y="133350"/>
            <a:ext cx="3582290" cy="4733925"/>
          </a:xfrm>
          <a:prstGeom prst="rect">
            <a:avLst/>
          </a:prstGeom>
        </p:spPr>
      </p:pic>
      <p:pic>
        <p:nvPicPr>
          <p:cNvPr id="7" name="Рисунок 6" descr="20367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4450" y="3019425"/>
            <a:ext cx="32575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32" y="123826"/>
            <a:ext cx="7839635" cy="533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Процедура аттестации!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5613" y="606026"/>
            <a:ext cx="6185646" cy="4423174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Продолжительность аттестации для каждого аттестуемого педагога составляет </a:t>
            </a:r>
            <a:r>
              <a:rPr lang="ru-RU" sz="1400" b="1" dirty="0" smtClean="0"/>
              <a:t>не более 60 календарных дней</a:t>
            </a:r>
            <a:r>
              <a:rPr lang="ru-RU" sz="1400" dirty="0" smtClean="0"/>
              <a:t> (от начала ее проведения и до принятия решения аттестационной комиссией). </a:t>
            </a:r>
          </a:p>
          <a:p>
            <a:r>
              <a:rPr lang="ru-RU" sz="1400" dirty="0" smtClean="0"/>
              <a:t>Оценка профессиональной деятельности педагогических работников  проводится на основе экспертизы профессиональных достижений </a:t>
            </a:r>
            <a:r>
              <a:rPr lang="ru-RU" sz="1400" b="1" dirty="0" smtClean="0"/>
              <a:t>за </a:t>
            </a:r>
            <a:r>
              <a:rPr lang="ru-RU" sz="1400" b="1" dirty="0" err="1" smtClean="0"/>
              <a:t>межаттестационный</a:t>
            </a:r>
            <a:r>
              <a:rPr lang="ru-RU" sz="1400" b="1" dirty="0" smtClean="0"/>
              <a:t> период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Содержание </a:t>
            </a:r>
            <a:r>
              <a:rPr lang="ru-RU" sz="1400" dirty="0" err="1" smtClean="0"/>
              <a:t>Портфолио</a:t>
            </a:r>
            <a:r>
              <a:rPr lang="ru-RU" sz="1400" dirty="0" smtClean="0"/>
              <a:t> должно соответствовать требованиям, предъявляемым к заявленной квалификационной категории согласно пунктам 37, 38 Порядка аттестации (приказ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РФ от 07 апреля 2014 г. № 276), а также критериям от 29.12.2014 приказ № 77 и показателям оценки результатов деятельности, рекомендованным/утверждённым министерством.</a:t>
            </a:r>
          </a:p>
          <a:p>
            <a:r>
              <a:rPr lang="ru-RU" sz="1400" dirty="0" smtClean="0"/>
              <a:t>Наличие исправлений, подчисток, зачеркиваний в Портфолио не допускается.</a:t>
            </a:r>
          </a:p>
          <a:p>
            <a:r>
              <a:rPr lang="ru-RU" sz="1400" dirty="0" smtClean="0"/>
              <a:t>Работодатель заверяет последний лист информационно-аналитического отчета и личные достижения </a:t>
            </a:r>
            <a:r>
              <a:rPr lang="ru-RU" sz="1400" dirty="0" smtClean="0"/>
              <a:t>педагога </a:t>
            </a:r>
            <a:r>
              <a:rPr lang="ru-RU" sz="1400" dirty="0" smtClean="0"/>
              <a:t>(с указанием даты, наличием подписи и печати</a:t>
            </a:r>
            <a:r>
              <a:rPr lang="ru-RU" sz="1400" dirty="0" smtClean="0"/>
              <a:t>).</a:t>
            </a:r>
            <a:endParaRPr lang="ru-RU" sz="1400" dirty="0" smtClean="0"/>
          </a:p>
          <a:p>
            <a:r>
              <a:rPr lang="ru-RU" sz="1400" dirty="0" smtClean="0"/>
              <a:t>Портфолио подвергается аттестационной экспертизе: технической и содержательной. </a:t>
            </a:r>
          </a:p>
          <a:p>
            <a:endParaRPr lang="ru-RU" sz="1400" dirty="0"/>
          </a:p>
        </p:txBody>
      </p:sp>
      <p:pic>
        <p:nvPicPr>
          <p:cNvPr id="4" name="Рисунок 3" descr="аттес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1" y="1120588"/>
            <a:ext cx="2689412" cy="15329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экспертиза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170" y="1200150"/>
            <a:ext cx="7486650" cy="3634740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заявления и приложений к нему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электронных носителей</a:t>
            </a: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личного дела аттестуемого педагога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594860" y="2640330"/>
            <a:ext cx="363474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861" y="468082"/>
            <a:ext cx="7462599" cy="960668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Часто допускаемые ошибки </a:t>
            </a:r>
            <a:r>
              <a:rPr lang="ru-RU" sz="3100" dirty="0"/>
              <a:t>аттестуемыми </a:t>
            </a:r>
            <a:r>
              <a:rPr lang="ru-RU" sz="3100" dirty="0" smtClean="0"/>
              <a:t>педагогами при подаче </a:t>
            </a:r>
            <a:r>
              <a:rPr lang="ru-RU" sz="3100" dirty="0" smtClean="0"/>
              <a:t>документов</a:t>
            </a:r>
            <a:r>
              <a:rPr lang="ru-RU" sz="31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420" y="1428750"/>
            <a:ext cx="7554040" cy="3531870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форма заявления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Уставу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 образовательное учреждение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соблюдение сроков аттестации и сроков подачи заявления  за три месяца до окончания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материалов не входящих в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Нечитаемые материалы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59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31" y="159472"/>
            <a:ext cx="7578089" cy="960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Содержательная экспертиза</a:t>
            </a:r>
            <a:br>
              <a:rPr lang="ru-RU" dirty="0" smtClean="0"/>
            </a:br>
            <a:r>
              <a:rPr lang="ru-RU" dirty="0" smtClean="0"/>
              <a:t>(экспертиза профессиональной деятельности)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214" y="1356360"/>
            <a:ext cx="8103870" cy="307324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анализируются и оцениваются двумя экспертами независимо друг от друга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баллов вносят в экспертный лист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выставленных баллов  экспертами руководитель экспертной группы готовит экспертное заключение о соответствии либо развернутое экспертное заключение о несоответствии профессиональной деятельности педагогического работника требованиям, предъявляемым к первой или высшей квалификационной категории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первой квалификационной категории необходимо получить не менее 60% от максимальной суммы баллов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высшей квалификационной категории – не менее 80% от максимальной суммы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9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сайты в помощь педагогу</a:t>
            </a:r>
            <a:endParaRPr lang="ru-RU" dirty="0"/>
          </a:p>
        </p:txBody>
      </p:sp>
      <p:pic>
        <p:nvPicPr>
          <p:cNvPr id="4" name="Рисунок 3" descr="ХК-И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259" y="682998"/>
            <a:ext cx="3478305" cy="4177553"/>
          </a:xfrm>
          <a:prstGeom prst="rect">
            <a:avLst/>
          </a:prstGeom>
        </p:spPr>
      </p:pic>
      <p:pic>
        <p:nvPicPr>
          <p:cNvPr id="5" name="Рисунок 4" descr="МИНИСТЕР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72" y="801780"/>
            <a:ext cx="3637174" cy="3576917"/>
          </a:xfrm>
          <a:prstGeom prst="rect">
            <a:avLst/>
          </a:prstGeom>
        </p:spPr>
      </p:pic>
      <p:pic>
        <p:nvPicPr>
          <p:cNvPr id="6" name="Рисунок 5" descr="цро.jpg"/>
          <p:cNvPicPr>
            <a:picLocks noChangeAspect="1"/>
          </p:cNvPicPr>
          <p:nvPr/>
        </p:nvPicPr>
        <p:blipFill>
          <a:blip r:embed="rId4" cstate="print"/>
          <a:srcRect b="43137"/>
          <a:stretch>
            <a:fillRect/>
          </a:stretch>
        </p:blipFill>
        <p:spPr>
          <a:xfrm>
            <a:off x="2876549" y="2771775"/>
            <a:ext cx="3733801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4048" y="537883"/>
            <a:ext cx="3980328" cy="37024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Педагог должен получить необходимые консультации в МАУ «</a:t>
            </a:r>
            <a:r>
              <a:rPr lang="ru-RU" dirty="0" smtClean="0"/>
              <a:t>Центр </a:t>
            </a:r>
            <a:r>
              <a:rPr lang="ru-RU" dirty="0" smtClean="0"/>
              <a:t>развития образования» и/или ХК </a:t>
            </a:r>
            <a:r>
              <a:rPr lang="ru-RU" dirty="0" smtClean="0"/>
              <a:t>ИРО </a:t>
            </a:r>
            <a:r>
              <a:rPr lang="ru-RU" dirty="0" smtClean="0"/>
              <a:t>для того, чтобы провести </a:t>
            </a:r>
            <a:r>
              <a:rPr lang="ru-RU" dirty="0" err="1" smtClean="0"/>
              <a:t>самоэкспертизу</a:t>
            </a:r>
            <a:r>
              <a:rPr lang="ru-RU" dirty="0" smtClean="0"/>
              <a:t> и самооценку своей профессиональной деятельности.</a:t>
            </a:r>
            <a:endParaRPr lang="ru-RU" dirty="0"/>
          </a:p>
        </p:txBody>
      </p:sp>
      <p:pic>
        <p:nvPicPr>
          <p:cNvPr id="4" name="Рисунок 3" descr="a4c1fdaf7e51f25409df34bde352e5b8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471" y="0"/>
            <a:ext cx="3299011" cy="4957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 </a:t>
            </a:r>
            <a:r>
              <a:rPr lang="ru-RU" dirty="0" smtClean="0"/>
              <a:t>аттестуемого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546847" y="870373"/>
            <a:ext cx="8283387" cy="789202"/>
            <a:chOff x="1269" y="1308"/>
            <a:chExt cx="3063" cy="34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292" y="1308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71" y="1342"/>
              <a:ext cx="272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Правила организации и проведения аттестации в </a:t>
              </a:r>
              <a:r>
                <a:rPr lang="ru-RU" b="1" dirty="0" smtClean="0"/>
                <a:t> городе Хабаровске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326"/>
              <a:chOff x="1415" y="1276"/>
              <a:chExt cx="266" cy="326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510988" y="1961014"/>
            <a:ext cx="8319246" cy="857863"/>
            <a:chOff x="1268" y="1776"/>
            <a:chExt cx="3194" cy="37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326"/>
              <a:chOff x="1414" y="1776"/>
              <a:chExt cx="266" cy="326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519953" y="2934169"/>
            <a:ext cx="8319247" cy="893760"/>
            <a:chOff x="1270" y="2247"/>
            <a:chExt cx="3192" cy="38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331"/>
              <a:chOff x="1416" y="2246"/>
              <a:chExt cx="266" cy="331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485775" y="3989764"/>
            <a:ext cx="8317565" cy="887036"/>
            <a:chOff x="1268" y="2727"/>
            <a:chExt cx="3194" cy="384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332"/>
              <a:chOff x="1414" y="2726"/>
              <a:chExt cx="266" cy="332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1416425" y="2017059"/>
            <a:ext cx="6804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одача заявления и приложений к нему для </a:t>
            </a:r>
            <a:r>
              <a:rPr lang="ru-RU" b="1" dirty="0" smtClean="0"/>
              <a:t>аттестации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333499" y="2876550"/>
            <a:ext cx="753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Формирование учреждением перспективного плана-графика аттестации педагогического </a:t>
            </a:r>
            <a:r>
              <a:rPr lang="ru-RU" b="1" dirty="0" smtClean="0"/>
              <a:t>работника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362636" y="4082321"/>
            <a:ext cx="7324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акет аттестационных </a:t>
            </a:r>
            <a:r>
              <a:rPr lang="ru-RU" b="1" dirty="0" smtClean="0"/>
              <a:t>документов/ </a:t>
            </a:r>
            <a:r>
              <a:rPr lang="ru-RU" b="1" dirty="0" smtClean="0"/>
              <a:t>Методическая работа: от планирования к результатам</a:t>
            </a:r>
            <a:r>
              <a:rPr lang="ru-RU" b="1" dirty="0" smtClean="0"/>
              <a:t>/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1341" y="519954"/>
            <a:ext cx="4284010" cy="4347882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>Аттестация на установление квалификационной категории  является </a:t>
            </a:r>
            <a:r>
              <a:rPr lang="ru-RU" sz="1600" b="1" dirty="0" smtClean="0"/>
              <a:t>добровольной</a:t>
            </a:r>
            <a:r>
              <a:rPr lang="ru-RU" sz="1600" dirty="0" smtClean="0"/>
              <a:t> и проводится на основании заявления педагогического работника. </a:t>
            </a:r>
          </a:p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Ответственность за выбор квалификационной категории, своевременную подачу </a:t>
            </a:r>
            <a:r>
              <a:rPr lang="ru-RU" sz="1600" dirty="0" smtClean="0">
                <a:solidFill>
                  <a:srgbClr val="FF0000"/>
                </a:solidFill>
              </a:rPr>
              <a:t>заявления </a:t>
            </a:r>
            <a:r>
              <a:rPr lang="ru-RU" sz="1600" dirty="0" smtClean="0">
                <a:solidFill>
                  <a:srgbClr val="FF0000"/>
                </a:solidFill>
              </a:rPr>
              <a:t>и качество предоставляемых аттестационных документов и материалов </a:t>
            </a:r>
            <a:r>
              <a:rPr lang="ru-RU" sz="1600" b="1" dirty="0" smtClean="0"/>
              <a:t>несёт сам аттестуемый педагогический работник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Прежде чем подать заявление на аттестацию, педагогу необходимо </a:t>
            </a:r>
            <a:r>
              <a:rPr lang="ru-RU" sz="1600" b="1" dirty="0" smtClean="0"/>
              <a:t>изучить нормативно-правовую базу по организации и проведению аттестационной процедуры в РФ и </a:t>
            </a:r>
            <a:r>
              <a:rPr lang="ru-RU" sz="1600" b="1" dirty="0"/>
              <a:t>Х</a:t>
            </a:r>
            <a:r>
              <a:rPr lang="ru-RU" sz="1600" b="1" dirty="0" smtClean="0"/>
              <a:t>абаровском крае</a:t>
            </a:r>
            <a:r>
              <a:rPr lang="ru-RU" sz="1600" dirty="0" smtClean="0"/>
              <a:t>, при необходимости, получить консультацию </a:t>
            </a:r>
            <a:r>
              <a:rPr lang="ru-RU" sz="1600" dirty="0" smtClean="0"/>
              <a:t>в</a:t>
            </a:r>
            <a:r>
              <a:rPr lang="ru-RU" sz="1600" dirty="0" smtClean="0"/>
              <a:t> </a:t>
            </a:r>
            <a:r>
              <a:rPr lang="ru-RU" sz="1600" dirty="0" smtClean="0"/>
              <a:t>ХК ИРО или МАУ «Центр развития образования»</a:t>
            </a:r>
            <a:endParaRPr lang="ru-RU" sz="1600" dirty="0"/>
          </a:p>
        </p:txBody>
      </p:sp>
      <p:pic>
        <p:nvPicPr>
          <p:cNvPr id="4" name="Рисунок 3" descr="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954" y="358589"/>
            <a:ext cx="3702424" cy="437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6933" y="519952"/>
            <a:ext cx="4652682" cy="4408605"/>
          </a:xfrm>
        </p:spPr>
        <p:txBody>
          <a:bodyPr>
            <a:noAutofit/>
          </a:bodyPr>
          <a:lstStyle/>
          <a:p>
            <a:r>
              <a:rPr lang="ru-RU" sz="1200" dirty="0" smtClean="0"/>
              <a:t>Трудовой кодекс.</a:t>
            </a:r>
          </a:p>
          <a:p>
            <a:r>
              <a:rPr lang="ru-RU" sz="1200" dirty="0" smtClean="0"/>
              <a:t>Федеральный закон от 29.12.2012 N 273-ФЗ (ред. от 08.12.2020) "Об образовании в Российской Федерации.</a:t>
            </a:r>
          </a:p>
          <a:p>
            <a:pPr>
              <a:lnSpc>
                <a:spcPts val="1440"/>
              </a:lnSpc>
            </a:pPr>
            <a:r>
              <a:rPr lang="ru-RU" sz="1200" dirty="0" smtClean="0"/>
              <a:t>Приказ Министерства здравоохранения и социального развития РФ от 26 августа 2010 г. N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образования»» (с изменениями и дополнениями).</a:t>
            </a:r>
          </a:p>
          <a:p>
            <a:r>
              <a:rPr lang="ru-RU" sz="1200" dirty="0" smtClean="0"/>
              <a:t>Приказ Министерства образования и науки РФ </a:t>
            </a:r>
            <a:r>
              <a:rPr lang="ru-RU" sz="1200" b="1" dirty="0" smtClean="0"/>
              <a:t>от 7 апреля 2014г. № 276</a:t>
            </a:r>
            <a:r>
              <a:rPr lang="ru-RU" sz="1200" dirty="0" smtClean="0"/>
              <a:t> «Об утверждении Порядка проведения аттестации педагогических работников организаций, осуществляющих образовательную деятельность». </a:t>
            </a:r>
          </a:p>
          <a:p>
            <a:r>
              <a:rPr lang="ru-RU" sz="1200" dirty="0" smtClean="0"/>
              <a:t>Порядок проведения аттестации педагогических работников организаций, осуществляющих образовательную деятельность, утвержденный приказом Министерства образования и науки РФ </a:t>
            </a:r>
            <a:r>
              <a:rPr lang="ru-RU" sz="1200" b="1" dirty="0" smtClean="0"/>
              <a:t>от 7 апреля 2014г. № 276. </a:t>
            </a:r>
            <a:r>
              <a:rPr lang="ru-RU" sz="1200" b="1" dirty="0" smtClean="0">
                <a:hlinkClick r:id="rId2"/>
              </a:rPr>
              <a:t>Комментарии Профсоюза работников народного образования и науки РФ</a:t>
            </a:r>
            <a:r>
              <a:rPr lang="ru-RU" sz="1200" b="1" dirty="0" smtClean="0"/>
              <a:t>  "Аттестация педагогических работников организаций, осуществляющих образовательную деятельность".</a:t>
            </a:r>
          </a:p>
        </p:txBody>
      </p:sp>
      <p:pic>
        <p:nvPicPr>
          <p:cNvPr id="4" name="Рисунок 3" descr="поряд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990" y="519951"/>
            <a:ext cx="3944470" cy="4159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33066" y="167758"/>
            <a:ext cx="4844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Нормативные документы аттестации Федерального порядка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5075" y="314325"/>
            <a:ext cx="2390775" cy="46196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Нормативная база аттестации Хабаровского края. </a:t>
            </a:r>
          </a:p>
          <a:p>
            <a:r>
              <a:rPr lang="ru-RU" dirty="0" smtClean="0"/>
              <a:t>Административный регламент предоставления министерством образования и науки Хабаровского края государственной услуги "Аттестация педагогических работников краевых государственных, муниципальных и частных организаций, осуществляющих образовательную деятельность, на установление соответствия квалификационным категориям (первой или высшей)"</a:t>
            </a:r>
            <a:endParaRPr lang="ru-RU" dirty="0"/>
          </a:p>
        </p:txBody>
      </p:sp>
      <p:pic>
        <p:nvPicPr>
          <p:cNvPr id="4" name="Рисунок 3" descr="Регламен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30040">
            <a:off x="639950" y="374596"/>
            <a:ext cx="2486875" cy="3674310"/>
          </a:xfrm>
          <a:prstGeom prst="rect">
            <a:avLst/>
          </a:prstGeom>
        </p:spPr>
      </p:pic>
      <p:pic>
        <p:nvPicPr>
          <p:cNvPr id="5" name="Рисунок 4" descr="Регламент д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599" y="847724"/>
            <a:ext cx="2742189" cy="3539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6225" y="485775"/>
            <a:ext cx="4429126" cy="414694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 продлении срока действия квалификационной категории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иказ Минпрос РФ Продление сроков по аттестации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117" y="133350"/>
            <a:ext cx="3382107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_prodlenii_dejstviya_kvalifikacionnyh_kategorij_p_1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1" y="123825"/>
            <a:ext cx="4133850" cy="48768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20967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/>
              </a:rPr>
              <a:t>Распоряжение о продлении срока действия квалификационной категории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03" y="133350"/>
            <a:ext cx="2419448" cy="8710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Заявление и согласие на обработку персональных данных в аттестационную комиссию</a:t>
            </a:r>
            <a:endParaRPr lang="ru-RU" sz="1600" dirty="0"/>
          </a:p>
        </p:txBody>
      </p:sp>
      <p:pic>
        <p:nvPicPr>
          <p:cNvPr id="4" name="Рисунок 3" descr="Заявл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02" y="1181914"/>
            <a:ext cx="2656787" cy="3771086"/>
          </a:xfrm>
          <a:prstGeom prst="rect">
            <a:avLst/>
          </a:prstGeom>
        </p:spPr>
      </p:pic>
      <p:pic>
        <p:nvPicPr>
          <p:cNvPr id="5" name="Рисунок 4" descr="Солас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1594" y="1455929"/>
            <a:ext cx="2381822" cy="3701366"/>
          </a:xfrm>
          <a:prstGeom prst="rect">
            <a:avLst/>
          </a:prstGeom>
        </p:spPr>
      </p:pic>
      <p:pic>
        <p:nvPicPr>
          <p:cNvPr id="6" name="Рисунок 5" descr="23c2862a02fae149c9dcb9570147d8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5175" y="2590800"/>
            <a:ext cx="2514600" cy="23622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038475" y="1004395"/>
            <a:ext cx="476250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90862" y="1319534"/>
            <a:ext cx="42862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38475" y="594925"/>
            <a:ext cx="228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ПЕДАГОГИЧЕСКАЯ ДОЛЖНОСТЬ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4725" y="1122191"/>
            <a:ext cx="4067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/>
              <a:t>ПОЛНОЕ</a:t>
            </a:r>
            <a:r>
              <a:rPr lang="ru-RU" sz="1200" dirty="0" smtClean="0"/>
              <a:t> НАИМЕНОВАНИЕ УЧРЕЖДЕНИЕ СОГЛАСНО УСТАВУ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571500"/>
            <a:ext cx="7869891" cy="4061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к  </a:t>
            </a:r>
            <a:r>
              <a:rPr lang="ru-RU" b="1" dirty="0"/>
              <a:t>заявлению </a:t>
            </a:r>
            <a:r>
              <a:rPr lang="ru-RU" dirty="0" smtClean="0"/>
              <a:t>аттестуемый </a:t>
            </a:r>
            <a:r>
              <a:rPr lang="ru-RU" dirty="0"/>
              <a:t>должен </a:t>
            </a:r>
            <a:r>
              <a:rPr lang="ru-RU" b="1" dirty="0" smtClean="0"/>
              <a:t>приложить следующие документы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/>
              <a:t>выписку </a:t>
            </a:r>
            <a:r>
              <a:rPr lang="ru-RU" dirty="0"/>
              <a:t>из </a:t>
            </a:r>
            <a:r>
              <a:rPr lang="ru-RU" dirty="0" smtClean="0"/>
              <a:t>распоряжения министерства образования </a:t>
            </a:r>
            <a:r>
              <a:rPr lang="ru-RU" dirty="0" smtClean="0"/>
              <a:t>и науки Хабаровского </a:t>
            </a:r>
            <a:r>
              <a:rPr lang="ru-RU" dirty="0" smtClean="0"/>
              <a:t>края о предыдущей аттестации;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выписку из трудовой книжки или приказа организации о назначении аттестуемого педагогического работника на </a:t>
            </a:r>
            <a:r>
              <a:rPr lang="ru-RU" dirty="0" smtClean="0"/>
              <a:t>должность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копию </a:t>
            </a:r>
            <a:r>
              <a:rPr lang="ru-RU" dirty="0"/>
              <a:t>У</a:t>
            </a:r>
            <a:r>
              <a:rPr lang="ru-RU" dirty="0" smtClean="0"/>
              <a:t>става </a:t>
            </a:r>
            <a:r>
              <a:rPr lang="ru-RU" dirty="0"/>
              <a:t>образовательной организации (1-2 стр</a:t>
            </a:r>
            <a:r>
              <a:rPr lang="ru-RU" dirty="0" smtClean="0"/>
              <a:t>.);</a:t>
            </a:r>
            <a:endParaRPr lang="ru-RU" dirty="0" smtClean="0"/>
          </a:p>
          <a:p>
            <a:r>
              <a:rPr lang="ru-RU" dirty="0" smtClean="0"/>
              <a:t>копию </a:t>
            </a:r>
            <a:r>
              <a:rPr lang="ru-RU" dirty="0" smtClean="0"/>
              <a:t>документов об </a:t>
            </a:r>
            <a:r>
              <a:rPr lang="ru-RU" dirty="0" smtClean="0"/>
              <a:t>образовании;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пакет документов, отражающих профессиональные достижения за </a:t>
            </a:r>
            <a:r>
              <a:rPr lang="ru-RU" dirty="0" err="1"/>
              <a:t>межаттестационный</a:t>
            </a:r>
            <a:r>
              <a:rPr lang="ru-RU" dirty="0"/>
              <a:t> </a:t>
            </a:r>
            <a:r>
              <a:rPr lang="ru-RU" dirty="0" smtClean="0"/>
              <a:t>период.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857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827</Words>
  <Application>Microsoft Office PowerPoint</Application>
  <PresentationFormat>Экран (16:9)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Организация процедуры аттестации педагогических работников  муниципальных образовательных учреждений</vt:lpstr>
      <vt:lpstr>Основные вопросы аттестуемого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Процедура аттестации!</vt:lpstr>
      <vt:lpstr>Техническая экспертиза</vt:lpstr>
      <vt:lpstr>Часто допускаемые ошибки аттестуемыми педагогами при подаче документов:</vt:lpstr>
      <vt:lpstr>Содержательная экспертиза (экспертиза профессиональной деятельности)</vt:lpstr>
      <vt:lpstr>Основные сайты в помощь педагогу</vt:lpstr>
      <vt:lpstr>Слайд 18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Заетитель директора</cp:lastModifiedBy>
  <cp:revision>107</cp:revision>
  <dcterms:created xsi:type="dcterms:W3CDTF">2016-11-18T14:12:19Z</dcterms:created>
  <dcterms:modified xsi:type="dcterms:W3CDTF">2021-02-12T07:10:51Z</dcterms:modified>
</cp:coreProperties>
</file>