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75" r:id="rId5"/>
    <p:sldId id="276" r:id="rId6"/>
    <p:sldId id="277" r:id="rId7"/>
    <p:sldId id="278" r:id="rId8"/>
    <p:sldId id="259" r:id="rId9"/>
    <p:sldId id="258" r:id="rId10"/>
    <p:sldId id="260" r:id="rId11"/>
    <p:sldId id="261" r:id="rId12"/>
    <p:sldId id="262" r:id="rId13"/>
    <p:sldId id="263" r:id="rId14"/>
    <p:sldId id="280" r:id="rId15"/>
    <p:sldId id="267" r:id="rId16"/>
    <p:sldId id="268" r:id="rId17"/>
    <p:sldId id="279" r:id="rId1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90" y="-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2E5AF-3A91-4E29-9C79-6E4602E453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0BF3BE-738A-4CA7-A95C-64E63745A348}">
      <dgm:prSet/>
      <dgm:spPr/>
      <dgm:t>
        <a:bodyPr/>
        <a:lstStyle/>
        <a:p>
          <a:pPr rtl="0"/>
          <a:r>
            <a:rPr lang="ru-RU" dirty="0" smtClean="0"/>
            <a:t>Укажите, по какому признаку водоросли можно отличить от других групп растений:</a:t>
          </a:r>
          <a:endParaRPr lang="ru-RU" dirty="0"/>
        </a:p>
      </dgm:t>
    </dgm:pt>
    <dgm:pt modelId="{BE7C234A-764F-49AA-A1ED-C56F849C5CA7}" type="parTrans" cxnId="{06E2AEE0-9E70-427C-80F4-16E842588791}">
      <dgm:prSet/>
      <dgm:spPr/>
      <dgm:t>
        <a:bodyPr/>
        <a:lstStyle/>
        <a:p>
          <a:endParaRPr lang="ru-RU"/>
        </a:p>
      </dgm:t>
    </dgm:pt>
    <dgm:pt modelId="{41B77D6B-3AA3-4A48-8CC6-3FF8D6D36832}" type="sibTrans" cxnId="{06E2AEE0-9E70-427C-80F4-16E842588791}">
      <dgm:prSet/>
      <dgm:spPr/>
      <dgm:t>
        <a:bodyPr/>
        <a:lstStyle/>
        <a:p>
          <a:endParaRPr lang="ru-RU"/>
        </a:p>
      </dgm:t>
    </dgm:pt>
    <dgm:pt modelId="{1A958901-3408-4A42-AD2B-D8A243BC6656}">
      <dgm:prSet/>
      <dgm:spPr/>
      <dgm:t>
        <a:bodyPr/>
        <a:lstStyle/>
        <a:p>
          <a:pPr marL="269875" indent="-179388" algn="just" rtl="0"/>
          <a:r>
            <a:rPr lang="ru-RU" dirty="0" smtClean="0"/>
            <a:t>содержат различные пластиды</a:t>
          </a:r>
          <a:endParaRPr lang="ru-RU" dirty="0"/>
        </a:p>
      </dgm:t>
    </dgm:pt>
    <dgm:pt modelId="{D3FAFB42-9510-4B10-89DD-9EA2AB37B4F9}" type="parTrans" cxnId="{B4F07CA1-01F7-42D0-925A-2793E2574CF0}">
      <dgm:prSet/>
      <dgm:spPr/>
      <dgm:t>
        <a:bodyPr/>
        <a:lstStyle/>
        <a:p>
          <a:endParaRPr lang="ru-RU"/>
        </a:p>
      </dgm:t>
    </dgm:pt>
    <dgm:pt modelId="{925960A8-4F2D-407D-B087-3E0A27A19E6C}" type="sibTrans" cxnId="{B4F07CA1-01F7-42D0-925A-2793E2574CF0}">
      <dgm:prSet/>
      <dgm:spPr/>
      <dgm:t>
        <a:bodyPr/>
        <a:lstStyle/>
        <a:p>
          <a:endParaRPr lang="ru-RU"/>
        </a:p>
      </dgm:t>
    </dgm:pt>
    <dgm:pt modelId="{215E9F76-9FC7-4FBC-A406-146509474417}">
      <dgm:prSet/>
      <dgm:spPr/>
      <dgm:t>
        <a:bodyPr/>
        <a:lstStyle/>
        <a:p>
          <a:pPr marL="269875" indent="-179388" algn="just" rtl="0"/>
          <a:r>
            <a:rPr lang="ru-RU" dirty="0" smtClean="0"/>
            <a:t>не имеют тканей и органов</a:t>
          </a:r>
          <a:endParaRPr lang="ru-RU" dirty="0"/>
        </a:p>
      </dgm:t>
    </dgm:pt>
    <dgm:pt modelId="{BF8A88EF-36EE-4B38-A0CC-80897B3E47D3}" type="parTrans" cxnId="{8562CFC8-6A68-468D-8DB9-1396412421D3}">
      <dgm:prSet/>
      <dgm:spPr/>
      <dgm:t>
        <a:bodyPr/>
        <a:lstStyle/>
        <a:p>
          <a:endParaRPr lang="ru-RU"/>
        </a:p>
      </dgm:t>
    </dgm:pt>
    <dgm:pt modelId="{9B3E8D8F-A4C8-48A1-90CA-2CF492A847DD}" type="sibTrans" cxnId="{8562CFC8-6A68-468D-8DB9-1396412421D3}">
      <dgm:prSet/>
      <dgm:spPr/>
      <dgm:t>
        <a:bodyPr/>
        <a:lstStyle/>
        <a:p>
          <a:endParaRPr lang="ru-RU"/>
        </a:p>
      </dgm:t>
    </dgm:pt>
    <dgm:pt modelId="{45A3EEAA-D410-4AFA-84DF-23DC9444EAEF}">
      <dgm:prSet/>
      <dgm:spPr/>
      <dgm:t>
        <a:bodyPr/>
        <a:lstStyle/>
        <a:p>
          <a:pPr marL="269875" indent="-179388" algn="just" rtl="0"/>
          <a:r>
            <a:rPr lang="ru-RU" dirty="0" smtClean="0"/>
            <a:t>не имеют клеточного строения</a:t>
          </a:r>
          <a:endParaRPr lang="ru-RU" dirty="0"/>
        </a:p>
      </dgm:t>
    </dgm:pt>
    <dgm:pt modelId="{F1A78A27-7587-44D9-A215-6E6B837D9370}" type="parTrans" cxnId="{271A171C-B988-4269-872F-F28F53CC1E47}">
      <dgm:prSet/>
      <dgm:spPr/>
      <dgm:t>
        <a:bodyPr/>
        <a:lstStyle/>
        <a:p>
          <a:endParaRPr lang="ru-RU"/>
        </a:p>
      </dgm:t>
    </dgm:pt>
    <dgm:pt modelId="{CE05CD58-EDE6-4474-90DF-CE2F511205AA}" type="sibTrans" cxnId="{271A171C-B988-4269-872F-F28F53CC1E47}">
      <dgm:prSet/>
      <dgm:spPr/>
      <dgm:t>
        <a:bodyPr/>
        <a:lstStyle/>
        <a:p>
          <a:endParaRPr lang="ru-RU"/>
        </a:p>
      </dgm:t>
    </dgm:pt>
    <dgm:pt modelId="{7BB9E233-84C9-43B7-B3B1-185FF6BF8CE2}">
      <dgm:prSet/>
      <dgm:spPr/>
      <dgm:t>
        <a:bodyPr/>
        <a:lstStyle/>
        <a:p>
          <a:pPr marL="269875" indent="-179388" algn="just" rtl="0"/>
          <a:r>
            <a:rPr lang="ru-RU" dirty="0" smtClean="0"/>
            <a:t>обитают в водной и наземной средах</a:t>
          </a:r>
          <a:endParaRPr lang="ru-RU" dirty="0"/>
        </a:p>
      </dgm:t>
    </dgm:pt>
    <dgm:pt modelId="{40B251CF-BB31-445D-914E-24EFE630E744}" type="parTrans" cxnId="{C7A89041-305C-46A7-91CF-BC5671FB8177}">
      <dgm:prSet/>
      <dgm:spPr/>
      <dgm:t>
        <a:bodyPr/>
        <a:lstStyle/>
        <a:p>
          <a:endParaRPr lang="ru-RU"/>
        </a:p>
      </dgm:t>
    </dgm:pt>
    <dgm:pt modelId="{63814D7D-9199-46A6-8B65-BB079AFF9791}" type="sibTrans" cxnId="{C7A89041-305C-46A7-91CF-BC5671FB8177}">
      <dgm:prSet/>
      <dgm:spPr/>
      <dgm:t>
        <a:bodyPr/>
        <a:lstStyle/>
        <a:p>
          <a:endParaRPr lang="ru-RU"/>
        </a:p>
      </dgm:t>
    </dgm:pt>
    <dgm:pt modelId="{DB47323B-61B2-482E-9E66-71BC341DFDF4}" type="pres">
      <dgm:prSet presAssocID="{A002E5AF-3A91-4E29-9C79-6E4602E453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91168-23E1-4A79-9B20-6578A871CC97}" type="pres">
      <dgm:prSet presAssocID="{100BF3BE-738A-4CA7-A95C-64E63745A348}" presName="parentText" presStyleLbl="node1" presStyleIdx="0" presStyleCnt="1" custLinFactNeighborX="-17687" custLinFactNeighborY="-10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C7998-8AFB-4856-8095-E327E8F2491B}" type="pres">
      <dgm:prSet presAssocID="{100BF3BE-738A-4CA7-A95C-64E63745A3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2CFC8-6A68-468D-8DB9-1396412421D3}" srcId="{100BF3BE-738A-4CA7-A95C-64E63745A348}" destId="{215E9F76-9FC7-4FBC-A406-146509474417}" srcOrd="1" destOrd="0" parTransId="{BF8A88EF-36EE-4B38-A0CC-80897B3E47D3}" sibTransId="{9B3E8D8F-A4C8-48A1-90CA-2CF492A847DD}"/>
    <dgm:cxn modelId="{271A171C-B988-4269-872F-F28F53CC1E47}" srcId="{100BF3BE-738A-4CA7-A95C-64E63745A348}" destId="{45A3EEAA-D410-4AFA-84DF-23DC9444EAEF}" srcOrd="2" destOrd="0" parTransId="{F1A78A27-7587-44D9-A215-6E6B837D9370}" sibTransId="{CE05CD58-EDE6-4474-90DF-CE2F511205AA}"/>
    <dgm:cxn modelId="{D7840B2A-78E0-4A16-AEFF-5FB717777DC2}" type="presOf" srcId="{100BF3BE-738A-4CA7-A95C-64E63745A348}" destId="{89391168-23E1-4A79-9B20-6578A871CC97}" srcOrd="0" destOrd="0" presId="urn:microsoft.com/office/officeart/2005/8/layout/vList2"/>
    <dgm:cxn modelId="{B4F07CA1-01F7-42D0-925A-2793E2574CF0}" srcId="{100BF3BE-738A-4CA7-A95C-64E63745A348}" destId="{1A958901-3408-4A42-AD2B-D8A243BC6656}" srcOrd="0" destOrd="0" parTransId="{D3FAFB42-9510-4B10-89DD-9EA2AB37B4F9}" sibTransId="{925960A8-4F2D-407D-B087-3E0A27A19E6C}"/>
    <dgm:cxn modelId="{4CAF3FDD-4376-4F84-926B-187E4D02317E}" type="presOf" srcId="{215E9F76-9FC7-4FBC-A406-146509474417}" destId="{3FCC7998-8AFB-4856-8095-E327E8F2491B}" srcOrd="0" destOrd="1" presId="urn:microsoft.com/office/officeart/2005/8/layout/vList2"/>
    <dgm:cxn modelId="{8F00B99C-CF4C-42EA-B261-8957C00D2B5D}" type="presOf" srcId="{1A958901-3408-4A42-AD2B-D8A243BC6656}" destId="{3FCC7998-8AFB-4856-8095-E327E8F2491B}" srcOrd="0" destOrd="0" presId="urn:microsoft.com/office/officeart/2005/8/layout/vList2"/>
    <dgm:cxn modelId="{3DB090DB-1BF8-46F5-8F61-0A099228C175}" type="presOf" srcId="{7BB9E233-84C9-43B7-B3B1-185FF6BF8CE2}" destId="{3FCC7998-8AFB-4856-8095-E327E8F2491B}" srcOrd="0" destOrd="3" presId="urn:microsoft.com/office/officeart/2005/8/layout/vList2"/>
    <dgm:cxn modelId="{7DFE2B8D-8625-4DCC-A4A2-81B30E94F40A}" type="presOf" srcId="{45A3EEAA-D410-4AFA-84DF-23DC9444EAEF}" destId="{3FCC7998-8AFB-4856-8095-E327E8F2491B}" srcOrd="0" destOrd="2" presId="urn:microsoft.com/office/officeart/2005/8/layout/vList2"/>
    <dgm:cxn modelId="{06E2AEE0-9E70-427C-80F4-16E842588791}" srcId="{A002E5AF-3A91-4E29-9C79-6E4602E453F5}" destId="{100BF3BE-738A-4CA7-A95C-64E63745A348}" srcOrd="0" destOrd="0" parTransId="{BE7C234A-764F-49AA-A1ED-C56F849C5CA7}" sibTransId="{41B77D6B-3AA3-4A48-8CC6-3FF8D6D36832}"/>
    <dgm:cxn modelId="{D31B840B-5851-4292-B10C-7BEEDACE4627}" type="presOf" srcId="{A002E5AF-3A91-4E29-9C79-6E4602E453F5}" destId="{DB47323B-61B2-482E-9E66-71BC341DFDF4}" srcOrd="0" destOrd="0" presId="urn:microsoft.com/office/officeart/2005/8/layout/vList2"/>
    <dgm:cxn modelId="{C7A89041-305C-46A7-91CF-BC5671FB8177}" srcId="{100BF3BE-738A-4CA7-A95C-64E63745A348}" destId="{7BB9E233-84C9-43B7-B3B1-185FF6BF8CE2}" srcOrd="3" destOrd="0" parTransId="{40B251CF-BB31-445D-914E-24EFE630E744}" sibTransId="{63814D7D-9199-46A6-8B65-BB079AFF9791}"/>
    <dgm:cxn modelId="{8911FF41-8032-42B3-B886-E12953198784}" type="presParOf" srcId="{DB47323B-61B2-482E-9E66-71BC341DFDF4}" destId="{89391168-23E1-4A79-9B20-6578A871CC97}" srcOrd="0" destOrd="0" presId="urn:microsoft.com/office/officeart/2005/8/layout/vList2"/>
    <dgm:cxn modelId="{A1628D8E-2467-4286-9E20-A008CD9B94D9}" type="presParOf" srcId="{DB47323B-61B2-482E-9E66-71BC341DFDF4}" destId="{3FCC7998-8AFB-4856-8095-E327E8F2491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91168-23E1-4A79-9B20-6578A871CC97}">
      <dsp:nvSpPr>
        <dsp:cNvPr id="0" name=""/>
        <dsp:cNvSpPr/>
      </dsp:nvSpPr>
      <dsp:spPr>
        <a:xfrm>
          <a:off x="0" y="33211"/>
          <a:ext cx="1985672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Укажите, по какому признаку водоросли можно отличить от других групп растений:</a:t>
          </a:r>
          <a:endParaRPr lang="ru-RU" sz="1300" kern="1200" dirty="0"/>
        </a:p>
      </dsp:txBody>
      <dsp:txXfrm>
        <a:off x="45292" y="78503"/>
        <a:ext cx="1895088" cy="837226"/>
      </dsp:txXfrm>
    </dsp:sp>
    <dsp:sp modelId="{3FCC7998-8AFB-4856-8095-E327E8F2491B}">
      <dsp:nvSpPr>
        <dsp:cNvPr id="0" name=""/>
        <dsp:cNvSpPr/>
      </dsp:nvSpPr>
      <dsp:spPr>
        <a:xfrm>
          <a:off x="0" y="1079098"/>
          <a:ext cx="1985672" cy="11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45" tIns="16510" rIns="92456" bIns="16510" numCol="1" spcCol="1270" anchor="t" anchorCtr="0">
          <a:noAutofit/>
        </a:bodyPr>
        <a:lstStyle/>
        <a:p>
          <a:pPr marL="269875" lvl="1" indent="-179388" algn="just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/>
            <a:t>содержат различные пластиды</a:t>
          </a:r>
          <a:endParaRPr lang="ru-RU" sz="1000" kern="1200" dirty="0"/>
        </a:p>
        <a:p>
          <a:pPr marL="269875" lvl="1" indent="-179388" algn="just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/>
            <a:t>не имеют тканей и органов</a:t>
          </a:r>
          <a:endParaRPr lang="ru-RU" sz="1000" kern="1200" dirty="0"/>
        </a:p>
        <a:p>
          <a:pPr marL="269875" lvl="1" indent="-179388" algn="just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/>
            <a:t>не имеют клеточного строения</a:t>
          </a:r>
          <a:endParaRPr lang="ru-RU" sz="1000" kern="1200" dirty="0"/>
        </a:p>
        <a:p>
          <a:pPr marL="269875" lvl="1" indent="-179388" algn="just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/>
            <a:t>обитают в водной и наземной средах</a:t>
          </a:r>
          <a:endParaRPr lang="ru-RU" sz="1000" kern="1200" dirty="0"/>
        </a:p>
      </dsp:txBody>
      <dsp:txXfrm>
        <a:off x="0" y="1079098"/>
        <a:ext cx="1985672" cy="110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7910" y="1716531"/>
            <a:ext cx="79324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51" y="13715"/>
            <a:ext cx="762444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526" y="2348483"/>
            <a:ext cx="8195309" cy="267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8202" y="4795192"/>
            <a:ext cx="1536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Основная</a:t>
            </a:r>
            <a:r>
              <a:rPr spc="10" dirty="0"/>
              <a:t> </a:t>
            </a:r>
            <a:r>
              <a:rPr spc="-10" dirty="0"/>
              <a:t>образовательная</a:t>
            </a:r>
            <a:r>
              <a:rPr spc="15" dirty="0"/>
              <a:t> </a:t>
            </a:r>
            <a:r>
              <a:rPr spc="-5" dirty="0"/>
              <a:t>программа:</a:t>
            </a:r>
            <a:r>
              <a:rPr spc="10" dirty="0"/>
              <a:t> </a:t>
            </a:r>
            <a:r>
              <a:rPr spc="-30" dirty="0"/>
              <a:t>подходы</a:t>
            </a:r>
            <a:r>
              <a:rPr spc="5" dirty="0"/>
              <a:t> </a:t>
            </a:r>
            <a:r>
              <a:rPr dirty="0"/>
              <a:t>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910" y="1887445"/>
            <a:ext cx="7567295" cy="56618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7553959" algn="l"/>
              </a:tabLst>
            </a:pPr>
            <a:r>
              <a:rPr lang="ru-RU" sz="2800" b="1" u="sng" spc="-10" dirty="0" smtClean="0">
                <a:solidFill>
                  <a:srgbClr val="1F497D"/>
                </a:solidFill>
                <a:uFill>
                  <a:solidFill>
                    <a:srgbClr val="4A7EBB"/>
                  </a:solidFill>
                </a:uFill>
                <a:latin typeface="Calibri"/>
                <a:cs typeface="Calibri"/>
              </a:rPr>
              <a:t>Р</a:t>
            </a:r>
            <a:r>
              <a:rPr sz="2800" b="1" u="sng" spc="-10" smtClean="0">
                <a:solidFill>
                  <a:srgbClr val="1F497D"/>
                </a:solidFill>
                <a:uFill>
                  <a:solidFill>
                    <a:srgbClr val="4A7EBB"/>
                  </a:solidFill>
                </a:uFill>
                <a:latin typeface="Calibri"/>
                <a:cs typeface="Calibri"/>
              </a:rPr>
              <a:t>азработка</a:t>
            </a:r>
            <a:r>
              <a:rPr sz="2800" b="1" u="sng" spc="-10">
                <a:solidFill>
                  <a:srgbClr val="1F497D"/>
                </a:solidFill>
                <a:uFill>
                  <a:solidFill>
                    <a:srgbClr val="4A7EBB"/>
                  </a:solidFill>
                </a:uFill>
                <a:latin typeface="Calibri"/>
                <a:cs typeface="Calibri"/>
              </a:rPr>
              <a:t>	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9311" y="100584"/>
            <a:ext cx="1591055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6216" y="1347613"/>
            <a:ext cx="2448560" cy="2448560"/>
          </a:xfrm>
          <a:custGeom>
            <a:avLst/>
            <a:gdLst/>
            <a:ahLst/>
            <a:cxnLst/>
            <a:rect l="l" t="t" r="r" b="b"/>
            <a:pathLst>
              <a:path w="2448559" h="2448560">
                <a:moveTo>
                  <a:pt x="2448271" y="0"/>
                </a:moveTo>
                <a:lnTo>
                  <a:pt x="0" y="0"/>
                </a:lnTo>
                <a:lnTo>
                  <a:pt x="0" y="2448272"/>
                </a:lnTo>
                <a:lnTo>
                  <a:pt x="2448271" y="2448272"/>
                </a:lnTo>
                <a:lnTo>
                  <a:pt x="244827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7863" y="1347613"/>
            <a:ext cx="3024505" cy="2448560"/>
          </a:xfrm>
          <a:custGeom>
            <a:avLst/>
            <a:gdLst/>
            <a:ahLst/>
            <a:cxnLst/>
            <a:rect l="l" t="t" r="r" b="b"/>
            <a:pathLst>
              <a:path w="3024504" h="2448560">
                <a:moveTo>
                  <a:pt x="3024336" y="0"/>
                </a:moveTo>
                <a:lnTo>
                  <a:pt x="0" y="0"/>
                </a:lnTo>
                <a:lnTo>
                  <a:pt x="0" y="2448272"/>
                </a:lnTo>
                <a:lnTo>
                  <a:pt x="3024336" y="2448272"/>
                </a:lnTo>
                <a:lnTo>
                  <a:pt x="302433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0395"/>
            <a:ext cx="8409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ПОЗНАВАТЕЛЬНЫЕ</a:t>
            </a:r>
            <a:r>
              <a:rPr spc="-10" dirty="0"/>
              <a:t> </a:t>
            </a:r>
            <a:r>
              <a:rPr spc="-5" dirty="0"/>
              <a:t>УЧЕБНЫЕ ДЕЙСТВИЯ:</a:t>
            </a:r>
            <a:r>
              <a:rPr spc="-10" dirty="0"/>
              <a:t> </a:t>
            </a:r>
            <a:r>
              <a:rPr spc="-20" dirty="0"/>
              <a:t>ОРГАНИЗУЕМ</a:t>
            </a:r>
            <a:r>
              <a:rPr spc="-5" dirty="0"/>
              <a:t> </a:t>
            </a:r>
            <a:r>
              <a:rPr spc="-15" dirty="0"/>
              <a:t>ПРОЦЕСС</a:t>
            </a:r>
            <a:r>
              <a:rPr dirty="0"/>
              <a:t> </a:t>
            </a:r>
            <a:r>
              <a:rPr spc="-5" dirty="0"/>
              <a:t>ПОЗНАНИЯ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7937"/>
            <a:ext cx="6815455" cy="638175"/>
            <a:chOff x="0" y="7937"/>
            <a:chExt cx="6815455" cy="638175"/>
          </a:xfrm>
        </p:grpSpPr>
        <p:sp>
          <p:nvSpPr>
            <p:cNvPr id="6" name="object 6"/>
            <p:cNvSpPr/>
            <p:nvPr/>
          </p:nvSpPr>
          <p:spPr>
            <a:xfrm>
              <a:off x="198661" y="627533"/>
              <a:ext cx="6605905" cy="0"/>
            </a:xfrm>
            <a:custGeom>
              <a:avLst/>
              <a:gdLst/>
              <a:ahLst/>
              <a:cxnLst/>
              <a:rect l="l" t="t" r="r" b="b"/>
              <a:pathLst>
                <a:path w="6605905">
                  <a:moveTo>
                    <a:pt x="0" y="0"/>
                  </a:moveTo>
                  <a:lnTo>
                    <a:pt x="6605587" y="1"/>
                  </a:lnTo>
                </a:path>
              </a:pathLst>
            </a:custGeom>
            <a:ln w="22225">
              <a:solidFill>
                <a:srgbClr val="3A6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937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03092" y="2111755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4595" y="1377188"/>
            <a:ext cx="24009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65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какой вывод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можно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сделать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из…?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ts val="1430"/>
              </a:lnSpc>
              <a:spcBef>
                <a:spcPts val="45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пришли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своему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выводу?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ts val="1405"/>
              </a:lnSpc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каких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знаний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вам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хватает?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ts val="1415"/>
              </a:lnSpc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рассуждали?</a:t>
            </a:r>
            <a:endParaRPr sz="1200">
              <a:latin typeface="Calibri"/>
              <a:cs typeface="Calibri"/>
            </a:endParaRPr>
          </a:p>
          <a:p>
            <a:pPr marL="12700" marR="76835">
              <a:lnSpc>
                <a:spcPts val="1420"/>
              </a:lnSpc>
              <a:spcBef>
                <a:spcPts val="114"/>
              </a:spcBef>
              <a:buSzPct val="91666"/>
              <a:buFont typeface="Wingdings"/>
              <a:buChar char=""/>
              <a:tabLst>
                <a:tab pos="133350" algn="l"/>
                <a:tab pos="433070" algn="l"/>
                <a:tab pos="960119" algn="l"/>
                <a:tab pos="1570355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а	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аки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е	з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я	о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выводы?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4595" y="2480564"/>
            <a:ext cx="286639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650">
              <a:lnSpc>
                <a:spcPts val="143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было рассуждать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по-другому?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75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2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произойдет,</a:t>
            </a: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sz="12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сделать</a:t>
            </a:r>
            <a:r>
              <a:rPr sz="12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то-то</a:t>
            </a: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то-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то?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511" y="843558"/>
            <a:ext cx="3024505" cy="432434"/>
          </a:xfrm>
          <a:custGeom>
            <a:avLst/>
            <a:gdLst/>
            <a:ahLst/>
            <a:cxnLst/>
            <a:rect l="l" t="t" r="r" b="b"/>
            <a:pathLst>
              <a:path w="3024505" h="432434">
                <a:moveTo>
                  <a:pt x="2992968" y="0"/>
                </a:moveTo>
                <a:lnTo>
                  <a:pt x="31367" y="0"/>
                </a:lnTo>
                <a:lnTo>
                  <a:pt x="19158" y="2465"/>
                </a:lnTo>
                <a:lnTo>
                  <a:pt x="9187" y="9187"/>
                </a:lnTo>
                <a:lnTo>
                  <a:pt x="2465" y="19157"/>
                </a:lnTo>
                <a:lnTo>
                  <a:pt x="0" y="31367"/>
                </a:lnTo>
                <a:lnTo>
                  <a:pt x="0" y="400679"/>
                </a:lnTo>
                <a:lnTo>
                  <a:pt x="2465" y="412889"/>
                </a:lnTo>
                <a:lnTo>
                  <a:pt x="9187" y="422860"/>
                </a:lnTo>
                <a:lnTo>
                  <a:pt x="19158" y="429582"/>
                </a:lnTo>
                <a:lnTo>
                  <a:pt x="31367" y="432047"/>
                </a:lnTo>
                <a:lnTo>
                  <a:pt x="2992968" y="432047"/>
                </a:lnTo>
                <a:lnTo>
                  <a:pt x="3005178" y="429582"/>
                </a:lnTo>
                <a:lnTo>
                  <a:pt x="3015148" y="422860"/>
                </a:lnTo>
                <a:lnTo>
                  <a:pt x="3021871" y="412889"/>
                </a:lnTo>
                <a:lnTo>
                  <a:pt x="3024336" y="400679"/>
                </a:lnTo>
                <a:lnTo>
                  <a:pt x="3024336" y="31367"/>
                </a:lnTo>
                <a:lnTo>
                  <a:pt x="3021871" y="19157"/>
                </a:lnTo>
                <a:lnTo>
                  <a:pt x="3015148" y="9187"/>
                </a:lnTo>
                <a:lnTo>
                  <a:pt x="3005178" y="2465"/>
                </a:lnTo>
                <a:lnTo>
                  <a:pt x="2992968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3167" y="813815"/>
            <a:ext cx="2727960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АНАЛИЗИРУЕМ ОБЪЕКТЫ, ЯВЛЕНИЯ, </a:t>
            </a:r>
            <a:r>
              <a:rPr sz="1100" b="1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ПРОЦЕССЫ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7863" y="843558"/>
            <a:ext cx="3024505" cy="432434"/>
          </a:xfrm>
          <a:custGeom>
            <a:avLst/>
            <a:gdLst/>
            <a:ahLst/>
            <a:cxnLst/>
            <a:rect l="l" t="t" r="r" b="b"/>
            <a:pathLst>
              <a:path w="3024504" h="432434">
                <a:moveTo>
                  <a:pt x="2992968" y="0"/>
                </a:moveTo>
                <a:lnTo>
                  <a:pt x="31368" y="0"/>
                </a:lnTo>
                <a:lnTo>
                  <a:pt x="19159" y="2465"/>
                </a:lnTo>
                <a:lnTo>
                  <a:pt x="9187" y="9187"/>
                </a:lnTo>
                <a:lnTo>
                  <a:pt x="2465" y="19157"/>
                </a:lnTo>
                <a:lnTo>
                  <a:pt x="0" y="31367"/>
                </a:lnTo>
                <a:lnTo>
                  <a:pt x="0" y="400679"/>
                </a:lnTo>
                <a:lnTo>
                  <a:pt x="2465" y="412889"/>
                </a:lnTo>
                <a:lnTo>
                  <a:pt x="9187" y="422860"/>
                </a:lnTo>
                <a:lnTo>
                  <a:pt x="19159" y="429582"/>
                </a:lnTo>
                <a:lnTo>
                  <a:pt x="31368" y="432047"/>
                </a:lnTo>
                <a:lnTo>
                  <a:pt x="2992968" y="432047"/>
                </a:lnTo>
                <a:lnTo>
                  <a:pt x="3005178" y="429582"/>
                </a:lnTo>
                <a:lnTo>
                  <a:pt x="3015148" y="422860"/>
                </a:lnTo>
                <a:lnTo>
                  <a:pt x="3021871" y="412889"/>
                </a:lnTo>
                <a:lnTo>
                  <a:pt x="3024336" y="400679"/>
                </a:lnTo>
                <a:lnTo>
                  <a:pt x="3024336" y="31367"/>
                </a:lnTo>
                <a:lnTo>
                  <a:pt x="3021871" y="19157"/>
                </a:lnTo>
                <a:lnTo>
                  <a:pt x="3015148" y="9187"/>
                </a:lnTo>
                <a:lnTo>
                  <a:pt x="3005178" y="2465"/>
                </a:lnTo>
                <a:lnTo>
                  <a:pt x="2992968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81519" y="813815"/>
            <a:ext cx="2276475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ОБЪЯСНЯЕМ, ПРОГНОЗИРУЕМ, </a:t>
            </a:r>
            <a:r>
              <a:rPr sz="11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ДЕЛАЕМ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ВЫВОДЫ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511" y="1347613"/>
            <a:ext cx="3024505" cy="244856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5715" rIns="0" bIns="0" rtlCol="0">
            <a:spAutoFit/>
          </a:bodyPr>
          <a:lstStyle/>
          <a:p>
            <a:pPr marL="139700" indent="-121285">
              <a:lnSpc>
                <a:spcPct val="100000"/>
              </a:lnSpc>
              <a:spcBef>
                <a:spcPts val="45"/>
              </a:spcBef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давайте представим…,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подумаем…</a:t>
            </a:r>
            <a:endParaRPr sz="1200">
              <a:latin typeface="Calibri"/>
              <a:cs typeface="Calibri"/>
            </a:endParaRPr>
          </a:p>
          <a:p>
            <a:pPr marL="19050" marR="83185">
              <a:lnSpc>
                <a:spcPts val="1390"/>
              </a:lnSpc>
              <a:spcBef>
                <a:spcPts val="135"/>
              </a:spcBef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проанализируем</a:t>
            </a:r>
            <a:r>
              <a:rPr sz="12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последствия…,</a:t>
            </a:r>
            <a:r>
              <a:rPr sz="12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sz="12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они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негативные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избежать?</a:t>
            </a:r>
            <a:endParaRPr sz="1200">
              <a:latin typeface="Calibri"/>
              <a:cs typeface="Calibri"/>
            </a:endParaRPr>
          </a:p>
          <a:p>
            <a:pPr marL="139700" indent="-121285">
              <a:lnSpc>
                <a:spcPts val="1380"/>
              </a:lnSpc>
              <a:buSzPct val="91666"/>
              <a:buFont typeface="Wingdings"/>
              <a:buChar char=""/>
              <a:tabLst>
                <a:tab pos="140335" algn="l"/>
                <a:tab pos="808355" algn="l"/>
                <a:tab pos="1654175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какими	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мотивами	руководствовались</a:t>
            </a:r>
            <a:endParaRPr sz="1200">
              <a:latin typeface="Calibri"/>
              <a:cs typeface="Calibri"/>
            </a:endParaRPr>
          </a:p>
          <a:p>
            <a:pPr marL="19050">
              <a:lnSpc>
                <a:spcPts val="1430"/>
              </a:lnSpc>
              <a:spcBef>
                <a:spcPts val="4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герои?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что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из них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знакомо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тебе самому?</a:t>
            </a:r>
            <a:endParaRPr sz="1200">
              <a:latin typeface="Calibri"/>
              <a:cs typeface="Calibri"/>
            </a:endParaRPr>
          </a:p>
          <a:p>
            <a:pPr marL="139700" indent="-121285">
              <a:lnSpc>
                <a:spcPts val="1430"/>
              </a:lnSpc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что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думаешь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них?</a:t>
            </a:r>
            <a:endParaRPr sz="1200">
              <a:latin typeface="Calibri"/>
              <a:cs typeface="Calibri"/>
            </a:endParaRPr>
          </a:p>
          <a:p>
            <a:pPr marL="139700" indent="-121285">
              <a:lnSpc>
                <a:spcPts val="1415"/>
              </a:lnSpc>
              <a:spcBef>
                <a:spcPts val="50"/>
              </a:spcBef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какие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цели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себе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ставили?</a:t>
            </a:r>
            <a:endParaRPr sz="1200">
              <a:latin typeface="Calibri"/>
              <a:cs typeface="Calibri"/>
            </a:endParaRPr>
          </a:p>
          <a:p>
            <a:pPr marL="19050" marR="83820">
              <a:lnSpc>
                <a:spcPts val="1420"/>
              </a:lnSpc>
              <a:spcBef>
                <a:spcPts val="40"/>
              </a:spcBef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2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того,</a:t>
            </a:r>
            <a:r>
              <a:rPr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2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прочитал</a:t>
            </a:r>
            <a:r>
              <a:rPr sz="1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(узнал)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актуально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тебя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самого?</a:t>
            </a:r>
            <a:endParaRPr sz="1200">
              <a:latin typeface="Calibri"/>
              <a:cs typeface="Calibri"/>
            </a:endParaRPr>
          </a:p>
          <a:p>
            <a:pPr marL="139700" indent="-121285">
              <a:lnSpc>
                <a:spcPts val="1430"/>
              </a:lnSpc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докажи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опытным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путем</a:t>
            </a:r>
            <a:endParaRPr sz="1200">
              <a:latin typeface="Calibri"/>
              <a:cs typeface="Calibri"/>
            </a:endParaRPr>
          </a:p>
          <a:p>
            <a:pPr marL="139700" indent="-121285">
              <a:lnSpc>
                <a:spcPts val="1430"/>
              </a:lnSpc>
              <a:buSzPct val="91666"/>
              <a:buFont typeface="Wingdings"/>
              <a:buChar char=""/>
              <a:tabLst>
                <a:tab pos="14033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продемонстрируй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практике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4956" y="1398523"/>
            <a:ext cx="2326640" cy="11226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какой</a:t>
            </a:r>
            <a:r>
              <a:rPr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проблемой</a:t>
            </a:r>
            <a:r>
              <a:rPr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сталкивается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человек,</a:t>
            </a: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имея</a:t>
            </a:r>
            <a:r>
              <a:rPr sz="12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дело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явлением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…?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ts val="1415"/>
              </a:lnSpc>
              <a:buSzPct val="91666"/>
              <a:buFont typeface="Wingdings"/>
              <a:buChar char=""/>
              <a:tabLst>
                <a:tab pos="133350" algn="l"/>
                <a:tab pos="678180" algn="l"/>
                <a:tab pos="1452245" algn="l"/>
                <a:tab pos="2249170" algn="l"/>
              </a:tabLst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	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к	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,	с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  <a:spcBef>
                <a:spcPts val="115"/>
              </a:spcBef>
              <a:tabLst>
                <a:tab pos="1209675" algn="l"/>
                <a:tab pos="1946275" algn="l"/>
              </a:tabLst>
            </a:pP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	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ы	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зд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ь 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сталкиваемся?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16216" y="843558"/>
            <a:ext cx="2448560" cy="432434"/>
          </a:xfrm>
          <a:custGeom>
            <a:avLst/>
            <a:gdLst/>
            <a:ahLst/>
            <a:cxnLst/>
            <a:rect l="l" t="t" r="r" b="b"/>
            <a:pathLst>
              <a:path w="2448559" h="432434">
                <a:moveTo>
                  <a:pt x="2416905" y="0"/>
                </a:moveTo>
                <a:lnTo>
                  <a:pt x="31366" y="0"/>
                </a:lnTo>
                <a:lnTo>
                  <a:pt x="19156" y="2464"/>
                </a:lnTo>
                <a:lnTo>
                  <a:pt x="9186" y="9187"/>
                </a:lnTo>
                <a:lnTo>
                  <a:pt x="2464" y="19157"/>
                </a:lnTo>
                <a:lnTo>
                  <a:pt x="0" y="31366"/>
                </a:lnTo>
                <a:lnTo>
                  <a:pt x="0" y="400681"/>
                </a:lnTo>
                <a:lnTo>
                  <a:pt x="2464" y="412890"/>
                </a:lnTo>
                <a:lnTo>
                  <a:pt x="9186" y="422860"/>
                </a:lnTo>
                <a:lnTo>
                  <a:pt x="19156" y="429582"/>
                </a:lnTo>
                <a:lnTo>
                  <a:pt x="31366" y="432047"/>
                </a:lnTo>
                <a:lnTo>
                  <a:pt x="2416905" y="432047"/>
                </a:lnTo>
                <a:lnTo>
                  <a:pt x="2429114" y="429582"/>
                </a:lnTo>
                <a:lnTo>
                  <a:pt x="2439084" y="422860"/>
                </a:lnTo>
                <a:lnTo>
                  <a:pt x="2445806" y="412890"/>
                </a:lnTo>
                <a:lnTo>
                  <a:pt x="2448271" y="400681"/>
                </a:lnTo>
                <a:lnTo>
                  <a:pt x="2448271" y="31366"/>
                </a:lnTo>
                <a:lnTo>
                  <a:pt x="2445806" y="19157"/>
                </a:lnTo>
                <a:lnTo>
                  <a:pt x="2439084" y="9187"/>
                </a:lnTo>
                <a:lnTo>
                  <a:pt x="2429114" y="2464"/>
                </a:lnTo>
                <a:lnTo>
                  <a:pt x="2416905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49870" y="813815"/>
            <a:ext cx="1999614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ВСТРАИВАЕМ</a:t>
            </a:r>
            <a:r>
              <a:rPr sz="11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ЗАДАНИЯ</a:t>
            </a:r>
            <a:r>
              <a:rPr sz="11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100" b="1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ПОСТАНОВКУ ПРОБЛЕМ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819911"/>
            <a:ext cx="143256" cy="52730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300984" y="0"/>
            <a:ext cx="5843270" cy="5143500"/>
            <a:chOff x="3300984" y="0"/>
            <a:chExt cx="5843270" cy="51435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0984" y="819911"/>
              <a:ext cx="140208" cy="5273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856" y="819911"/>
              <a:ext cx="140207" cy="5273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113" y="0"/>
              <a:ext cx="3563886" cy="5143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3" y="0"/>
              <a:ext cx="3563886" cy="51435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755890" y="4795192"/>
            <a:ext cx="226060" cy="2635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pPr marL="109855">
                <a:lnSpc>
                  <a:spcPct val="100000"/>
                </a:lnSpc>
                <a:spcBef>
                  <a:spcPts val="40"/>
                </a:spcBef>
              </a:pPr>
              <a:t>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8292" y="4795192"/>
            <a:ext cx="8363584" cy="3136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57195" algn="l"/>
              </a:tabLst>
            </a:pPr>
            <a:r>
              <a:rPr sz="1600" b="1" spc="-15" dirty="0">
                <a:latin typeface="Calibri"/>
                <a:cs typeface="Calibri"/>
              </a:rPr>
              <a:t>ОТ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«ЗНАНИЕВОЙ»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ПАРАДИГМЫ	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«ДЕЯТЕЛЬНОМУ»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ПРИМЕНЕНИЮ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ПОЛУЧЕННЫХ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ЗНАНИЙ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0395"/>
            <a:ext cx="7832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КОММУНИКАТИВНЫЕ</a:t>
            </a:r>
            <a:r>
              <a:rPr spc="-5" dirty="0"/>
              <a:t> УЧЕБНЫЕ</a:t>
            </a:r>
            <a:r>
              <a:rPr dirty="0"/>
              <a:t> </a:t>
            </a:r>
            <a:r>
              <a:rPr spc="-5" dirty="0"/>
              <a:t>ДЕЙСТВИЯ: </a:t>
            </a:r>
            <a:r>
              <a:rPr spc="-50" dirty="0"/>
              <a:t>РАБОТА</a:t>
            </a:r>
            <a:r>
              <a:rPr dirty="0"/>
              <a:t> В </a:t>
            </a:r>
            <a:r>
              <a:rPr spc="-15" dirty="0"/>
              <a:t>ПАРАХ/ГРУППАХ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7937"/>
            <a:ext cx="8964930" cy="4580255"/>
            <a:chOff x="0" y="7937"/>
            <a:chExt cx="8964930" cy="4580255"/>
          </a:xfrm>
        </p:grpSpPr>
        <p:sp>
          <p:nvSpPr>
            <p:cNvPr id="4" name="object 4"/>
            <p:cNvSpPr/>
            <p:nvPr/>
          </p:nvSpPr>
          <p:spPr>
            <a:xfrm>
              <a:off x="198661" y="627533"/>
              <a:ext cx="6605905" cy="0"/>
            </a:xfrm>
            <a:custGeom>
              <a:avLst/>
              <a:gdLst/>
              <a:ahLst/>
              <a:cxnLst/>
              <a:rect l="l" t="t" r="r" b="b"/>
              <a:pathLst>
                <a:path w="6605905">
                  <a:moveTo>
                    <a:pt x="0" y="0"/>
                  </a:moveTo>
                  <a:lnTo>
                    <a:pt x="6605587" y="1"/>
                  </a:lnTo>
                </a:path>
              </a:pathLst>
            </a:custGeom>
            <a:ln w="22225">
              <a:solidFill>
                <a:srgbClr val="3A6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937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11" y="843558"/>
              <a:ext cx="8785225" cy="432434"/>
            </a:xfrm>
            <a:custGeom>
              <a:avLst/>
              <a:gdLst/>
              <a:ahLst/>
              <a:cxnLst/>
              <a:rect l="l" t="t" r="r" b="b"/>
              <a:pathLst>
                <a:path w="8785225" h="432434">
                  <a:moveTo>
                    <a:pt x="8753608" y="0"/>
                  </a:moveTo>
                  <a:lnTo>
                    <a:pt x="31368" y="0"/>
                  </a:lnTo>
                  <a:lnTo>
                    <a:pt x="19158" y="2465"/>
                  </a:lnTo>
                  <a:lnTo>
                    <a:pt x="9187" y="9187"/>
                  </a:lnTo>
                  <a:lnTo>
                    <a:pt x="2465" y="19157"/>
                  </a:lnTo>
                  <a:lnTo>
                    <a:pt x="0" y="31367"/>
                  </a:lnTo>
                  <a:lnTo>
                    <a:pt x="0" y="400679"/>
                  </a:lnTo>
                  <a:lnTo>
                    <a:pt x="2465" y="412889"/>
                  </a:lnTo>
                  <a:lnTo>
                    <a:pt x="9187" y="422860"/>
                  </a:lnTo>
                  <a:lnTo>
                    <a:pt x="19158" y="429582"/>
                  </a:lnTo>
                  <a:lnTo>
                    <a:pt x="31368" y="432047"/>
                  </a:lnTo>
                  <a:lnTo>
                    <a:pt x="8753608" y="432047"/>
                  </a:lnTo>
                  <a:lnTo>
                    <a:pt x="8765817" y="429582"/>
                  </a:lnTo>
                  <a:lnTo>
                    <a:pt x="8775788" y="422860"/>
                  </a:lnTo>
                  <a:lnTo>
                    <a:pt x="8782510" y="412889"/>
                  </a:lnTo>
                  <a:lnTo>
                    <a:pt x="8784976" y="400679"/>
                  </a:lnTo>
                  <a:lnTo>
                    <a:pt x="8784976" y="31367"/>
                  </a:lnTo>
                  <a:lnTo>
                    <a:pt x="8782510" y="19157"/>
                  </a:lnTo>
                  <a:lnTo>
                    <a:pt x="8775788" y="9187"/>
                  </a:lnTo>
                  <a:lnTo>
                    <a:pt x="8765817" y="2465"/>
                  </a:lnTo>
                  <a:lnTo>
                    <a:pt x="8753608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5" y="819912"/>
              <a:ext cx="140208" cy="5273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511" y="1347613"/>
              <a:ext cx="8785225" cy="432434"/>
            </a:xfrm>
            <a:custGeom>
              <a:avLst/>
              <a:gdLst/>
              <a:ahLst/>
              <a:cxnLst/>
              <a:rect l="l" t="t" r="r" b="b"/>
              <a:pathLst>
                <a:path w="8785225" h="432435">
                  <a:moveTo>
                    <a:pt x="8753608" y="0"/>
                  </a:moveTo>
                  <a:lnTo>
                    <a:pt x="31368" y="0"/>
                  </a:lnTo>
                  <a:lnTo>
                    <a:pt x="19158" y="2465"/>
                  </a:lnTo>
                  <a:lnTo>
                    <a:pt x="9187" y="9187"/>
                  </a:lnTo>
                  <a:lnTo>
                    <a:pt x="2465" y="19159"/>
                  </a:lnTo>
                  <a:lnTo>
                    <a:pt x="0" y="31368"/>
                  </a:lnTo>
                  <a:lnTo>
                    <a:pt x="0" y="400679"/>
                  </a:lnTo>
                  <a:lnTo>
                    <a:pt x="2465" y="412889"/>
                  </a:lnTo>
                  <a:lnTo>
                    <a:pt x="9187" y="422860"/>
                  </a:lnTo>
                  <a:lnTo>
                    <a:pt x="19158" y="429583"/>
                  </a:lnTo>
                  <a:lnTo>
                    <a:pt x="31368" y="432048"/>
                  </a:lnTo>
                  <a:lnTo>
                    <a:pt x="8753608" y="432048"/>
                  </a:lnTo>
                  <a:lnTo>
                    <a:pt x="8765817" y="429583"/>
                  </a:lnTo>
                  <a:lnTo>
                    <a:pt x="8775788" y="422860"/>
                  </a:lnTo>
                  <a:lnTo>
                    <a:pt x="8782510" y="412889"/>
                  </a:lnTo>
                  <a:lnTo>
                    <a:pt x="8784976" y="400679"/>
                  </a:lnTo>
                  <a:lnTo>
                    <a:pt x="8784976" y="31368"/>
                  </a:lnTo>
                  <a:lnTo>
                    <a:pt x="8782510" y="19159"/>
                  </a:lnTo>
                  <a:lnTo>
                    <a:pt x="8775788" y="9187"/>
                  </a:lnTo>
                  <a:lnTo>
                    <a:pt x="8765817" y="2465"/>
                  </a:lnTo>
                  <a:lnTo>
                    <a:pt x="8753608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1322832"/>
              <a:ext cx="140208" cy="5273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9501" y="1923681"/>
              <a:ext cx="8785225" cy="936625"/>
            </a:xfrm>
            <a:custGeom>
              <a:avLst/>
              <a:gdLst/>
              <a:ahLst/>
              <a:cxnLst/>
              <a:rect l="l" t="t" r="r" b="b"/>
              <a:pathLst>
                <a:path w="8785225" h="936625">
                  <a:moveTo>
                    <a:pt x="8784984" y="535432"/>
                  </a:moveTo>
                  <a:lnTo>
                    <a:pt x="8782520" y="523214"/>
                  </a:lnTo>
                  <a:lnTo>
                    <a:pt x="8775789" y="513245"/>
                  </a:lnTo>
                  <a:lnTo>
                    <a:pt x="8765819" y="506526"/>
                  </a:lnTo>
                  <a:lnTo>
                    <a:pt x="8753615" y="504063"/>
                  </a:lnTo>
                  <a:lnTo>
                    <a:pt x="31369" y="504063"/>
                  </a:lnTo>
                  <a:lnTo>
                    <a:pt x="19164" y="506526"/>
                  </a:lnTo>
                  <a:lnTo>
                    <a:pt x="9194" y="513245"/>
                  </a:lnTo>
                  <a:lnTo>
                    <a:pt x="2463" y="523214"/>
                  </a:lnTo>
                  <a:lnTo>
                    <a:pt x="0" y="535432"/>
                  </a:lnTo>
                  <a:lnTo>
                    <a:pt x="0" y="904735"/>
                  </a:lnTo>
                  <a:lnTo>
                    <a:pt x="2463" y="916952"/>
                  </a:lnTo>
                  <a:lnTo>
                    <a:pt x="9194" y="926922"/>
                  </a:lnTo>
                  <a:lnTo>
                    <a:pt x="19164" y="933640"/>
                  </a:lnTo>
                  <a:lnTo>
                    <a:pt x="31369" y="936104"/>
                  </a:lnTo>
                  <a:lnTo>
                    <a:pt x="8753615" y="936104"/>
                  </a:lnTo>
                  <a:lnTo>
                    <a:pt x="8765819" y="933640"/>
                  </a:lnTo>
                  <a:lnTo>
                    <a:pt x="8775789" y="926922"/>
                  </a:lnTo>
                  <a:lnTo>
                    <a:pt x="8782520" y="916952"/>
                  </a:lnTo>
                  <a:lnTo>
                    <a:pt x="8784984" y="904735"/>
                  </a:lnTo>
                  <a:lnTo>
                    <a:pt x="8784984" y="535432"/>
                  </a:lnTo>
                  <a:close/>
                </a:path>
                <a:path w="8785225" h="936625">
                  <a:moveTo>
                    <a:pt x="8784984" y="31369"/>
                  </a:moveTo>
                  <a:lnTo>
                    <a:pt x="8782520" y="19164"/>
                  </a:lnTo>
                  <a:lnTo>
                    <a:pt x="8775789" y="9194"/>
                  </a:lnTo>
                  <a:lnTo>
                    <a:pt x="8765819" y="2463"/>
                  </a:lnTo>
                  <a:lnTo>
                    <a:pt x="8753615" y="0"/>
                  </a:lnTo>
                  <a:lnTo>
                    <a:pt x="31369" y="0"/>
                  </a:lnTo>
                  <a:lnTo>
                    <a:pt x="19164" y="2463"/>
                  </a:lnTo>
                  <a:lnTo>
                    <a:pt x="9194" y="9194"/>
                  </a:lnTo>
                  <a:lnTo>
                    <a:pt x="2463" y="19164"/>
                  </a:lnTo>
                  <a:lnTo>
                    <a:pt x="0" y="31369"/>
                  </a:lnTo>
                  <a:lnTo>
                    <a:pt x="0" y="400685"/>
                  </a:lnTo>
                  <a:lnTo>
                    <a:pt x="2463" y="412889"/>
                  </a:lnTo>
                  <a:lnTo>
                    <a:pt x="9194" y="422859"/>
                  </a:lnTo>
                  <a:lnTo>
                    <a:pt x="19164" y="429590"/>
                  </a:lnTo>
                  <a:lnTo>
                    <a:pt x="31369" y="432054"/>
                  </a:lnTo>
                  <a:lnTo>
                    <a:pt x="8753615" y="432054"/>
                  </a:lnTo>
                  <a:lnTo>
                    <a:pt x="8765819" y="429590"/>
                  </a:lnTo>
                  <a:lnTo>
                    <a:pt x="8775789" y="422859"/>
                  </a:lnTo>
                  <a:lnTo>
                    <a:pt x="8782520" y="412889"/>
                  </a:lnTo>
                  <a:lnTo>
                    <a:pt x="8784984" y="400685"/>
                  </a:lnTo>
                  <a:lnTo>
                    <a:pt x="8784984" y="31369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898904"/>
              <a:ext cx="143256" cy="10302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75855" y="3291829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2808311" y="0"/>
                  </a:moveTo>
                  <a:lnTo>
                    <a:pt x="0" y="0"/>
                  </a:lnTo>
                  <a:lnTo>
                    <a:pt x="0" y="1296143"/>
                  </a:lnTo>
                  <a:lnTo>
                    <a:pt x="2808311" y="1296143"/>
                  </a:lnTo>
                  <a:lnTo>
                    <a:pt x="280831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9511" y="3291829"/>
            <a:ext cx="2808605" cy="129667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3655" rIns="0" bIns="0" rtlCol="0">
            <a:spAutoFit/>
          </a:bodyPr>
          <a:lstStyle/>
          <a:p>
            <a:pPr marL="212725" indent="-121920">
              <a:lnSpc>
                <a:spcPct val="100000"/>
              </a:lnSpc>
              <a:spcBef>
                <a:spcPts val="265"/>
              </a:spcBef>
              <a:buSzPct val="91666"/>
              <a:buFont typeface="Wingdings"/>
              <a:buChar char=""/>
              <a:tabLst>
                <a:tab pos="21336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уважай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мнение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других</a:t>
            </a:r>
            <a:endParaRPr sz="1200">
              <a:latin typeface="Calibri"/>
              <a:cs typeface="Calibri"/>
            </a:endParaRPr>
          </a:p>
          <a:p>
            <a:pPr marL="91440" marR="123189">
              <a:lnSpc>
                <a:spcPts val="1420"/>
              </a:lnSpc>
              <a:spcBef>
                <a:spcPts val="110"/>
              </a:spcBef>
              <a:buSzPct val="91666"/>
              <a:buFont typeface="Wingdings"/>
              <a:buChar char=""/>
              <a:tabLst>
                <a:tab pos="21336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учитывай сильные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слабые стороны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каждого</a:t>
            </a:r>
            <a:endParaRPr sz="1200">
              <a:latin typeface="Calibri"/>
              <a:cs typeface="Calibri"/>
            </a:endParaRPr>
          </a:p>
          <a:p>
            <a:pPr marL="247015" indent="-155575">
              <a:lnSpc>
                <a:spcPts val="1345"/>
              </a:lnSpc>
              <a:buSzPct val="91666"/>
              <a:buFont typeface="Wingdings"/>
              <a:buChar char=""/>
              <a:tabLst>
                <a:tab pos="247015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доброжелательно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относись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высказываниям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одноклассников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4595" y="3273044"/>
            <a:ext cx="2587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indent="-12192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"/>
              <a:tabLst>
                <a:tab pos="13462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разбейтесь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группы</a:t>
            </a:r>
            <a:endParaRPr sz="1200">
              <a:latin typeface="Calibri"/>
              <a:cs typeface="Calibri"/>
            </a:endParaRPr>
          </a:p>
          <a:p>
            <a:pPr marL="12700" marR="235585">
              <a:lnSpc>
                <a:spcPts val="1390"/>
              </a:lnSpc>
              <a:spcBef>
                <a:spcPts val="160"/>
              </a:spcBef>
              <a:buSzPct val="91666"/>
              <a:buFont typeface="Wingdings"/>
              <a:buChar char=""/>
              <a:tabLst>
                <a:tab pos="16827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разделите крупную проблему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endParaRPr sz="1200">
              <a:latin typeface="Calibri"/>
              <a:cs typeface="Calibri"/>
            </a:endParaRPr>
          </a:p>
          <a:p>
            <a:pPr marL="168275" indent="-155575">
              <a:lnSpc>
                <a:spcPts val="1380"/>
              </a:lnSpc>
              <a:buSzPct val="91666"/>
              <a:buFont typeface="Wingdings"/>
              <a:buChar char=""/>
              <a:tabLst>
                <a:tab pos="16827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определите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малые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группы,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45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будут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эти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решать</a:t>
            </a:r>
            <a:endParaRPr sz="1200">
              <a:latin typeface="Calibri"/>
              <a:cs typeface="Calibri"/>
            </a:endParaRPr>
          </a:p>
          <a:p>
            <a:pPr marL="133985" indent="-121920">
              <a:lnSpc>
                <a:spcPts val="1415"/>
              </a:lnSpc>
              <a:buSzPct val="91666"/>
              <a:buFont typeface="Wingdings"/>
              <a:buChar char=""/>
              <a:tabLst>
                <a:tab pos="134620" algn="l"/>
              </a:tabLst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назначьте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координатора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28184" y="3291829"/>
            <a:ext cx="2808605" cy="1296670"/>
          </a:xfrm>
          <a:custGeom>
            <a:avLst/>
            <a:gdLst/>
            <a:ahLst/>
            <a:cxnLst/>
            <a:rect l="l" t="t" r="r" b="b"/>
            <a:pathLst>
              <a:path w="2808604" h="1296670">
                <a:moveTo>
                  <a:pt x="2808311" y="0"/>
                </a:moveTo>
                <a:lnTo>
                  <a:pt x="0" y="0"/>
                </a:lnTo>
                <a:lnTo>
                  <a:pt x="0" y="1296143"/>
                </a:lnTo>
                <a:lnTo>
                  <a:pt x="2808311" y="1296143"/>
                </a:lnTo>
                <a:lnTo>
                  <a:pt x="280831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6923" y="3312667"/>
            <a:ext cx="95250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indent="-12192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"/>
              <a:tabLst>
                <a:tab pos="13462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расскажите</a:t>
            </a:r>
            <a:endParaRPr sz="1200">
              <a:latin typeface="Calibri"/>
              <a:cs typeface="Calibri"/>
            </a:endParaRPr>
          </a:p>
          <a:p>
            <a:pPr marL="133985" indent="-121920">
              <a:lnSpc>
                <a:spcPts val="1430"/>
              </a:lnSpc>
              <a:spcBef>
                <a:spcPts val="45"/>
              </a:spcBef>
              <a:buSzPct val="91666"/>
              <a:buFont typeface="Wingdings"/>
              <a:buChar char=""/>
              <a:tabLst>
                <a:tab pos="13462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объясните</a:t>
            </a:r>
            <a:endParaRPr sz="1200">
              <a:latin typeface="Calibri"/>
              <a:cs typeface="Calibri"/>
            </a:endParaRPr>
          </a:p>
          <a:p>
            <a:pPr marL="133985" indent="-121920">
              <a:lnSpc>
                <a:spcPts val="1430"/>
              </a:lnSpc>
              <a:buSzPct val="91666"/>
              <a:buFont typeface="Wingdings"/>
              <a:buChar char=""/>
              <a:tabLst>
                <a:tab pos="13462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май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167" y="852932"/>
            <a:ext cx="8099425" cy="235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возможность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обсуждения,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создание пространства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различных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мнений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столкновение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точек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зрения,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«провоцирование»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дискуссий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генерации идей,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выдвижения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гипотез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мышление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команде,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продуктивное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участия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коллективном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поиске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решений</a:t>
            </a:r>
            <a:endParaRPr sz="1800">
              <a:latin typeface="Calibri"/>
              <a:cs typeface="Calibri"/>
            </a:endParaRPr>
          </a:p>
          <a:p>
            <a:pPr marL="886460">
              <a:lnSpc>
                <a:spcPct val="100000"/>
              </a:lnSpc>
              <a:spcBef>
                <a:spcPts val="1335"/>
              </a:spcBef>
            </a:pP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КЛЮЧЕВЫЕ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АСПЕКТЫ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ОРГАНИЗАЦИИ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РАБОТЫ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ПАРАХ/ГРУППАХ: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46622" y="0"/>
            <a:ext cx="3497579" cy="5605145"/>
            <a:chOff x="5646622" y="0"/>
            <a:chExt cx="3497579" cy="560514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6622" y="0"/>
              <a:ext cx="3497378" cy="56050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6622" y="0"/>
              <a:ext cx="3497378" cy="560508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755890" y="4795192"/>
            <a:ext cx="226060" cy="2635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pPr marL="109855">
                <a:lnSpc>
                  <a:spcPct val="100000"/>
                </a:lnSpc>
                <a:spcBef>
                  <a:spcPts val="40"/>
                </a:spcBef>
              </a:pPr>
              <a:t>11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292" y="4795192"/>
            <a:ext cx="8363584" cy="3136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57195" algn="l"/>
              </a:tabLst>
            </a:pPr>
            <a:r>
              <a:rPr sz="1600" b="1" spc="-15" dirty="0">
                <a:latin typeface="Calibri"/>
                <a:cs typeface="Calibri"/>
              </a:rPr>
              <a:t>ОТ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«ЗНАНИЕВОЙ»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ПАРАДИГМЫ	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«ДЕЯТЕЛЬНОМУ»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ПРИМЕНЕНИЮ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ПОЛУЧЕННЫХ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ЗНАНИЙ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3715"/>
            <a:ext cx="82632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УЧЕБНЫЕ </a:t>
            </a:r>
            <a:r>
              <a:rPr spc="-15" dirty="0"/>
              <a:t>РЕГУЛЯТИВНЫЕ</a:t>
            </a:r>
            <a:r>
              <a:rPr spc="-5" dirty="0"/>
              <a:t> ДЕЙСТВИЯ: КЛЮЧЕВЫЕ </a:t>
            </a:r>
            <a:r>
              <a:rPr spc="-15" dirty="0"/>
              <a:t>АСПЕКТЫ</a:t>
            </a:r>
            <a:r>
              <a:rPr dirty="0"/>
              <a:t> </a:t>
            </a:r>
            <a:r>
              <a:rPr spc="-20" dirty="0"/>
              <a:t>ОРГАНИЗАЦИИ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51" y="217932"/>
            <a:ext cx="17710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Д</a:t>
            </a:r>
            <a:r>
              <a:rPr sz="2000" b="1" spc="-1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Я</a:t>
            </a:r>
            <a:r>
              <a:rPr sz="2000" b="1" spc="-5" dirty="0">
                <a:latin typeface="Calibri"/>
                <a:cs typeface="Calibri"/>
              </a:rPr>
              <a:t>Т</a:t>
            </a:r>
            <a:r>
              <a:rPr sz="2000" b="1" spc="-2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Л</a:t>
            </a:r>
            <a:r>
              <a:rPr sz="2000" b="1" spc="5" dirty="0">
                <a:latin typeface="Calibri"/>
                <a:cs typeface="Calibri"/>
              </a:rPr>
              <a:t>Ь</a:t>
            </a:r>
            <a:r>
              <a:rPr sz="2000" b="1" dirty="0">
                <a:latin typeface="Calibri"/>
                <a:cs typeface="Calibri"/>
              </a:rPr>
              <a:t>Н</a:t>
            </a:r>
            <a:r>
              <a:rPr sz="2000" b="1" spc="-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937"/>
            <a:ext cx="8964930" cy="4724400"/>
            <a:chOff x="0" y="7937"/>
            <a:chExt cx="8964930" cy="4724400"/>
          </a:xfrm>
        </p:grpSpPr>
        <p:sp>
          <p:nvSpPr>
            <p:cNvPr id="5" name="object 5"/>
            <p:cNvSpPr/>
            <p:nvPr/>
          </p:nvSpPr>
          <p:spPr>
            <a:xfrm>
              <a:off x="198661" y="627533"/>
              <a:ext cx="6605905" cy="0"/>
            </a:xfrm>
            <a:custGeom>
              <a:avLst/>
              <a:gdLst/>
              <a:ahLst/>
              <a:cxnLst/>
              <a:rect l="l" t="t" r="r" b="b"/>
              <a:pathLst>
                <a:path w="6605905">
                  <a:moveTo>
                    <a:pt x="0" y="0"/>
                  </a:moveTo>
                  <a:lnTo>
                    <a:pt x="6605587" y="1"/>
                  </a:lnTo>
                </a:path>
              </a:pathLst>
            </a:custGeom>
            <a:ln w="22225">
              <a:solidFill>
                <a:srgbClr val="3A6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937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511" y="843558"/>
              <a:ext cx="8785225" cy="432434"/>
            </a:xfrm>
            <a:custGeom>
              <a:avLst/>
              <a:gdLst/>
              <a:ahLst/>
              <a:cxnLst/>
              <a:rect l="l" t="t" r="r" b="b"/>
              <a:pathLst>
                <a:path w="8785225" h="432434">
                  <a:moveTo>
                    <a:pt x="8753608" y="0"/>
                  </a:moveTo>
                  <a:lnTo>
                    <a:pt x="31368" y="0"/>
                  </a:lnTo>
                  <a:lnTo>
                    <a:pt x="19158" y="2465"/>
                  </a:lnTo>
                  <a:lnTo>
                    <a:pt x="9187" y="9187"/>
                  </a:lnTo>
                  <a:lnTo>
                    <a:pt x="2465" y="19157"/>
                  </a:lnTo>
                  <a:lnTo>
                    <a:pt x="0" y="31367"/>
                  </a:lnTo>
                  <a:lnTo>
                    <a:pt x="0" y="400679"/>
                  </a:lnTo>
                  <a:lnTo>
                    <a:pt x="2465" y="412889"/>
                  </a:lnTo>
                  <a:lnTo>
                    <a:pt x="9187" y="422860"/>
                  </a:lnTo>
                  <a:lnTo>
                    <a:pt x="19158" y="429582"/>
                  </a:lnTo>
                  <a:lnTo>
                    <a:pt x="31368" y="432047"/>
                  </a:lnTo>
                  <a:lnTo>
                    <a:pt x="8753608" y="432047"/>
                  </a:lnTo>
                  <a:lnTo>
                    <a:pt x="8765817" y="429582"/>
                  </a:lnTo>
                  <a:lnTo>
                    <a:pt x="8775788" y="422860"/>
                  </a:lnTo>
                  <a:lnTo>
                    <a:pt x="8782510" y="412889"/>
                  </a:lnTo>
                  <a:lnTo>
                    <a:pt x="8784976" y="400679"/>
                  </a:lnTo>
                  <a:lnTo>
                    <a:pt x="8784976" y="31367"/>
                  </a:lnTo>
                  <a:lnTo>
                    <a:pt x="8782510" y="19157"/>
                  </a:lnTo>
                  <a:lnTo>
                    <a:pt x="8775788" y="9187"/>
                  </a:lnTo>
                  <a:lnTo>
                    <a:pt x="8765817" y="2465"/>
                  </a:lnTo>
                  <a:lnTo>
                    <a:pt x="8753608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819912"/>
              <a:ext cx="143256" cy="527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9511" y="1347613"/>
              <a:ext cx="8785225" cy="432434"/>
            </a:xfrm>
            <a:custGeom>
              <a:avLst/>
              <a:gdLst/>
              <a:ahLst/>
              <a:cxnLst/>
              <a:rect l="l" t="t" r="r" b="b"/>
              <a:pathLst>
                <a:path w="8785225" h="432435">
                  <a:moveTo>
                    <a:pt x="8753608" y="0"/>
                  </a:moveTo>
                  <a:lnTo>
                    <a:pt x="31368" y="0"/>
                  </a:lnTo>
                  <a:lnTo>
                    <a:pt x="19158" y="2465"/>
                  </a:lnTo>
                  <a:lnTo>
                    <a:pt x="9187" y="9187"/>
                  </a:lnTo>
                  <a:lnTo>
                    <a:pt x="2465" y="19159"/>
                  </a:lnTo>
                  <a:lnTo>
                    <a:pt x="0" y="31368"/>
                  </a:lnTo>
                  <a:lnTo>
                    <a:pt x="0" y="400679"/>
                  </a:lnTo>
                  <a:lnTo>
                    <a:pt x="2465" y="412889"/>
                  </a:lnTo>
                  <a:lnTo>
                    <a:pt x="9187" y="422860"/>
                  </a:lnTo>
                  <a:lnTo>
                    <a:pt x="19158" y="429583"/>
                  </a:lnTo>
                  <a:lnTo>
                    <a:pt x="31368" y="432048"/>
                  </a:lnTo>
                  <a:lnTo>
                    <a:pt x="8753608" y="432048"/>
                  </a:lnTo>
                  <a:lnTo>
                    <a:pt x="8765817" y="429583"/>
                  </a:lnTo>
                  <a:lnTo>
                    <a:pt x="8775788" y="422860"/>
                  </a:lnTo>
                  <a:lnTo>
                    <a:pt x="8782510" y="412889"/>
                  </a:lnTo>
                  <a:lnTo>
                    <a:pt x="8784976" y="400679"/>
                  </a:lnTo>
                  <a:lnTo>
                    <a:pt x="8784976" y="31368"/>
                  </a:lnTo>
                  <a:lnTo>
                    <a:pt x="8782510" y="19159"/>
                  </a:lnTo>
                  <a:lnTo>
                    <a:pt x="8775788" y="9187"/>
                  </a:lnTo>
                  <a:lnTo>
                    <a:pt x="8765817" y="2465"/>
                  </a:lnTo>
                  <a:lnTo>
                    <a:pt x="8753608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1322832"/>
              <a:ext cx="140208" cy="5273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9501" y="1923681"/>
              <a:ext cx="8785225" cy="1440180"/>
            </a:xfrm>
            <a:custGeom>
              <a:avLst/>
              <a:gdLst/>
              <a:ahLst/>
              <a:cxnLst/>
              <a:rect l="l" t="t" r="r" b="b"/>
              <a:pathLst>
                <a:path w="8785225" h="1440179">
                  <a:moveTo>
                    <a:pt x="8784984" y="1039482"/>
                  </a:moveTo>
                  <a:lnTo>
                    <a:pt x="8782520" y="1027277"/>
                  </a:lnTo>
                  <a:lnTo>
                    <a:pt x="8775789" y="1017308"/>
                  </a:lnTo>
                  <a:lnTo>
                    <a:pt x="8765819" y="1010577"/>
                  </a:lnTo>
                  <a:lnTo>
                    <a:pt x="8753615" y="1008113"/>
                  </a:lnTo>
                  <a:lnTo>
                    <a:pt x="31369" y="1008113"/>
                  </a:lnTo>
                  <a:lnTo>
                    <a:pt x="19164" y="1010577"/>
                  </a:lnTo>
                  <a:lnTo>
                    <a:pt x="9194" y="1017308"/>
                  </a:lnTo>
                  <a:lnTo>
                    <a:pt x="2463" y="1027277"/>
                  </a:lnTo>
                  <a:lnTo>
                    <a:pt x="0" y="1039482"/>
                  </a:lnTo>
                  <a:lnTo>
                    <a:pt x="0" y="1408798"/>
                  </a:lnTo>
                  <a:lnTo>
                    <a:pt x="2463" y="1421003"/>
                  </a:lnTo>
                  <a:lnTo>
                    <a:pt x="9194" y="1430972"/>
                  </a:lnTo>
                  <a:lnTo>
                    <a:pt x="19164" y="1437703"/>
                  </a:lnTo>
                  <a:lnTo>
                    <a:pt x="31369" y="1440167"/>
                  </a:lnTo>
                  <a:lnTo>
                    <a:pt x="8753615" y="1440167"/>
                  </a:lnTo>
                  <a:lnTo>
                    <a:pt x="8765819" y="1437703"/>
                  </a:lnTo>
                  <a:lnTo>
                    <a:pt x="8775789" y="1430972"/>
                  </a:lnTo>
                  <a:lnTo>
                    <a:pt x="8782520" y="1421003"/>
                  </a:lnTo>
                  <a:lnTo>
                    <a:pt x="8784984" y="1408798"/>
                  </a:lnTo>
                  <a:lnTo>
                    <a:pt x="8784984" y="1039482"/>
                  </a:lnTo>
                  <a:close/>
                </a:path>
                <a:path w="8785225" h="1440179">
                  <a:moveTo>
                    <a:pt x="8784984" y="535432"/>
                  </a:moveTo>
                  <a:lnTo>
                    <a:pt x="8782520" y="523214"/>
                  </a:lnTo>
                  <a:lnTo>
                    <a:pt x="8775789" y="513245"/>
                  </a:lnTo>
                  <a:lnTo>
                    <a:pt x="8765819" y="506526"/>
                  </a:lnTo>
                  <a:lnTo>
                    <a:pt x="8753615" y="504063"/>
                  </a:lnTo>
                  <a:lnTo>
                    <a:pt x="31369" y="504063"/>
                  </a:lnTo>
                  <a:lnTo>
                    <a:pt x="19164" y="506526"/>
                  </a:lnTo>
                  <a:lnTo>
                    <a:pt x="9194" y="513245"/>
                  </a:lnTo>
                  <a:lnTo>
                    <a:pt x="2463" y="523214"/>
                  </a:lnTo>
                  <a:lnTo>
                    <a:pt x="0" y="535432"/>
                  </a:lnTo>
                  <a:lnTo>
                    <a:pt x="0" y="904735"/>
                  </a:lnTo>
                  <a:lnTo>
                    <a:pt x="2463" y="916952"/>
                  </a:lnTo>
                  <a:lnTo>
                    <a:pt x="9194" y="926922"/>
                  </a:lnTo>
                  <a:lnTo>
                    <a:pt x="19164" y="933640"/>
                  </a:lnTo>
                  <a:lnTo>
                    <a:pt x="31369" y="936104"/>
                  </a:lnTo>
                  <a:lnTo>
                    <a:pt x="8753615" y="936104"/>
                  </a:lnTo>
                  <a:lnTo>
                    <a:pt x="8765819" y="933640"/>
                  </a:lnTo>
                  <a:lnTo>
                    <a:pt x="8775789" y="926922"/>
                  </a:lnTo>
                  <a:lnTo>
                    <a:pt x="8782520" y="916952"/>
                  </a:lnTo>
                  <a:lnTo>
                    <a:pt x="8784984" y="904735"/>
                  </a:lnTo>
                  <a:lnTo>
                    <a:pt x="8784984" y="535432"/>
                  </a:lnTo>
                  <a:close/>
                </a:path>
                <a:path w="8785225" h="1440179">
                  <a:moveTo>
                    <a:pt x="8784984" y="31369"/>
                  </a:moveTo>
                  <a:lnTo>
                    <a:pt x="8782520" y="19164"/>
                  </a:lnTo>
                  <a:lnTo>
                    <a:pt x="8775789" y="9194"/>
                  </a:lnTo>
                  <a:lnTo>
                    <a:pt x="8765819" y="2463"/>
                  </a:lnTo>
                  <a:lnTo>
                    <a:pt x="8753615" y="0"/>
                  </a:lnTo>
                  <a:lnTo>
                    <a:pt x="31369" y="0"/>
                  </a:lnTo>
                  <a:lnTo>
                    <a:pt x="19164" y="2463"/>
                  </a:lnTo>
                  <a:lnTo>
                    <a:pt x="9194" y="9194"/>
                  </a:lnTo>
                  <a:lnTo>
                    <a:pt x="2463" y="19164"/>
                  </a:lnTo>
                  <a:lnTo>
                    <a:pt x="0" y="31369"/>
                  </a:lnTo>
                  <a:lnTo>
                    <a:pt x="0" y="400685"/>
                  </a:lnTo>
                  <a:lnTo>
                    <a:pt x="2463" y="412889"/>
                  </a:lnTo>
                  <a:lnTo>
                    <a:pt x="9194" y="422859"/>
                  </a:lnTo>
                  <a:lnTo>
                    <a:pt x="19164" y="429590"/>
                  </a:lnTo>
                  <a:lnTo>
                    <a:pt x="31369" y="432054"/>
                  </a:lnTo>
                  <a:lnTo>
                    <a:pt x="8753615" y="432054"/>
                  </a:lnTo>
                  <a:lnTo>
                    <a:pt x="8765819" y="429590"/>
                  </a:lnTo>
                  <a:lnTo>
                    <a:pt x="8775789" y="422859"/>
                  </a:lnTo>
                  <a:lnTo>
                    <a:pt x="8782520" y="412889"/>
                  </a:lnTo>
                  <a:lnTo>
                    <a:pt x="8784984" y="400685"/>
                  </a:lnTo>
                  <a:lnTo>
                    <a:pt x="8784984" y="31369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1898904"/>
              <a:ext cx="143256" cy="1536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4047" y="3795885"/>
              <a:ext cx="3168650" cy="936625"/>
            </a:xfrm>
            <a:custGeom>
              <a:avLst/>
              <a:gdLst/>
              <a:ahLst/>
              <a:cxnLst/>
              <a:rect l="l" t="t" r="r" b="b"/>
              <a:pathLst>
                <a:path w="3168650" h="936625">
                  <a:moveTo>
                    <a:pt x="3168352" y="0"/>
                  </a:moveTo>
                  <a:lnTo>
                    <a:pt x="0" y="0"/>
                  </a:lnTo>
                  <a:lnTo>
                    <a:pt x="0" y="936104"/>
                  </a:lnTo>
                  <a:lnTo>
                    <a:pt x="3168352" y="936104"/>
                  </a:lnTo>
                  <a:lnTo>
                    <a:pt x="316835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3567" y="3795885"/>
            <a:ext cx="3168650" cy="936625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2384" rIns="0" bIns="0" rtlCol="0">
            <a:spAutoFit/>
          </a:bodyPr>
          <a:lstStyle/>
          <a:p>
            <a:pPr marL="211454" indent="-120650">
              <a:lnSpc>
                <a:spcPct val="100000"/>
              </a:lnSpc>
              <a:spcBef>
                <a:spcPts val="254"/>
              </a:spcBef>
              <a:buSzPct val="91666"/>
              <a:buFont typeface="Wingdings"/>
              <a:buChar char=""/>
              <a:tabLst>
                <a:tab pos="21209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распределение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ролей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ответственности</a:t>
            </a:r>
            <a:endParaRPr sz="1200">
              <a:latin typeface="Calibri"/>
              <a:cs typeface="Calibri"/>
            </a:endParaRPr>
          </a:p>
          <a:p>
            <a:pPr marL="211454" indent="-120650">
              <a:lnSpc>
                <a:spcPct val="100000"/>
              </a:lnSpc>
              <a:spcBef>
                <a:spcPts val="70"/>
              </a:spcBef>
              <a:buSzPct val="91666"/>
              <a:buFont typeface="Wingdings"/>
              <a:buChar char=""/>
              <a:tabLst>
                <a:tab pos="21209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сетевое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сотрудничество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2787" y="3815588"/>
            <a:ext cx="20561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65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команде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ts val="1415"/>
              </a:lnSpc>
              <a:spcBef>
                <a:spcPts val="7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социальное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взаимодействие</a:t>
            </a:r>
            <a:endParaRPr sz="1200">
              <a:latin typeface="Calibri"/>
              <a:cs typeface="Calibri"/>
            </a:endParaRPr>
          </a:p>
          <a:p>
            <a:pPr marL="132715" indent="-120650">
              <a:lnSpc>
                <a:spcPts val="1415"/>
              </a:lnSpc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нового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продукта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167" y="852932"/>
            <a:ext cx="8298815" cy="286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оцени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свою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работу,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проверь,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доработай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пр.</a:t>
            </a:r>
            <a:endParaRPr sz="1800">
              <a:latin typeface="Calibri"/>
              <a:cs typeface="Calibri"/>
            </a:endParaRPr>
          </a:p>
          <a:p>
            <a:pPr marL="12700" marR="2233295">
              <a:lnSpc>
                <a:spcPts val="4560"/>
              </a:lnSpc>
              <a:spcBef>
                <a:spcPts val="28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какие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трудности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могут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возникнуть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решении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этой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задачи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соотносится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ли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результат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с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поставленной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целью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новые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виды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комплексных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(создание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продукта)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междисциплинарный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подход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(экологический,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социологический,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технологический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501015" algn="ctr">
              <a:lnSpc>
                <a:spcPct val="100000"/>
              </a:lnSpc>
              <a:spcBef>
                <a:spcPts val="133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ВИДЫ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ДЕЯТЕЛЬНОСТИ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ОБУЧАЮЩИХСЯ: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46622" y="0"/>
            <a:ext cx="3497579" cy="5605145"/>
            <a:chOff x="5646622" y="0"/>
            <a:chExt cx="3497579" cy="560514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6622" y="0"/>
              <a:ext cx="3497378" cy="56050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6622" y="0"/>
              <a:ext cx="3497378" cy="560508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755890" y="4795192"/>
            <a:ext cx="226060" cy="2635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pPr marL="109855">
                <a:lnSpc>
                  <a:spcPct val="100000"/>
                </a:lnSpc>
                <a:spcBef>
                  <a:spcPts val="40"/>
                </a:spcBef>
              </a:pPr>
              <a:t>12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8292" y="4795192"/>
            <a:ext cx="8363584" cy="3136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57195" algn="l"/>
              </a:tabLst>
            </a:pPr>
            <a:r>
              <a:rPr sz="1600" b="1" spc="-15" dirty="0">
                <a:latin typeface="Calibri"/>
                <a:cs typeface="Calibri"/>
              </a:rPr>
              <a:t>ОТ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«ЗНАНИЕВОЙ»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ПАРАДИГМЫ	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«ДЕЯТЕЛЬНОМУ»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ПРИМЕНЕНИЮ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ПОЛУЧЕННЫХ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ЗНАНИЙ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59" y="0"/>
            <a:ext cx="7299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uFill>
                  <a:solidFill>
                    <a:srgbClr val="3A6E8E"/>
                  </a:solidFill>
                </a:uFill>
              </a:rPr>
              <a:t>ПРИМЕРЫ</a:t>
            </a:r>
            <a:r>
              <a:rPr sz="3200" u="heavy" spc="-30" dirty="0">
                <a:uFill>
                  <a:solidFill>
                    <a:srgbClr val="3A6E8E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3A6E8E"/>
                  </a:solidFill>
                </a:uFill>
              </a:rPr>
              <a:t>ЗАДАНИЙ:</a:t>
            </a:r>
            <a:r>
              <a:rPr sz="3200" u="heavy" spc="-15" dirty="0">
                <a:uFill>
                  <a:solidFill>
                    <a:srgbClr val="3A6E8E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3A6E8E"/>
                  </a:solidFill>
                </a:uFill>
              </a:rPr>
              <a:t>ОБЩЕСТВОЗНАН</a:t>
            </a:r>
            <a:r>
              <a:rPr sz="3200" spc="-10" dirty="0"/>
              <a:t>ИЕ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23527" y="0"/>
            <a:ext cx="8820785" cy="5143500"/>
            <a:chOff x="323527" y="0"/>
            <a:chExt cx="882078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665" y="0"/>
              <a:ext cx="3995334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665" y="0"/>
              <a:ext cx="3995334" cy="25490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8665" y="2549028"/>
              <a:ext cx="3817660" cy="25944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7" y="2571749"/>
              <a:ext cx="7128791" cy="249003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0259" y="874267"/>
            <a:ext cx="8039734" cy="1619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ЗНАНИЕ</a:t>
            </a:r>
            <a:endParaRPr sz="1800">
              <a:latin typeface="Calibri"/>
              <a:cs typeface="Calibri"/>
            </a:endParaRPr>
          </a:p>
          <a:p>
            <a:pPr marL="72390">
              <a:lnSpc>
                <a:spcPts val="1910"/>
              </a:lnSpc>
              <a:spcBef>
                <a:spcPts val="55"/>
              </a:spcBef>
            </a:pPr>
            <a:r>
              <a:rPr sz="1600" spc="-10" dirty="0">
                <a:latin typeface="Calibri"/>
                <a:cs typeface="Calibri"/>
              </a:rPr>
              <a:t>Ответьте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вопросы:</a:t>
            </a:r>
            <a:endParaRPr sz="1600">
              <a:latin typeface="Calibri"/>
              <a:cs typeface="Calibri"/>
            </a:endParaRPr>
          </a:p>
          <a:p>
            <a:pPr marL="415290" indent="-343535">
              <a:lnSpc>
                <a:spcPts val="1895"/>
              </a:lnSpc>
              <a:buAutoNum type="arabicPeriod"/>
              <a:tabLst>
                <a:tab pos="415290" algn="l"/>
                <a:tab pos="415925" algn="l"/>
              </a:tabLst>
            </a:pPr>
            <a:r>
              <a:rPr sz="1600" spc="-5" dirty="0">
                <a:latin typeface="Calibri"/>
                <a:cs typeface="Calibri"/>
              </a:rPr>
              <a:t>Какие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финансовые услуги</a:t>
            </a:r>
            <a:r>
              <a:rPr sz="1600" spc="-10" dirty="0">
                <a:latin typeface="Calibri"/>
                <a:cs typeface="Calibri"/>
              </a:rPr>
              <a:t> предоставляют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банки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гражданам?</a:t>
            </a:r>
            <a:endParaRPr sz="1600">
              <a:latin typeface="Calibri"/>
              <a:cs typeface="Calibri"/>
            </a:endParaRPr>
          </a:p>
          <a:p>
            <a:pPr marL="415290" marR="5080" indent="-342900">
              <a:lnSpc>
                <a:spcPts val="1900"/>
              </a:lnSpc>
              <a:spcBef>
                <a:spcPts val="70"/>
              </a:spcBef>
              <a:buAutoNum type="arabicPeriod"/>
              <a:tabLst>
                <a:tab pos="415290" algn="l"/>
                <a:tab pos="415925" algn="l"/>
              </a:tabLst>
            </a:pPr>
            <a:r>
              <a:rPr sz="1600" spc="-10" dirty="0">
                <a:latin typeface="Calibri"/>
                <a:cs typeface="Calibri"/>
              </a:rPr>
              <a:t>Что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такое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депозит,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дебетовая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карта,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кредитная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карта?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 </a:t>
            </a:r>
            <a:r>
              <a:rPr sz="1600" spc="-15" dirty="0">
                <a:latin typeface="Calibri"/>
                <a:cs typeface="Calibri"/>
              </a:rPr>
              <a:t>какой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целью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банки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привлекают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сбережения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граждан?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ПРИМЕНЕНИЕ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7937"/>
            <a:ext cx="155575" cy="638175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7489" y="4341975"/>
            <a:ext cx="9592939" cy="935500"/>
            <a:chOff x="-5093" y="5619206"/>
            <a:chExt cx="12197510" cy="1247333"/>
          </a:xfrm>
        </p:grpSpPr>
        <p:sp>
          <p:nvSpPr>
            <p:cNvPr id="3" name="object 3"/>
            <p:cNvSpPr/>
            <p:nvPr/>
          </p:nvSpPr>
          <p:spPr>
            <a:xfrm>
              <a:off x="-5093" y="5674644"/>
              <a:ext cx="12186920" cy="1191895"/>
            </a:xfrm>
            <a:custGeom>
              <a:avLst/>
              <a:gdLst/>
              <a:ahLst/>
              <a:cxnLst/>
              <a:rect l="l" t="t" r="r" b="b"/>
              <a:pathLst>
                <a:path w="12186920" h="1191895">
                  <a:moveTo>
                    <a:pt x="12186502" y="0"/>
                  </a:moveTo>
                  <a:lnTo>
                    <a:pt x="0" y="0"/>
                  </a:lnTo>
                  <a:lnTo>
                    <a:pt x="0" y="1191512"/>
                  </a:lnTo>
                  <a:lnTo>
                    <a:pt x="12186502" y="1191512"/>
                  </a:lnTo>
                  <a:lnTo>
                    <a:pt x="12186502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97" y="5666486"/>
              <a:ext cx="12186920" cy="1191895"/>
            </a:xfrm>
            <a:custGeom>
              <a:avLst/>
              <a:gdLst/>
              <a:ahLst/>
              <a:cxnLst/>
              <a:rect l="l" t="t" r="r" b="b"/>
              <a:pathLst>
                <a:path w="12186920" h="1191895">
                  <a:moveTo>
                    <a:pt x="12186502" y="0"/>
                  </a:moveTo>
                  <a:lnTo>
                    <a:pt x="0" y="0"/>
                  </a:lnTo>
                  <a:lnTo>
                    <a:pt x="0" y="1191512"/>
                  </a:lnTo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9327707" y="5619206"/>
              <a:ext cx="1064333" cy="280371"/>
            </a:xfrm>
            <a:custGeom>
              <a:avLst/>
              <a:gdLst/>
              <a:ahLst/>
              <a:cxnLst/>
              <a:rect l="l" t="t" r="r" b="b"/>
              <a:pathLst>
                <a:path w="1223009" h="477520">
                  <a:moveTo>
                    <a:pt x="1222883" y="0"/>
                  </a:moveTo>
                  <a:lnTo>
                    <a:pt x="0" y="0"/>
                  </a:lnTo>
                  <a:lnTo>
                    <a:pt x="611505" y="477075"/>
                  </a:lnTo>
                  <a:lnTo>
                    <a:pt x="122288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659866"/>
              <a:ext cx="1278890" cy="1198245"/>
            </a:xfrm>
            <a:custGeom>
              <a:avLst/>
              <a:gdLst/>
              <a:ahLst/>
              <a:cxnLst/>
              <a:rect l="l" t="t" r="r" b="b"/>
              <a:pathLst>
                <a:path w="1278890" h="1198245">
                  <a:moveTo>
                    <a:pt x="0" y="0"/>
                  </a:moveTo>
                  <a:lnTo>
                    <a:pt x="66991" y="26185"/>
                  </a:lnTo>
                  <a:lnTo>
                    <a:pt x="108904" y="43912"/>
                  </a:lnTo>
                  <a:lnTo>
                    <a:pt x="150385" y="62448"/>
                  </a:lnTo>
                  <a:lnTo>
                    <a:pt x="191423" y="81781"/>
                  </a:lnTo>
                  <a:lnTo>
                    <a:pt x="232008" y="101902"/>
                  </a:lnTo>
                  <a:lnTo>
                    <a:pt x="272132" y="122801"/>
                  </a:lnTo>
                  <a:lnTo>
                    <a:pt x="311784" y="144469"/>
                  </a:lnTo>
                  <a:lnTo>
                    <a:pt x="350954" y="166896"/>
                  </a:lnTo>
                  <a:lnTo>
                    <a:pt x="389632" y="190070"/>
                  </a:lnTo>
                  <a:lnTo>
                    <a:pt x="427809" y="213984"/>
                  </a:lnTo>
                  <a:lnTo>
                    <a:pt x="465474" y="238626"/>
                  </a:lnTo>
                  <a:lnTo>
                    <a:pt x="502618" y="263988"/>
                  </a:lnTo>
                  <a:lnTo>
                    <a:pt x="539231" y="290058"/>
                  </a:lnTo>
                  <a:lnTo>
                    <a:pt x="575303" y="316827"/>
                  </a:lnTo>
                  <a:lnTo>
                    <a:pt x="610823" y="344286"/>
                  </a:lnTo>
                  <a:lnTo>
                    <a:pt x="645783" y="372424"/>
                  </a:lnTo>
                  <a:lnTo>
                    <a:pt x="680172" y="401232"/>
                  </a:lnTo>
                  <a:lnTo>
                    <a:pt x="713981" y="430700"/>
                  </a:lnTo>
                  <a:lnTo>
                    <a:pt x="747198" y="460817"/>
                  </a:lnTo>
                  <a:lnTo>
                    <a:pt x="779816" y="491574"/>
                  </a:lnTo>
                  <a:lnTo>
                    <a:pt x="811823" y="522961"/>
                  </a:lnTo>
                  <a:lnTo>
                    <a:pt x="843210" y="554968"/>
                  </a:lnTo>
                  <a:lnTo>
                    <a:pt x="873967" y="587586"/>
                  </a:lnTo>
                  <a:lnTo>
                    <a:pt x="904085" y="620804"/>
                  </a:lnTo>
                  <a:lnTo>
                    <a:pt x="933552" y="654612"/>
                  </a:lnTo>
                  <a:lnTo>
                    <a:pt x="962360" y="689001"/>
                  </a:lnTo>
                  <a:lnTo>
                    <a:pt x="990498" y="723961"/>
                  </a:lnTo>
                  <a:lnTo>
                    <a:pt x="1017957" y="759482"/>
                  </a:lnTo>
                  <a:lnTo>
                    <a:pt x="1044726" y="795553"/>
                  </a:lnTo>
                  <a:lnTo>
                    <a:pt x="1070797" y="832166"/>
                  </a:lnTo>
                  <a:lnTo>
                    <a:pt x="1096158" y="869310"/>
                  </a:lnTo>
                  <a:lnTo>
                    <a:pt x="1120800" y="906975"/>
                  </a:lnTo>
                  <a:lnTo>
                    <a:pt x="1144714" y="945152"/>
                  </a:lnTo>
                  <a:lnTo>
                    <a:pt x="1167889" y="983830"/>
                  </a:lnTo>
                  <a:lnTo>
                    <a:pt x="1190315" y="1023000"/>
                  </a:lnTo>
                  <a:lnTo>
                    <a:pt x="1211983" y="1062652"/>
                  </a:lnTo>
                  <a:lnTo>
                    <a:pt x="1232882" y="1102776"/>
                  </a:lnTo>
                  <a:lnTo>
                    <a:pt x="1253004" y="1143362"/>
                  </a:lnTo>
                  <a:lnTo>
                    <a:pt x="1272337" y="1184400"/>
                  </a:lnTo>
                  <a:lnTo>
                    <a:pt x="1278472" y="1198130"/>
                  </a:lnTo>
                </a:path>
              </a:pathLst>
            </a:custGeom>
            <a:ln w="50799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43850"/>
              <a:ext cx="643255" cy="614680"/>
            </a:xfrm>
            <a:custGeom>
              <a:avLst/>
              <a:gdLst/>
              <a:ahLst/>
              <a:cxnLst/>
              <a:rect l="l" t="t" r="r" b="b"/>
              <a:pathLst>
                <a:path w="643255" h="614679">
                  <a:moveTo>
                    <a:pt x="0" y="0"/>
                  </a:moveTo>
                  <a:lnTo>
                    <a:pt x="35145" y="19983"/>
                  </a:lnTo>
                  <a:lnTo>
                    <a:pt x="73723" y="43254"/>
                  </a:lnTo>
                  <a:lnTo>
                    <a:pt x="111644" y="67480"/>
                  </a:lnTo>
                  <a:lnTo>
                    <a:pt x="148894" y="92645"/>
                  </a:lnTo>
                  <a:lnTo>
                    <a:pt x="185454" y="118732"/>
                  </a:lnTo>
                  <a:lnTo>
                    <a:pt x="221309" y="145726"/>
                  </a:lnTo>
                  <a:lnTo>
                    <a:pt x="256442" y="173608"/>
                  </a:lnTo>
                  <a:lnTo>
                    <a:pt x="290836" y="202363"/>
                  </a:lnTo>
                  <a:lnTo>
                    <a:pt x="324475" y="231974"/>
                  </a:lnTo>
                  <a:lnTo>
                    <a:pt x="357341" y="262423"/>
                  </a:lnTo>
                  <a:lnTo>
                    <a:pt x="389418" y="293695"/>
                  </a:lnTo>
                  <a:lnTo>
                    <a:pt x="420690" y="325773"/>
                  </a:lnTo>
                  <a:lnTo>
                    <a:pt x="451139" y="358639"/>
                  </a:lnTo>
                  <a:lnTo>
                    <a:pt x="480750" y="392278"/>
                  </a:lnTo>
                  <a:lnTo>
                    <a:pt x="509504" y="426672"/>
                  </a:lnTo>
                  <a:lnTo>
                    <a:pt x="537387" y="461805"/>
                  </a:lnTo>
                  <a:lnTo>
                    <a:pt x="564380" y="497661"/>
                  </a:lnTo>
                  <a:lnTo>
                    <a:pt x="590467" y="534221"/>
                  </a:lnTo>
                  <a:lnTo>
                    <a:pt x="615632" y="571471"/>
                  </a:lnTo>
                  <a:lnTo>
                    <a:pt x="639858" y="609393"/>
                  </a:lnTo>
                  <a:lnTo>
                    <a:pt x="642725" y="614146"/>
                  </a:lnTo>
                </a:path>
              </a:pathLst>
            </a:custGeom>
            <a:ln w="50799">
              <a:solidFill>
                <a:srgbClr val="9DC3E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58549"/>
              <a:ext cx="953769" cy="899794"/>
            </a:xfrm>
            <a:custGeom>
              <a:avLst/>
              <a:gdLst/>
              <a:ahLst/>
              <a:cxnLst/>
              <a:rect l="l" t="t" r="r" b="b"/>
              <a:pathLst>
                <a:path w="953769" h="899795">
                  <a:moveTo>
                    <a:pt x="0" y="0"/>
                  </a:moveTo>
                  <a:lnTo>
                    <a:pt x="68497" y="33237"/>
                  </a:lnTo>
                  <a:lnTo>
                    <a:pt x="108521" y="54206"/>
                  </a:lnTo>
                  <a:lnTo>
                    <a:pt x="148025" y="76017"/>
                  </a:lnTo>
                  <a:lnTo>
                    <a:pt x="186997" y="98656"/>
                  </a:lnTo>
                  <a:lnTo>
                    <a:pt x="225426" y="122113"/>
                  </a:lnTo>
                  <a:lnTo>
                    <a:pt x="263299" y="146376"/>
                  </a:lnTo>
                  <a:lnTo>
                    <a:pt x="300605" y="171433"/>
                  </a:lnTo>
                  <a:lnTo>
                    <a:pt x="337331" y="197271"/>
                  </a:lnTo>
                  <a:lnTo>
                    <a:pt x="373467" y="223879"/>
                  </a:lnTo>
                  <a:lnTo>
                    <a:pt x="408999" y="251245"/>
                  </a:lnTo>
                  <a:lnTo>
                    <a:pt x="443916" y="279357"/>
                  </a:lnTo>
                  <a:lnTo>
                    <a:pt x="478206" y="308203"/>
                  </a:lnTo>
                  <a:lnTo>
                    <a:pt x="511858" y="337771"/>
                  </a:lnTo>
                  <a:lnTo>
                    <a:pt x="544859" y="368050"/>
                  </a:lnTo>
                  <a:lnTo>
                    <a:pt x="577197" y="399027"/>
                  </a:lnTo>
                  <a:lnTo>
                    <a:pt x="608860" y="430691"/>
                  </a:lnTo>
                  <a:lnTo>
                    <a:pt x="639837" y="463029"/>
                  </a:lnTo>
                  <a:lnTo>
                    <a:pt x="670115" y="496030"/>
                  </a:lnTo>
                  <a:lnTo>
                    <a:pt x="699684" y="529681"/>
                  </a:lnTo>
                  <a:lnTo>
                    <a:pt x="728530" y="563972"/>
                  </a:lnTo>
                  <a:lnTo>
                    <a:pt x="756642" y="598889"/>
                  </a:lnTo>
                  <a:lnTo>
                    <a:pt x="784007" y="634421"/>
                  </a:lnTo>
                  <a:lnTo>
                    <a:pt x="810615" y="670557"/>
                  </a:lnTo>
                  <a:lnTo>
                    <a:pt x="836453" y="707283"/>
                  </a:lnTo>
                  <a:lnTo>
                    <a:pt x="861510" y="744589"/>
                  </a:lnTo>
                  <a:lnTo>
                    <a:pt x="885772" y="782462"/>
                  </a:lnTo>
                  <a:lnTo>
                    <a:pt x="909229" y="820891"/>
                  </a:lnTo>
                  <a:lnTo>
                    <a:pt x="931869" y="859863"/>
                  </a:lnTo>
                  <a:lnTo>
                    <a:pt x="953679" y="899367"/>
                  </a:lnTo>
                </a:path>
              </a:pathLst>
            </a:custGeom>
            <a:ln w="50800">
              <a:solidFill>
                <a:srgbClr val="0071B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51248" y="3227350"/>
            <a:ext cx="6826693" cy="204278"/>
            <a:chOff x="-4624724" y="5927483"/>
            <a:chExt cx="9102257" cy="272371"/>
          </a:xfrm>
        </p:grpSpPr>
        <p:sp>
          <p:nvSpPr>
            <p:cNvPr id="12" name="object 12"/>
            <p:cNvSpPr/>
            <p:nvPr/>
          </p:nvSpPr>
          <p:spPr>
            <a:xfrm>
              <a:off x="-4624724" y="5937044"/>
              <a:ext cx="4523070" cy="262810"/>
            </a:xfrm>
            <a:custGeom>
              <a:avLst/>
              <a:gdLst/>
              <a:ahLst/>
              <a:cxnLst/>
              <a:rect l="l" t="t" r="r" b="b"/>
              <a:pathLst>
                <a:path w="5080634" h="251460">
                  <a:moveTo>
                    <a:pt x="5080508" y="0"/>
                  </a:moveTo>
                  <a:lnTo>
                    <a:pt x="0" y="0"/>
                  </a:lnTo>
                  <a:lnTo>
                    <a:pt x="0" y="141097"/>
                  </a:lnTo>
                  <a:lnTo>
                    <a:pt x="2212340" y="141097"/>
                  </a:lnTo>
                  <a:lnTo>
                    <a:pt x="2540254" y="250951"/>
                  </a:lnTo>
                  <a:lnTo>
                    <a:pt x="2868167" y="141097"/>
                  </a:lnTo>
                  <a:lnTo>
                    <a:pt x="5080508" y="141097"/>
                  </a:lnTo>
                  <a:lnTo>
                    <a:pt x="5080508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46" y="5927483"/>
              <a:ext cx="4426787" cy="255541"/>
            </a:xfrm>
            <a:custGeom>
              <a:avLst/>
              <a:gdLst/>
              <a:ahLst/>
              <a:cxnLst/>
              <a:rect l="l" t="t" r="r" b="b"/>
              <a:pathLst>
                <a:path w="3542029" h="259714">
                  <a:moveTo>
                    <a:pt x="3541903" y="0"/>
                  </a:moveTo>
                  <a:lnTo>
                    <a:pt x="0" y="0"/>
                  </a:lnTo>
                  <a:lnTo>
                    <a:pt x="0" y="145796"/>
                  </a:lnTo>
                  <a:lnTo>
                    <a:pt x="1542414" y="145796"/>
                  </a:lnTo>
                  <a:lnTo>
                    <a:pt x="1771014" y="259207"/>
                  </a:lnTo>
                  <a:lnTo>
                    <a:pt x="1999614" y="145796"/>
                  </a:lnTo>
                  <a:lnTo>
                    <a:pt x="3541903" y="145796"/>
                  </a:lnTo>
                  <a:lnTo>
                    <a:pt x="3541903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91560" y="3006426"/>
            <a:ext cx="1942268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accent1">
                    <a:lumMod val="75000"/>
                  </a:schemeClr>
                </a:solidFill>
              </a:rPr>
              <a:t>ЗНАНИЕ. ПОНИМАНИЕ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151247" y="2826789"/>
            <a:ext cx="3392303" cy="342900"/>
          </a:xfrm>
          <a:prstGeom prst="round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6666"/>
                </a:solidFill>
              </a:rPr>
              <a:t>ПРИМЕНЕНИЕ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657851" y="2826789"/>
            <a:ext cx="3320090" cy="3429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ФУНКЦИОНАЛЬНОСТЬ</a:t>
            </a:r>
          </a:p>
        </p:txBody>
      </p:sp>
      <p:pic>
        <p:nvPicPr>
          <p:cNvPr id="59" name="object 1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2364" y="3422517"/>
            <a:ext cx="902444" cy="828293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/>
          </p:nvPr>
        </p:nvGraphicFramePr>
        <p:xfrm>
          <a:off x="91559" y="520334"/>
          <a:ext cx="1985672" cy="233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248" y="319549"/>
            <a:ext cx="6893676" cy="24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bject 11"/>
          <p:cNvSpPr/>
          <p:nvPr/>
        </p:nvSpPr>
        <p:spPr>
          <a:xfrm rot="10800000">
            <a:off x="55416" y="2776847"/>
            <a:ext cx="1976340" cy="163042"/>
          </a:xfrm>
          <a:custGeom>
            <a:avLst/>
            <a:gdLst/>
            <a:ahLst/>
            <a:cxnLst/>
            <a:rect l="l" t="t" r="r" b="b"/>
            <a:pathLst>
              <a:path w="3373120" h="256539">
                <a:moveTo>
                  <a:pt x="3372891" y="0"/>
                </a:moveTo>
                <a:lnTo>
                  <a:pt x="0" y="0"/>
                </a:lnTo>
                <a:lnTo>
                  <a:pt x="0" y="144018"/>
                </a:lnTo>
                <a:lnTo>
                  <a:pt x="1468653" y="144018"/>
                </a:lnTo>
                <a:lnTo>
                  <a:pt x="1686458" y="256286"/>
                </a:lnTo>
                <a:lnTo>
                  <a:pt x="1904136" y="144018"/>
                </a:lnTo>
                <a:lnTo>
                  <a:pt x="3372891" y="144018"/>
                </a:lnTo>
                <a:lnTo>
                  <a:pt x="337289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Прямоугольник 62"/>
          <p:cNvSpPr/>
          <p:nvPr/>
        </p:nvSpPr>
        <p:spPr>
          <a:xfrm>
            <a:off x="2164169" y="3372647"/>
            <a:ext cx="3490673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 algn="just">
              <a:lnSpc>
                <a:spcPct val="101099"/>
              </a:lnSpc>
              <a:spcBef>
                <a:spcPts val="60"/>
              </a:spcBef>
            </a:pPr>
            <a:r>
              <a:rPr lang="ru-RU" sz="1350" dirty="0"/>
              <a:t>Запишите свой ответ на вопрос: </a:t>
            </a:r>
          </a:p>
          <a:p>
            <a:pPr marL="9525" marR="3810" algn="just">
              <a:lnSpc>
                <a:spcPct val="101099"/>
              </a:lnSpc>
              <a:spcBef>
                <a:spcPts val="60"/>
              </a:spcBef>
            </a:pPr>
            <a:r>
              <a:rPr lang="ru-RU" sz="1350" b="1" i="1" dirty="0"/>
              <a:t>Почему в водоёмах с  мутной, непрозрачной водой нет зелёных водорослей?</a:t>
            </a:r>
          </a:p>
          <a:p>
            <a:pPr marL="9525" marR="3810" algn="just">
              <a:lnSpc>
                <a:spcPct val="101099"/>
              </a:lnSpc>
              <a:spcBef>
                <a:spcPts val="60"/>
              </a:spcBef>
            </a:pPr>
            <a:r>
              <a:rPr lang="ru-RU" sz="1350" dirty="0"/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610421" y="3415864"/>
            <a:ext cx="3414947" cy="73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 algn="just">
              <a:lnSpc>
                <a:spcPct val="101099"/>
              </a:lnSpc>
              <a:spcBef>
                <a:spcPts val="60"/>
              </a:spcBef>
            </a:pPr>
            <a:r>
              <a:rPr lang="ru-RU" sz="1350" dirty="0"/>
              <a:t>Запишите свой ответ на вопрос: </a:t>
            </a:r>
          </a:p>
          <a:p>
            <a:pPr marL="9525" marR="3810" algn="just">
              <a:lnSpc>
                <a:spcPct val="101099"/>
              </a:lnSpc>
              <a:spcBef>
                <a:spcPts val="60"/>
              </a:spcBef>
            </a:pPr>
            <a:r>
              <a:rPr lang="ru-RU" sz="1350" b="1" i="1" dirty="0"/>
              <a:t>Что необходимо сделать, чтобы пруд стал чистым и в нем завелись рыбки? </a:t>
            </a:r>
            <a:endParaRPr lang="ru-RU" sz="1350" dirty="0"/>
          </a:p>
        </p:txBody>
      </p:sp>
      <p:sp>
        <p:nvSpPr>
          <p:cNvPr id="65" name="object 7"/>
          <p:cNvSpPr/>
          <p:nvPr/>
        </p:nvSpPr>
        <p:spPr>
          <a:xfrm>
            <a:off x="313075" y="4243782"/>
            <a:ext cx="1414253" cy="256223"/>
          </a:xfrm>
          <a:custGeom>
            <a:avLst/>
            <a:gdLst/>
            <a:ahLst/>
            <a:cxnLst/>
            <a:rect l="l" t="t" r="r" b="b"/>
            <a:pathLst>
              <a:path w="1273809" h="341629">
                <a:moveTo>
                  <a:pt x="636651" y="0"/>
                </a:moveTo>
                <a:lnTo>
                  <a:pt x="0" y="341566"/>
                </a:lnTo>
                <a:lnTo>
                  <a:pt x="1273428" y="341566"/>
                </a:lnTo>
                <a:lnTo>
                  <a:pt x="636651" y="0"/>
                </a:lnTo>
                <a:close/>
              </a:path>
            </a:pathLst>
          </a:custGeom>
          <a:solidFill>
            <a:srgbClr val="1E327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TextBox 22"/>
          <p:cNvSpPr txBox="1"/>
          <p:nvPr/>
        </p:nvSpPr>
        <p:spPr>
          <a:xfrm>
            <a:off x="3371850" y="4500004"/>
            <a:ext cx="4914900" cy="643496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Примеры заданий. Биология</a:t>
            </a:r>
          </a:p>
        </p:txBody>
      </p:sp>
    </p:spTree>
    <p:extLst>
      <p:ext uri="{BB962C8B-B14F-4D97-AF65-F5344CB8AC3E}">
        <p14:creationId xmlns:p14="http://schemas.microsoft.com/office/powerpoint/2010/main" xmlns="" val="6370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988" y="830262"/>
            <a:ext cx="8836025" cy="4114800"/>
            <a:chOff x="153988" y="830262"/>
            <a:chExt cx="8836025" cy="4114800"/>
          </a:xfrm>
        </p:grpSpPr>
        <p:sp>
          <p:nvSpPr>
            <p:cNvPr id="3" name="object 3"/>
            <p:cNvSpPr/>
            <p:nvPr/>
          </p:nvSpPr>
          <p:spPr>
            <a:xfrm>
              <a:off x="179387" y="842974"/>
              <a:ext cx="8785225" cy="372110"/>
            </a:xfrm>
            <a:custGeom>
              <a:avLst/>
              <a:gdLst/>
              <a:ahLst/>
              <a:cxnLst/>
              <a:rect l="l" t="t" r="r" b="b"/>
              <a:pathLst>
                <a:path w="8785225" h="372109">
                  <a:moveTo>
                    <a:pt x="8784971" y="0"/>
                  </a:moveTo>
                  <a:lnTo>
                    <a:pt x="5976658" y="0"/>
                  </a:lnTo>
                  <a:lnTo>
                    <a:pt x="0" y="0"/>
                  </a:lnTo>
                  <a:lnTo>
                    <a:pt x="0" y="371919"/>
                  </a:lnTo>
                  <a:lnTo>
                    <a:pt x="5976658" y="371919"/>
                  </a:lnTo>
                  <a:lnTo>
                    <a:pt x="8784971" y="371919"/>
                  </a:lnTo>
                  <a:lnTo>
                    <a:pt x="878497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387" y="1214894"/>
              <a:ext cx="8785225" cy="3717290"/>
            </a:xfrm>
            <a:custGeom>
              <a:avLst/>
              <a:gdLst/>
              <a:ahLst/>
              <a:cxnLst/>
              <a:rect l="l" t="t" r="r" b="b"/>
              <a:pathLst>
                <a:path w="8785225" h="3717290">
                  <a:moveTo>
                    <a:pt x="8784971" y="0"/>
                  </a:moveTo>
                  <a:lnTo>
                    <a:pt x="5976658" y="0"/>
                  </a:lnTo>
                  <a:lnTo>
                    <a:pt x="2448268" y="0"/>
                  </a:lnTo>
                  <a:lnTo>
                    <a:pt x="0" y="0"/>
                  </a:lnTo>
                  <a:lnTo>
                    <a:pt x="0" y="926757"/>
                  </a:lnTo>
                  <a:lnTo>
                    <a:pt x="2448268" y="926757"/>
                  </a:lnTo>
                  <a:lnTo>
                    <a:pt x="5976658" y="926757"/>
                  </a:lnTo>
                  <a:lnTo>
                    <a:pt x="5976658" y="3716858"/>
                  </a:lnTo>
                  <a:lnTo>
                    <a:pt x="8784971" y="3716858"/>
                  </a:lnTo>
                  <a:lnTo>
                    <a:pt x="8784971" y="0"/>
                  </a:lnTo>
                  <a:close/>
                </a:path>
              </a:pathLst>
            </a:custGeom>
            <a:solidFill>
              <a:srgbClr val="D0D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387" y="2141651"/>
              <a:ext cx="5977255" cy="1134110"/>
            </a:xfrm>
            <a:custGeom>
              <a:avLst/>
              <a:gdLst/>
              <a:ahLst/>
              <a:cxnLst/>
              <a:rect l="l" t="t" r="r" b="b"/>
              <a:pathLst>
                <a:path w="5977255" h="1134110">
                  <a:moveTo>
                    <a:pt x="5976658" y="0"/>
                  </a:moveTo>
                  <a:lnTo>
                    <a:pt x="2448268" y="0"/>
                  </a:lnTo>
                  <a:lnTo>
                    <a:pt x="0" y="0"/>
                  </a:lnTo>
                  <a:lnTo>
                    <a:pt x="0" y="1133487"/>
                  </a:lnTo>
                  <a:lnTo>
                    <a:pt x="2448268" y="1133487"/>
                  </a:lnTo>
                  <a:lnTo>
                    <a:pt x="5976658" y="1133487"/>
                  </a:lnTo>
                  <a:lnTo>
                    <a:pt x="5976658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387" y="3275139"/>
              <a:ext cx="5977255" cy="1656714"/>
            </a:xfrm>
            <a:custGeom>
              <a:avLst/>
              <a:gdLst/>
              <a:ahLst/>
              <a:cxnLst/>
              <a:rect l="l" t="t" r="r" b="b"/>
              <a:pathLst>
                <a:path w="5977255" h="1656714">
                  <a:moveTo>
                    <a:pt x="5976658" y="0"/>
                  </a:moveTo>
                  <a:lnTo>
                    <a:pt x="2448268" y="0"/>
                  </a:lnTo>
                  <a:lnTo>
                    <a:pt x="0" y="0"/>
                  </a:lnTo>
                  <a:lnTo>
                    <a:pt x="0" y="1656613"/>
                  </a:lnTo>
                  <a:lnTo>
                    <a:pt x="2448268" y="1656613"/>
                  </a:lnTo>
                  <a:lnTo>
                    <a:pt x="5976658" y="1656613"/>
                  </a:lnTo>
                  <a:lnTo>
                    <a:pt x="5976658" y="0"/>
                  </a:lnTo>
                  <a:close/>
                </a:path>
              </a:pathLst>
            </a:custGeom>
            <a:solidFill>
              <a:srgbClr val="D0D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7660" y="836612"/>
              <a:ext cx="3528695" cy="4102100"/>
            </a:xfrm>
            <a:custGeom>
              <a:avLst/>
              <a:gdLst/>
              <a:ahLst/>
              <a:cxnLst/>
              <a:rect l="l" t="t" r="r" b="b"/>
              <a:pathLst>
                <a:path w="3528695" h="4102100">
                  <a:moveTo>
                    <a:pt x="0" y="359220"/>
                  </a:moveTo>
                  <a:lnTo>
                    <a:pt x="0" y="4101490"/>
                  </a:lnTo>
                </a:path>
                <a:path w="3528695" h="4102100">
                  <a:moveTo>
                    <a:pt x="3528392" y="0"/>
                  </a:moveTo>
                  <a:lnTo>
                    <a:pt x="3528392" y="410149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038" y="1214882"/>
              <a:ext cx="8797925" cy="0"/>
            </a:xfrm>
            <a:custGeom>
              <a:avLst/>
              <a:gdLst/>
              <a:ahLst/>
              <a:cxnLst/>
              <a:rect l="l" t="t" r="r" b="b"/>
              <a:pathLst>
                <a:path w="8797925">
                  <a:moveTo>
                    <a:pt x="0" y="0"/>
                  </a:moveTo>
                  <a:lnTo>
                    <a:pt x="879767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038" y="836612"/>
              <a:ext cx="8797925" cy="4102100"/>
            </a:xfrm>
            <a:custGeom>
              <a:avLst/>
              <a:gdLst/>
              <a:ahLst/>
              <a:cxnLst/>
              <a:rect l="l" t="t" r="r" b="b"/>
              <a:pathLst>
                <a:path w="8797925" h="4102100">
                  <a:moveTo>
                    <a:pt x="0" y="1305035"/>
                  </a:moveTo>
                  <a:lnTo>
                    <a:pt x="5989364" y="1305035"/>
                  </a:lnTo>
                </a:path>
                <a:path w="8797925" h="4102100">
                  <a:moveTo>
                    <a:pt x="0" y="2438515"/>
                  </a:moveTo>
                  <a:lnTo>
                    <a:pt x="5989364" y="2438515"/>
                  </a:lnTo>
                </a:path>
                <a:path w="8797925" h="4102100">
                  <a:moveTo>
                    <a:pt x="6350" y="0"/>
                  </a:moveTo>
                  <a:lnTo>
                    <a:pt x="6350" y="4101490"/>
                  </a:lnTo>
                </a:path>
                <a:path w="8797925" h="4102100">
                  <a:moveTo>
                    <a:pt x="8791325" y="0"/>
                  </a:moveTo>
                  <a:lnTo>
                    <a:pt x="8791325" y="4101490"/>
                  </a:lnTo>
                </a:path>
                <a:path w="8797925" h="4102100">
                  <a:moveTo>
                    <a:pt x="0" y="6350"/>
                  </a:moveTo>
                  <a:lnTo>
                    <a:pt x="8797675" y="6350"/>
                  </a:lnTo>
                </a:path>
                <a:path w="8797925" h="4102100">
                  <a:moveTo>
                    <a:pt x="0" y="4095140"/>
                  </a:moveTo>
                  <a:lnTo>
                    <a:pt x="8797675" y="40951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33673" y="862076"/>
            <a:ext cx="670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115" algn="l"/>
              </a:tabLst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ОБРАЗОВАТЕЛЬНЫЕ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РЕЗУЛЬТАТЫ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ВИД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128" y="1234947"/>
            <a:ext cx="1261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ПРЕДМЕТНЫЕ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6400" y="1234947"/>
            <a:ext cx="3332479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25" dirty="0" err="1" smtClean="0">
                <a:solidFill>
                  <a:srgbClr val="14112C"/>
                </a:solidFill>
                <a:latin typeface="Calibri"/>
                <a:cs typeface="Calibri"/>
              </a:rPr>
              <a:t>Текущий</a:t>
            </a:r>
            <a:r>
              <a:rPr lang="ru-RU" sz="1600" b="1" spc="-25" dirty="0" smtClean="0">
                <a:solidFill>
                  <a:srgbClr val="14112C"/>
                </a:solidFill>
                <a:latin typeface="Calibri"/>
                <a:cs typeface="Calibri"/>
              </a:rPr>
              <a:t>, тематический</a:t>
            </a:r>
            <a:r>
              <a:rPr sz="1600" b="1" spc="-25" dirty="0" smtClean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контроль,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промежуточная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и </a:t>
            </a:r>
            <a:r>
              <a:rPr sz="1600" b="1" spc="-35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итоговая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аттестация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4791" y="1210563"/>
            <a:ext cx="2521585" cy="29089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94615">
              <a:lnSpc>
                <a:spcPct val="107500"/>
              </a:lnSpc>
              <a:spcBef>
                <a:spcPts val="145"/>
              </a:spcBef>
            </a:pP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Внутришкольный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мониторинг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образовательных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д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о</a:t>
            </a:r>
            <a:r>
              <a:rPr sz="1600" b="1" spc="5" dirty="0">
                <a:solidFill>
                  <a:srgbClr val="14112C"/>
                </a:solidFill>
                <a:latin typeface="Calibri"/>
                <a:cs typeface="Calibri"/>
              </a:rPr>
              <a:t>с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т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и</a:t>
            </a:r>
            <a:r>
              <a:rPr sz="1600" b="1" spc="-30" dirty="0">
                <a:solidFill>
                  <a:srgbClr val="14112C"/>
                </a:solidFill>
                <a:latin typeface="Calibri"/>
                <a:cs typeface="Calibri"/>
              </a:rPr>
              <a:t>ж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й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14112C"/>
                </a:solidFill>
                <a:latin typeface="Calibri"/>
                <a:cs typeface="Calibri"/>
              </a:rPr>
              <a:t>б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у</a:t>
            </a:r>
            <a:r>
              <a:rPr sz="1600" b="1" spc="5" dirty="0">
                <a:solidFill>
                  <a:srgbClr val="14112C"/>
                </a:solidFill>
                <a:latin typeface="Calibri"/>
                <a:cs typeface="Calibri"/>
              </a:rPr>
              <a:t>ч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аю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щ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и</a:t>
            </a:r>
            <a:r>
              <a:rPr sz="1600" b="1" spc="-30" dirty="0">
                <a:solidFill>
                  <a:srgbClr val="14112C"/>
                </a:solidFill>
                <a:latin typeface="Calibri"/>
                <a:cs typeface="Calibri"/>
              </a:rPr>
              <a:t>х</a:t>
            </a:r>
            <a:r>
              <a:rPr sz="1600" b="1" spc="5" dirty="0">
                <a:solidFill>
                  <a:srgbClr val="14112C"/>
                </a:solidFill>
                <a:latin typeface="Calibri"/>
                <a:cs typeface="Calibri"/>
              </a:rPr>
              <a:t>с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я: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3699"/>
              </a:lnSpc>
              <a:spcBef>
                <a:spcPts val="12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стартовая</a:t>
            </a:r>
            <a:r>
              <a:rPr sz="1600" b="1" spc="-3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диагностика</a:t>
            </a:r>
            <a:r>
              <a:rPr sz="1600" b="1" spc="-3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1, </a:t>
            </a:r>
            <a:r>
              <a:rPr sz="1600" b="1" spc="-34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5,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10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класс;</a:t>
            </a:r>
            <a:endParaRPr sz="1600">
              <a:latin typeface="Calibri"/>
              <a:cs typeface="Calibri"/>
            </a:endParaRPr>
          </a:p>
          <a:p>
            <a:pPr marL="12700" marR="254000">
              <a:lnSpc>
                <a:spcPct val="103699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комплексная</a:t>
            </a:r>
            <a:r>
              <a:rPr sz="1600" b="1" spc="-3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работа</a:t>
            </a:r>
            <a:r>
              <a:rPr sz="1600" b="1" spc="-3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= </a:t>
            </a:r>
            <a:r>
              <a:rPr sz="1600" b="1" spc="-35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оценка предметных</a:t>
            </a:r>
            <a:endParaRPr sz="1600">
              <a:latin typeface="Calibri"/>
              <a:cs typeface="Calibri"/>
            </a:endParaRPr>
          </a:p>
          <a:p>
            <a:pPr marL="12700" marR="864869">
              <a:lnSpc>
                <a:spcPct val="103699"/>
              </a:lnSpc>
              <a:spcBef>
                <a:spcPts val="120"/>
              </a:spcBef>
            </a:pP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+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т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ап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р</a:t>
            </a:r>
            <a:r>
              <a:rPr sz="1600" b="1" spc="-30" dirty="0">
                <a:solidFill>
                  <a:srgbClr val="14112C"/>
                </a:solidFill>
                <a:latin typeface="Calibri"/>
                <a:cs typeface="Calibri"/>
              </a:rPr>
              <a:t>е</a:t>
            </a:r>
            <a:r>
              <a:rPr sz="1600" b="1" spc="5" dirty="0">
                <a:solidFill>
                  <a:srgbClr val="14112C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тн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ы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х  </a:t>
            </a:r>
            <a:r>
              <a:rPr sz="1600" b="1" spc="-15" dirty="0">
                <a:solidFill>
                  <a:srgbClr val="14112C"/>
                </a:solidFill>
                <a:latin typeface="Calibri"/>
                <a:cs typeface="Calibri"/>
              </a:rPr>
              <a:t>результатов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(</a:t>
            </a:r>
            <a:r>
              <a:rPr sz="1600" b="1" spc="-1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1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раз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в</a:t>
            </a:r>
            <a:r>
              <a:rPr sz="1600" b="1" spc="-2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два</a:t>
            </a:r>
            <a:r>
              <a:rPr sz="1600" b="1" spc="-15" dirty="0">
                <a:solidFill>
                  <a:srgbClr val="14112C"/>
                </a:solidFill>
                <a:latin typeface="Calibri"/>
                <a:cs typeface="Calibri"/>
              </a:rPr>
              <a:t> года)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128" y="2161539"/>
            <a:ext cx="1746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14112C"/>
                </a:solidFill>
                <a:latin typeface="Calibri"/>
                <a:cs typeface="Calibri"/>
              </a:rPr>
              <a:t>МЕТАПРЕДМЕТНЫЕ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6400" y="2161539"/>
            <a:ext cx="3067685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Письменная работа, практическая </a:t>
            </a:r>
            <a:r>
              <a:rPr sz="1600" b="1" spc="-35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работа, экспертная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оценка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при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выполнении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групповых и/или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индивидуальных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проектов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128" y="3295396"/>
            <a:ext cx="12661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ЛИЧНОСТНЫЕ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6400" y="3295396"/>
            <a:ext cx="32550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Анкетирование,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наблюдение,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получение общего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представления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 о </a:t>
            </a:r>
            <a:r>
              <a:rPr sz="1600" b="1" spc="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воспитательной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4112C"/>
                </a:solidFill>
                <a:latin typeface="Calibri"/>
                <a:cs typeface="Calibri"/>
              </a:rPr>
              <a:t>деятельности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 образовательной организации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и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ее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влиянии </a:t>
            </a:r>
            <a:r>
              <a:rPr sz="1600" b="1" dirty="0">
                <a:solidFill>
                  <a:srgbClr val="14112C"/>
                </a:solidFill>
                <a:latin typeface="Calibri"/>
                <a:cs typeface="Calibri"/>
              </a:rPr>
              <a:t>на </a:t>
            </a:r>
            <a:r>
              <a:rPr sz="1600" b="1" spc="-15" dirty="0">
                <a:solidFill>
                  <a:srgbClr val="14112C"/>
                </a:solidFill>
                <a:latin typeface="Calibri"/>
                <a:cs typeface="Calibri"/>
              </a:rPr>
              <a:t>коллектив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обучающихся </a:t>
            </a:r>
            <a:r>
              <a:rPr sz="1600" b="1" spc="-350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(анонимно,</a:t>
            </a:r>
            <a:r>
              <a:rPr sz="1600" b="1" spc="-15" dirty="0">
                <a:solidFill>
                  <a:srgbClr val="14112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4112C"/>
                </a:solidFill>
                <a:latin typeface="Calibri"/>
                <a:cs typeface="Calibri"/>
              </a:rPr>
              <a:t>неперсонифицировано)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2588" y="94995"/>
            <a:ext cx="794702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>
              <a:lnSpc>
                <a:spcPts val="2615"/>
              </a:lnSpc>
              <a:spcBef>
                <a:spcPts val="100"/>
              </a:spcBef>
            </a:pPr>
            <a:r>
              <a:rPr sz="2200" spc="-10" dirty="0"/>
              <a:t>ПОЛУЧЕНИЕ</a:t>
            </a:r>
            <a:r>
              <a:rPr sz="2200" dirty="0"/>
              <a:t> </a:t>
            </a:r>
            <a:r>
              <a:rPr sz="2200" spc="-5" dirty="0"/>
              <a:t>ЭФФЕКТИВНОЙ</a:t>
            </a:r>
            <a:r>
              <a:rPr sz="2200" dirty="0"/>
              <a:t> </a:t>
            </a:r>
            <a:r>
              <a:rPr sz="2200" spc="-40" dirty="0"/>
              <a:t>ОБРАТНОЙ</a:t>
            </a:r>
            <a:r>
              <a:rPr sz="2200" dirty="0"/>
              <a:t> </a:t>
            </a:r>
            <a:r>
              <a:rPr sz="2200" spc="-5" dirty="0"/>
              <a:t>СВЯЗИ:</a:t>
            </a:r>
            <a:r>
              <a:rPr sz="2200" dirty="0"/>
              <a:t> </a:t>
            </a:r>
            <a:r>
              <a:rPr sz="2200" spc="-5" dirty="0"/>
              <a:t>ДИНАМИКА</a:t>
            </a:r>
            <a:endParaRPr sz="2200"/>
          </a:p>
          <a:p>
            <a:pPr marL="12700">
              <a:lnSpc>
                <a:spcPts val="2615"/>
              </a:lnSpc>
              <a:tabLst>
                <a:tab pos="466090" algn="l"/>
                <a:tab pos="7933690" algn="l"/>
              </a:tabLst>
            </a:pPr>
            <a:r>
              <a:rPr sz="2200" b="0" u="heavy" dirty="0">
                <a:uFill>
                  <a:solidFill>
                    <a:srgbClr val="3A6E8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200" u="heavy" spc="-25" dirty="0">
                <a:uFill>
                  <a:solidFill>
                    <a:srgbClr val="3A6E8E"/>
                  </a:solidFill>
                </a:uFill>
              </a:rPr>
              <a:t>ОБРАЗОВАТЕЛЬНЫХ</a:t>
            </a:r>
            <a:r>
              <a:rPr sz="2200" u="heavy" spc="-5" dirty="0">
                <a:uFill>
                  <a:solidFill>
                    <a:srgbClr val="3A6E8E"/>
                  </a:solidFill>
                </a:uFill>
              </a:rPr>
              <a:t> </a:t>
            </a:r>
            <a:r>
              <a:rPr sz="2200" u="heavy" spc="-70" dirty="0">
                <a:uFill>
                  <a:solidFill>
                    <a:srgbClr val="3A6E8E"/>
                  </a:solidFill>
                </a:uFill>
              </a:rPr>
              <a:t>РЕЗУЛЬТАТОВ	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0" name="object 20"/>
            <p:cNvSpPr/>
            <p:nvPr/>
          </p:nvSpPr>
          <p:spPr>
            <a:xfrm>
              <a:off x="8776075" y="1823360"/>
              <a:ext cx="368300" cy="1703070"/>
            </a:xfrm>
            <a:custGeom>
              <a:avLst/>
              <a:gdLst/>
              <a:ahLst/>
              <a:cxnLst/>
              <a:rect l="l" t="t" r="r" b="b"/>
              <a:pathLst>
                <a:path w="368300" h="1703070">
                  <a:moveTo>
                    <a:pt x="367924" y="0"/>
                  </a:moveTo>
                  <a:lnTo>
                    <a:pt x="0" y="851526"/>
                  </a:lnTo>
                  <a:lnTo>
                    <a:pt x="367924" y="1703052"/>
                  </a:lnTo>
                  <a:lnTo>
                    <a:pt x="367924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5338" y="2327674"/>
              <a:ext cx="149225" cy="688340"/>
            </a:xfrm>
            <a:custGeom>
              <a:avLst/>
              <a:gdLst/>
              <a:ahLst/>
              <a:cxnLst/>
              <a:rect l="l" t="t" r="r" b="b"/>
              <a:pathLst>
                <a:path w="149225" h="688339">
                  <a:moveTo>
                    <a:pt x="148661" y="0"/>
                  </a:moveTo>
                  <a:lnTo>
                    <a:pt x="0" y="344062"/>
                  </a:lnTo>
                  <a:lnTo>
                    <a:pt x="148661" y="688119"/>
                  </a:lnTo>
                  <a:lnTo>
                    <a:pt x="148661" y="424689"/>
                  </a:lnTo>
                  <a:lnTo>
                    <a:pt x="112638" y="341319"/>
                  </a:lnTo>
                  <a:lnTo>
                    <a:pt x="148661" y="257950"/>
                  </a:lnTo>
                  <a:lnTo>
                    <a:pt x="148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73313" y="0"/>
              <a:ext cx="570865" cy="5143500"/>
            </a:xfrm>
            <a:custGeom>
              <a:avLst/>
              <a:gdLst/>
              <a:ahLst/>
              <a:cxnLst/>
              <a:rect l="l" t="t" r="r" b="b"/>
              <a:pathLst>
                <a:path w="570865" h="5143500">
                  <a:moveTo>
                    <a:pt x="570687" y="4568863"/>
                  </a:moveTo>
                  <a:lnTo>
                    <a:pt x="453567" y="4297807"/>
                  </a:lnTo>
                  <a:lnTo>
                    <a:pt x="88150" y="5143500"/>
                  </a:lnTo>
                  <a:lnTo>
                    <a:pt x="205587" y="5143500"/>
                  </a:lnTo>
                  <a:lnTo>
                    <a:pt x="453567" y="4569599"/>
                  </a:lnTo>
                  <a:lnTo>
                    <a:pt x="570687" y="4840668"/>
                  </a:lnTo>
                  <a:lnTo>
                    <a:pt x="570687" y="4569599"/>
                  </a:lnTo>
                  <a:lnTo>
                    <a:pt x="570687" y="4568863"/>
                  </a:lnTo>
                  <a:close/>
                </a:path>
                <a:path w="570865" h="5143500">
                  <a:moveTo>
                    <a:pt x="570687" y="501078"/>
                  </a:moveTo>
                  <a:lnTo>
                    <a:pt x="453567" y="772134"/>
                  </a:lnTo>
                  <a:lnTo>
                    <a:pt x="119938" y="0"/>
                  </a:lnTo>
                  <a:lnTo>
                    <a:pt x="0" y="0"/>
                  </a:lnTo>
                  <a:lnTo>
                    <a:pt x="453567" y="1049731"/>
                  </a:lnTo>
                  <a:lnTo>
                    <a:pt x="570687" y="778675"/>
                  </a:lnTo>
                  <a:lnTo>
                    <a:pt x="570687" y="772134"/>
                  </a:lnTo>
                  <a:lnTo>
                    <a:pt x="570687" y="501078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0"/>
              <a:ext cx="1259205" cy="339725"/>
            </a:xfrm>
            <a:custGeom>
              <a:avLst/>
              <a:gdLst/>
              <a:ahLst/>
              <a:cxnLst/>
              <a:rect l="l" t="t" r="r" b="b"/>
              <a:pathLst>
                <a:path w="1259205" h="339725">
                  <a:moveTo>
                    <a:pt x="1258745" y="0"/>
                  </a:moveTo>
                  <a:lnTo>
                    <a:pt x="0" y="0"/>
                  </a:lnTo>
                  <a:lnTo>
                    <a:pt x="0" y="339686"/>
                  </a:lnTo>
                  <a:lnTo>
                    <a:pt x="1258745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750110" y="4795192"/>
            <a:ext cx="349250" cy="2635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pPr marL="154940">
                <a:lnSpc>
                  <a:spcPct val="100000"/>
                </a:lnSpc>
                <a:spcBef>
                  <a:spcPts val="450"/>
                </a:spcBef>
              </a:pPr>
              <a:t>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4475" y="620712"/>
          <a:ext cx="8496934" cy="4392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8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ПРОЦЕДУРА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Стартовая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диагностика,</a:t>
                      </a: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4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3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Комплексная</a:t>
                      </a: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(диагностическая)</a:t>
                      </a:r>
                      <a:r>
                        <a:rPr sz="1600" b="1" spc="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работа,</a:t>
                      </a: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4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3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Стартовая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диагностика,</a:t>
                      </a: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3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Комплексная</a:t>
                      </a: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(диагностическая)</a:t>
                      </a:r>
                      <a:r>
                        <a:rPr sz="1600" b="1" spc="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работа,</a:t>
                      </a: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3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Диагностическая работа, 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итоговая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Стартовая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диагностика,</a:t>
                      </a: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промежуточная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4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600" b="1" spc="-4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5"/>
                        </a:spcBef>
                        <a:tabLst>
                          <a:tab pos="6149340" algn="l"/>
                        </a:tabLst>
                      </a:pP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Диагностическая</a:t>
                      </a:r>
                      <a:r>
                        <a:rPr sz="1600" b="1" spc="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работа,</a:t>
                      </a:r>
                      <a:r>
                        <a:rPr sz="1600" b="1" spc="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sz="1600" b="1" spc="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итоговая</a:t>
                      </a:r>
                      <a:r>
                        <a:rPr sz="1600" b="1" spc="10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4112C"/>
                          </a:solidFill>
                          <a:latin typeface="Calibri"/>
                          <a:cs typeface="Calibri"/>
                        </a:rPr>
                        <a:t>аттестация	</a:t>
                      </a:r>
                      <a:r>
                        <a:rPr sz="1800" baseline="-20833" dirty="0">
                          <a:solidFill>
                            <a:srgbClr val="898989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800" baseline="-20833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545" y="94995"/>
            <a:ext cx="5204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ОЦЕНКА</a:t>
            </a:r>
            <a:r>
              <a:rPr sz="2200" spc="5" dirty="0"/>
              <a:t> </a:t>
            </a:r>
            <a:r>
              <a:rPr sz="2200" spc="-25" dirty="0"/>
              <a:t>ОБРАЗОВАТЕЛЬНЫХ</a:t>
            </a:r>
            <a:r>
              <a:rPr sz="2200" dirty="0"/>
              <a:t> </a:t>
            </a:r>
            <a:r>
              <a:rPr sz="2200" spc="-70" dirty="0"/>
              <a:t>РЕЗУЛЬТАТОВ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250825" y="555625"/>
            <a:ext cx="7921625" cy="0"/>
          </a:xfrm>
          <a:custGeom>
            <a:avLst/>
            <a:gdLst/>
            <a:ahLst/>
            <a:cxnLst/>
            <a:rect l="l" t="t" r="r" b="b"/>
            <a:pathLst>
              <a:path w="7921625">
                <a:moveTo>
                  <a:pt x="0" y="0"/>
                </a:moveTo>
                <a:lnTo>
                  <a:pt x="7921625" y="1"/>
                </a:lnTo>
              </a:path>
            </a:pathLst>
          </a:custGeom>
          <a:ln w="15875">
            <a:solidFill>
              <a:srgbClr val="3A6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0" y="467710"/>
            <a:ext cx="6476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 общего образования ХК ИРО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77" y="467710"/>
            <a:ext cx="2012870" cy="2012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90" y="2787953"/>
            <a:ext cx="1902282" cy="1902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68" b="33267"/>
          <a:stretch/>
        </p:blipFill>
        <p:spPr>
          <a:xfrm>
            <a:off x="6154271" y="1385859"/>
            <a:ext cx="2438400" cy="56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587" y="2343150"/>
            <a:ext cx="2347084" cy="234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utoShape 2" descr="blob:https://web.whatsapp.com/0e0b83ed-d7f2-47d4-982b-b8a0860624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94" b="19147"/>
          <a:stretch/>
        </p:blipFill>
        <p:spPr>
          <a:xfrm>
            <a:off x="2711134" y="1358559"/>
            <a:ext cx="2927666" cy="3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7092" y="161953"/>
            <a:ext cx="7677246" cy="25988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algn="ctr">
              <a:spcBef>
                <a:spcPts val="68"/>
              </a:spcBef>
            </a:pPr>
            <a:r>
              <a:rPr sz="1632" b="1" spc="34" dirty="0">
                <a:solidFill>
                  <a:srgbClr val="30356D"/>
                </a:solidFill>
                <a:latin typeface="Arial"/>
                <a:cs typeface="Arial"/>
              </a:rPr>
              <a:t>ФЕДЕРАЛЬНЫЕ</a:t>
            </a:r>
            <a:r>
              <a:rPr sz="1632" b="1" spc="9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632" b="1" spc="44" dirty="0">
                <a:solidFill>
                  <a:srgbClr val="30356D"/>
                </a:solidFill>
                <a:latin typeface="Arial"/>
                <a:cs typeface="Arial"/>
              </a:rPr>
              <a:t>ОСНОВНЫЕ</a:t>
            </a:r>
            <a:r>
              <a:rPr sz="1632" b="1" spc="82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632" b="1" spc="27" dirty="0" smtClean="0">
                <a:solidFill>
                  <a:srgbClr val="30356D"/>
                </a:solidFill>
                <a:latin typeface="Arial"/>
                <a:cs typeface="Arial"/>
              </a:rPr>
              <a:t>ПРОГРАММЫ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304" y="929613"/>
            <a:ext cx="7203923" cy="629658"/>
          </a:xfrm>
          <a:custGeom>
            <a:avLst/>
            <a:gdLst/>
            <a:ahLst/>
            <a:cxnLst/>
            <a:rect l="l" t="t" r="r" b="b"/>
            <a:pathLst>
              <a:path w="10592435" h="925830">
                <a:moveTo>
                  <a:pt x="0" y="925728"/>
                </a:moveTo>
                <a:lnTo>
                  <a:pt x="10592054" y="925728"/>
                </a:lnTo>
                <a:lnTo>
                  <a:pt x="10592054" y="0"/>
                </a:lnTo>
                <a:lnTo>
                  <a:pt x="0" y="0"/>
                </a:lnTo>
                <a:lnTo>
                  <a:pt x="0" y="92572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object 5"/>
          <p:cNvSpPr txBox="1"/>
          <p:nvPr/>
        </p:nvSpPr>
        <p:spPr>
          <a:xfrm>
            <a:off x="1236973" y="1114036"/>
            <a:ext cx="6103102" cy="374158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3" marR="3455" indent="-77735" algn="just">
              <a:lnSpc>
                <a:spcPts val="911"/>
              </a:lnSpc>
              <a:spcBef>
                <a:spcPts val="218"/>
              </a:spcBef>
              <a:buChar char="•"/>
              <a:tabLst>
                <a:tab pos="86373" algn="l"/>
              </a:tabLst>
            </a:pPr>
            <a:r>
              <a:rPr sz="884" spc="-7" dirty="0">
                <a:latin typeface="Microsoft Sans Serif"/>
                <a:cs typeface="Microsoft Sans Serif"/>
              </a:rPr>
              <a:t>утвердить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14" dirty="0">
                <a:latin typeface="Microsoft Sans Serif"/>
                <a:cs typeface="Microsoft Sans Serif"/>
              </a:rPr>
              <a:t>Федеральные</a:t>
            </a:r>
            <a:r>
              <a:rPr sz="884" spc="-10" dirty="0">
                <a:latin typeface="Microsoft Sans Serif"/>
                <a:cs typeface="Microsoft Sans Serif"/>
              </a:rPr>
              <a:t> </a:t>
            </a:r>
            <a:r>
              <a:rPr sz="884" spc="-14" dirty="0">
                <a:latin typeface="Microsoft Sans Serif"/>
                <a:cs typeface="Microsoft Sans Serif"/>
              </a:rPr>
              <a:t>программы</a:t>
            </a:r>
            <a:r>
              <a:rPr sz="884" spc="-10" dirty="0">
                <a:latin typeface="Microsoft Sans Serif"/>
                <a:cs typeface="Microsoft Sans Serif"/>
              </a:rPr>
              <a:t> </a:t>
            </a:r>
            <a:r>
              <a:rPr sz="884" spc="-3" dirty="0">
                <a:latin typeface="Microsoft Sans Serif"/>
                <a:cs typeface="Microsoft Sans Serif"/>
              </a:rPr>
              <a:t>в</a:t>
            </a:r>
            <a:r>
              <a:rPr sz="884" dirty="0">
                <a:latin typeface="Microsoft Sans Serif"/>
                <a:cs typeface="Microsoft Sans Serif"/>
              </a:rPr>
              <a:t> </a:t>
            </a:r>
            <a:r>
              <a:rPr sz="884" spc="-3" dirty="0">
                <a:latin typeface="Microsoft Sans Serif"/>
                <a:cs typeface="Microsoft Sans Serif"/>
              </a:rPr>
              <a:t>составе</a:t>
            </a:r>
            <a:r>
              <a:rPr sz="884" dirty="0">
                <a:latin typeface="Microsoft Sans Serif"/>
                <a:cs typeface="Microsoft Sans Serif"/>
              </a:rPr>
              <a:t> </a:t>
            </a:r>
            <a:r>
              <a:rPr sz="884" spc="-3" dirty="0">
                <a:latin typeface="Microsoft Sans Serif"/>
                <a:cs typeface="Microsoft Sans Serif"/>
              </a:rPr>
              <a:t>следующих</a:t>
            </a:r>
            <a:r>
              <a:rPr sz="884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компонентов</a:t>
            </a:r>
            <a:r>
              <a:rPr sz="884" spc="-7" dirty="0">
                <a:latin typeface="Microsoft Sans Serif"/>
                <a:cs typeface="Microsoft Sans Serif"/>
              </a:rPr>
              <a:t> </a:t>
            </a:r>
            <a:r>
              <a:rPr sz="884" spc="228" dirty="0">
                <a:latin typeface="Microsoft Sans Serif"/>
                <a:cs typeface="Microsoft Sans Serif"/>
              </a:rPr>
              <a:t>– </a:t>
            </a:r>
            <a:r>
              <a:rPr sz="884" spc="-7" dirty="0">
                <a:latin typeface="Microsoft Sans Serif"/>
                <a:cs typeface="Microsoft Sans Serif"/>
              </a:rPr>
              <a:t>федерального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учебного</a:t>
            </a:r>
            <a:r>
              <a:rPr sz="884" spc="-7" dirty="0">
                <a:latin typeface="Microsoft Sans Serif"/>
                <a:cs typeface="Microsoft Sans Serif"/>
              </a:rPr>
              <a:t> плана, 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7" dirty="0">
                <a:latin typeface="Microsoft Sans Serif"/>
                <a:cs typeface="Microsoft Sans Serif"/>
              </a:rPr>
              <a:t>федерального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календарного</a:t>
            </a:r>
            <a:r>
              <a:rPr sz="884" spc="-7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учебного</a:t>
            </a:r>
            <a:r>
              <a:rPr sz="884" spc="-7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графика,</a:t>
            </a:r>
            <a:r>
              <a:rPr sz="884" spc="-7" dirty="0">
                <a:latin typeface="Microsoft Sans Serif"/>
                <a:cs typeface="Microsoft Sans Serif"/>
              </a:rPr>
              <a:t> </a:t>
            </a:r>
            <a:r>
              <a:rPr sz="884" spc="-3" dirty="0">
                <a:latin typeface="Microsoft Sans Serif"/>
                <a:cs typeface="Microsoft Sans Serif"/>
              </a:rPr>
              <a:t>федеральной</a:t>
            </a:r>
            <a:r>
              <a:rPr sz="884" dirty="0">
                <a:latin typeface="Microsoft Sans Serif"/>
                <a:cs typeface="Microsoft Sans Serif"/>
              </a:rPr>
              <a:t> </a:t>
            </a:r>
            <a:r>
              <a:rPr sz="884" spc="-7" dirty="0">
                <a:latin typeface="Microsoft Sans Serif"/>
                <a:cs typeface="Microsoft Sans Serif"/>
              </a:rPr>
              <a:t>рабочей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14" dirty="0">
                <a:latin typeface="Microsoft Sans Serif"/>
                <a:cs typeface="Microsoft Sans Serif"/>
              </a:rPr>
              <a:t>программы</a:t>
            </a:r>
            <a:r>
              <a:rPr sz="884" spc="-10" dirty="0">
                <a:latin typeface="Microsoft Sans Serif"/>
                <a:cs typeface="Microsoft Sans Serif"/>
              </a:rPr>
              <a:t> </a:t>
            </a:r>
            <a:r>
              <a:rPr sz="884" spc="-7" dirty="0">
                <a:latin typeface="Microsoft Sans Serif"/>
                <a:cs typeface="Microsoft Sans Serif"/>
              </a:rPr>
              <a:t>воспитания,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7" dirty="0">
                <a:latin typeface="Microsoft Sans Serif"/>
                <a:cs typeface="Microsoft Sans Serif"/>
              </a:rPr>
              <a:t>федерального </a:t>
            </a:r>
            <a:r>
              <a:rPr sz="884" spc="-3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календарного</a:t>
            </a:r>
            <a:r>
              <a:rPr sz="884" spc="34" dirty="0">
                <a:latin typeface="Microsoft Sans Serif"/>
                <a:cs typeface="Microsoft Sans Serif"/>
              </a:rPr>
              <a:t> </a:t>
            </a:r>
            <a:r>
              <a:rPr sz="884" spc="-7" dirty="0">
                <a:latin typeface="Microsoft Sans Serif"/>
                <a:cs typeface="Microsoft Sans Serif"/>
              </a:rPr>
              <a:t>плана</a:t>
            </a:r>
            <a:r>
              <a:rPr sz="884" spc="17" dirty="0">
                <a:latin typeface="Microsoft Sans Serif"/>
                <a:cs typeface="Microsoft Sans Serif"/>
              </a:rPr>
              <a:t> </a:t>
            </a:r>
            <a:r>
              <a:rPr sz="884" spc="-14" dirty="0">
                <a:latin typeface="Microsoft Sans Serif"/>
                <a:cs typeface="Microsoft Sans Serif"/>
              </a:rPr>
              <a:t>воспитательной</a:t>
            </a:r>
            <a:r>
              <a:rPr sz="884" spc="51" dirty="0">
                <a:latin typeface="Microsoft Sans Serif"/>
                <a:cs typeface="Microsoft Sans Serif"/>
              </a:rPr>
              <a:t> </a:t>
            </a:r>
            <a:r>
              <a:rPr sz="884" spc="-10" dirty="0">
                <a:latin typeface="Microsoft Sans Serif"/>
                <a:cs typeface="Microsoft Sans Serif"/>
              </a:rPr>
              <a:t>работы</a:t>
            </a:r>
            <a:endParaRPr sz="884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8084" y="489323"/>
            <a:ext cx="6874843" cy="632249"/>
            <a:chOff x="1501394" y="733044"/>
            <a:chExt cx="10108565" cy="929640"/>
          </a:xfrm>
        </p:grpSpPr>
        <p:sp>
          <p:nvSpPr>
            <p:cNvPr id="7" name="object 7"/>
            <p:cNvSpPr/>
            <p:nvPr/>
          </p:nvSpPr>
          <p:spPr>
            <a:xfrm>
              <a:off x="1514094" y="745744"/>
              <a:ext cx="10083165" cy="904240"/>
            </a:xfrm>
            <a:custGeom>
              <a:avLst/>
              <a:gdLst/>
              <a:ahLst/>
              <a:cxnLst/>
              <a:rect l="l" t="t" r="r" b="b"/>
              <a:pathLst>
                <a:path w="10083165" h="904239">
                  <a:moveTo>
                    <a:pt x="9932289" y="0"/>
                  </a:moveTo>
                  <a:lnTo>
                    <a:pt x="150622" y="0"/>
                  </a:lnTo>
                  <a:lnTo>
                    <a:pt x="103014" y="7678"/>
                  </a:lnTo>
                  <a:lnTo>
                    <a:pt x="61667" y="29061"/>
                  </a:lnTo>
                  <a:lnTo>
                    <a:pt x="29061" y="61667"/>
                  </a:lnTo>
                  <a:lnTo>
                    <a:pt x="7678" y="103014"/>
                  </a:lnTo>
                  <a:lnTo>
                    <a:pt x="0" y="150622"/>
                  </a:lnTo>
                  <a:lnTo>
                    <a:pt x="0" y="753237"/>
                  </a:lnTo>
                  <a:lnTo>
                    <a:pt x="7678" y="800844"/>
                  </a:lnTo>
                  <a:lnTo>
                    <a:pt x="29061" y="842191"/>
                  </a:lnTo>
                  <a:lnTo>
                    <a:pt x="61667" y="874797"/>
                  </a:lnTo>
                  <a:lnTo>
                    <a:pt x="103014" y="896180"/>
                  </a:lnTo>
                  <a:lnTo>
                    <a:pt x="150622" y="903859"/>
                  </a:lnTo>
                  <a:lnTo>
                    <a:pt x="9932289" y="903859"/>
                  </a:lnTo>
                  <a:lnTo>
                    <a:pt x="9979896" y="896180"/>
                  </a:lnTo>
                  <a:lnTo>
                    <a:pt x="10021243" y="874797"/>
                  </a:lnTo>
                  <a:lnTo>
                    <a:pt x="10053849" y="842191"/>
                  </a:lnTo>
                  <a:lnTo>
                    <a:pt x="10075232" y="800844"/>
                  </a:lnTo>
                  <a:lnTo>
                    <a:pt x="10082911" y="753237"/>
                  </a:lnTo>
                  <a:lnTo>
                    <a:pt x="10082911" y="150622"/>
                  </a:lnTo>
                  <a:lnTo>
                    <a:pt x="10075232" y="103014"/>
                  </a:lnTo>
                  <a:lnTo>
                    <a:pt x="10053849" y="61667"/>
                  </a:lnTo>
                  <a:lnTo>
                    <a:pt x="10021243" y="29061"/>
                  </a:lnTo>
                  <a:lnTo>
                    <a:pt x="9979896" y="7678"/>
                  </a:lnTo>
                  <a:lnTo>
                    <a:pt x="99322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8" name="object 8"/>
            <p:cNvSpPr/>
            <p:nvPr/>
          </p:nvSpPr>
          <p:spPr>
            <a:xfrm>
              <a:off x="1514094" y="745744"/>
              <a:ext cx="10083165" cy="904240"/>
            </a:xfrm>
            <a:custGeom>
              <a:avLst/>
              <a:gdLst/>
              <a:ahLst/>
              <a:cxnLst/>
              <a:rect l="l" t="t" r="r" b="b"/>
              <a:pathLst>
                <a:path w="10083165" h="904239">
                  <a:moveTo>
                    <a:pt x="0" y="150622"/>
                  </a:moveTo>
                  <a:lnTo>
                    <a:pt x="7678" y="103014"/>
                  </a:lnTo>
                  <a:lnTo>
                    <a:pt x="29061" y="61667"/>
                  </a:lnTo>
                  <a:lnTo>
                    <a:pt x="61667" y="29061"/>
                  </a:lnTo>
                  <a:lnTo>
                    <a:pt x="103014" y="7678"/>
                  </a:lnTo>
                  <a:lnTo>
                    <a:pt x="150622" y="0"/>
                  </a:lnTo>
                  <a:lnTo>
                    <a:pt x="9932289" y="0"/>
                  </a:lnTo>
                  <a:lnTo>
                    <a:pt x="9979896" y="7678"/>
                  </a:lnTo>
                  <a:lnTo>
                    <a:pt x="10021243" y="29061"/>
                  </a:lnTo>
                  <a:lnTo>
                    <a:pt x="10053849" y="61667"/>
                  </a:lnTo>
                  <a:lnTo>
                    <a:pt x="10075232" y="103014"/>
                  </a:lnTo>
                  <a:lnTo>
                    <a:pt x="10082911" y="150622"/>
                  </a:lnTo>
                  <a:lnTo>
                    <a:pt x="10082911" y="753237"/>
                  </a:lnTo>
                  <a:lnTo>
                    <a:pt x="10075232" y="800844"/>
                  </a:lnTo>
                  <a:lnTo>
                    <a:pt x="10053849" y="842191"/>
                  </a:lnTo>
                  <a:lnTo>
                    <a:pt x="10021243" y="874797"/>
                  </a:lnTo>
                  <a:lnTo>
                    <a:pt x="9979896" y="896180"/>
                  </a:lnTo>
                  <a:lnTo>
                    <a:pt x="9932289" y="903859"/>
                  </a:lnTo>
                  <a:lnTo>
                    <a:pt x="150622" y="903859"/>
                  </a:lnTo>
                  <a:lnTo>
                    <a:pt x="103014" y="896180"/>
                  </a:lnTo>
                  <a:lnTo>
                    <a:pt x="61667" y="874797"/>
                  </a:lnTo>
                  <a:lnTo>
                    <a:pt x="29061" y="842191"/>
                  </a:lnTo>
                  <a:lnTo>
                    <a:pt x="7678" y="800844"/>
                  </a:lnTo>
                  <a:lnTo>
                    <a:pt x="0" y="753237"/>
                  </a:lnTo>
                  <a:lnTo>
                    <a:pt x="0" y="1506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44661" y="632732"/>
            <a:ext cx="1888973" cy="301314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904" spc="-3" dirty="0">
                <a:solidFill>
                  <a:srgbClr val="FFFFFF"/>
                </a:solidFill>
              </a:rPr>
              <a:t>1</a:t>
            </a:r>
            <a:r>
              <a:rPr sz="1904" spc="-14" dirty="0">
                <a:solidFill>
                  <a:srgbClr val="FFFFFF"/>
                </a:solidFill>
              </a:rPr>
              <a:t> января</a:t>
            </a:r>
            <a:r>
              <a:rPr sz="1904" spc="-17" dirty="0">
                <a:solidFill>
                  <a:srgbClr val="FFFFFF"/>
                </a:solidFill>
              </a:rPr>
              <a:t> </a:t>
            </a:r>
            <a:r>
              <a:rPr sz="1904" dirty="0">
                <a:solidFill>
                  <a:srgbClr val="FFFFFF"/>
                </a:solidFill>
              </a:rPr>
              <a:t>2023</a:t>
            </a:r>
            <a:r>
              <a:rPr sz="1904" spc="-14" dirty="0">
                <a:solidFill>
                  <a:srgbClr val="FFFFFF"/>
                </a:solidFill>
              </a:rPr>
              <a:t> </a:t>
            </a:r>
            <a:r>
              <a:rPr sz="1904" spc="-99" dirty="0">
                <a:solidFill>
                  <a:srgbClr val="FFFFFF"/>
                </a:solidFill>
              </a:rPr>
              <a:t>г.</a:t>
            </a:r>
            <a:endParaRPr sz="1904"/>
          </a:p>
        </p:txBody>
      </p:sp>
      <p:sp>
        <p:nvSpPr>
          <p:cNvPr id="10" name="object 10"/>
          <p:cNvSpPr/>
          <p:nvPr/>
        </p:nvSpPr>
        <p:spPr>
          <a:xfrm>
            <a:off x="686304" y="2096794"/>
            <a:ext cx="7203923" cy="610656"/>
          </a:xfrm>
          <a:custGeom>
            <a:avLst/>
            <a:gdLst/>
            <a:ahLst/>
            <a:cxnLst/>
            <a:rect l="l" t="t" r="r" b="b"/>
            <a:pathLst>
              <a:path w="10592435" h="897889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1" name="object 11"/>
          <p:cNvSpPr txBox="1"/>
          <p:nvPr/>
        </p:nvSpPr>
        <p:spPr>
          <a:xfrm>
            <a:off x="1236974" y="2279464"/>
            <a:ext cx="6104397" cy="286134"/>
          </a:xfrm>
          <a:prstGeom prst="rect">
            <a:avLst/>
          </a:prstGeom>
        </p:spPr>
        <p:txBody>
          <a:bodyPr vert="horz" wrap="square" lIns="0" tIns="29367" rIns="0" bIns="0" rtlCol="0">
            <a:spAutoFit/>
          </a:bodyPr>
          <a:lstStyle/>
          <a:p>
            <a:pPr marL="86373" marR="3455" indent="-77735">
              <a:lnSpc>
                <a:spcPts val="986"/>
              </a:lnSpc>
              <a:spcBef>
                <a:spcPts val="231"/>
              </a:spcBef>
              <a:buChar char="•"/>
              <a:tabLst>
                <a:tab pos="86373" algn="l"/>
              </a:tabLst>
            </a:pPr>
            <a:r>
              <a:rPr sz="952" spc="-10" dirty="0">
                <a:latin typeface="Microsoft Sans Serif"/>
                <a:cs typeface="Microsoft Sans Serif"/>
              </a:rPr>
              <a:t>включить</a:t>
            </a:r>
            <a:r>
              <a:rPr sz="952" spc="-7" dirty="0">
                <a:latin typeface="Microsoft Sans Serif"/>
                <a:cs typeface="Microsoft Sans Serif"/>
              </a:rPr>
              <a:t> </a:t>
            </a:r>
            <a:r>
              <a:rPr sz="952" dirty="0">
                <a:latin typeface="Microsoft Sans Serif"/>
                <a:cs typeface="Microsoft Sans Serif"/>
              </a:rPr>
              <a:t>в </a:t>
            </a:r>
            <a:r>
              <a:rPr sz="952" spc="-14" dirty="0">
                <a:latin typeface="Microsoft Sans Serif"/>
                <a:cs typeface="Microsoft Sans Serif"/>
              </a:rPr>
              <a:t>Федеральные</a:t>
            </a:r>
            <a:r>
              <a:rPr sz="952" spc="-10" dirty="0">
                <a:latin typeface="Microsoft Sans Serif"/>
                <a:cs typeface="Microsoft Sans Serif"/>
              </a:rPr>
              <a:t> </a:t>
            </a:r>
            <a:r>
              <a:rPr sz="952" spc="-14" dirty="0">
                <a:latin typeface="Microsoft Sans Serif"/>
                <a:cs typeface="Microsoft Sans Serif"/>
              </a:rPr>
              <a:t>программы</a:t>
            </a:r>
            <a:r>
              <a:rPr sz="952" spc="-10" dirty="0">
                <a:latin typeface="Microsoft Sans Serif"/>
                <a:cs typeface="Microsoft Sans Serif"/>
              </a:rPr>
              <a:t> </a:t>
            </a:r>
            <a:r>
              <a:rPr sz="952" spc="-14" dirty="0">
                <a:latin typeface="Microsoft Sans Serif"/>
                <a:cs typeface="Microsoft Sans Serif"/>
              </a:rPr>
              <a:t>обязательные</a:t>
            </a:r>
            <a:r>
              <a:rPr sz="952" spc="224" dirty="0">
                <a:latin typeface="Microsoft Sans Serif"/>
                <a:cs typeface="Microsoft Sans Serif"/>
              </a:rPr>
              <a:t> </a:t>
            </a:r>
            <a:r>
              <a:rPr sz="952" dirty="0">
                <a:latin typeface="Microsoft Sans Serif"/>
                <a:cs typeface="Microsoft Sans Serif"/>
              </a:rPr>
              <a:t>для </a:t>
            </a:r>
            <a:r>
              <a:rPr sz="952" spc="-7" dirty="0">
                <a:latin typeface="Microsoft Sans Serif"/>
                <a:cs typeface="Microsoft Sans Serif"/>
              </a:rPr>
              <a:t>применения</a:t>
            </a:r>
            <a:r>
              <a:rPr sz="952" spc="238" dirty="0">
                <a:latin typeface="Microsoft Sans Serif"/>
                <a:cs typeface="Microsoft Sans Serif"/>
              </a:rPr>
              <a:t> </a:t>
            </a:r>
            <a:r>
              <a:rPr sz="952" spc="-7" dirty="0">
                <a:latin typeface="Microsoft Sans Serif"/>
                <a:cs typeface="Microsoft Sans Serif"/>
              </a:rPr>
              <a:t>федеральные </a:t>
            </a:r>
            <a:r>
              <a:rPr sz="952" spc="-10" dirty="0">
                <a:latin typeface="Microsoft Sans Serif"/>
                <a:cs typeface="Microsoft Sans Serif"/>
              </a:rPr>
              <a:t>рабочие</a:t>
            </a:r>
            <a:r>
              <a:rPr sz="952" spc="235" dirty="0">
                <a:latin typeface="Microsoft Sans Serif"/>
                <a:cs typeface="Microsoft Sans Serif"/>
              </a:rPr>
              <a:t> </a:t>
            </a:r>
            <a:r>
              <a:rPr sz="952" spc="-14" dirty="0">
                <a:latin typeface="Microsoft Sans Serif"/>
                <a:cs typeface="Microsoft Sans Serif"/>
              </a:rPr>
              <a:t>программы </a:t>
            </a:r>
            <a:r>
              <a:rPr sz="952" spc="-245" dirty="0">
                <a:latin typeface="Microsoft Sans Serif"/>
                <a:cs typeface="Microsoft Sans Serif"/>
              </a:rPr>
              <a:t> </a:t>
            </a:r>
            <a:r>
              <a:rPr sz="952" spc="-10" dirty="0">
                <a:latin typeface="Microsoft Sans Serif"/>
                <a:cs typeface="Microsoft Sans Serif"/>
              </a:rPr>
              <a:t>по</a:t>
            </a:r>
            <a:r>
              <a:rPr sz="952" spc="3" dirty="0">
                <a:latin typeface="Microsoft Sans Serif"/>
                <a:cs typeface="Microsoft Sans Serif"/>
              </a:rPr>
              <a:t> </a:t>
            </a:r>
            <a:r>
              <a:rPr sz="952" spc="-10" dirty="0">
                <a:latin typeface="Microsoft Sans Serif"/>
                <a:cs typeface="Microsoft Sans Serif"/>
              </a:rPr>
              <a:t>учебным</a:t>
            </a:r>
            <a:r>
              <a:rPr sz="952" spc="10" dirty="0">
                <a:latin typeface="Microsoft Sans Serif"/>
                <a:cs typeface="Microsoft Sans Serif"/>
              </a:rPr>
              <a:t> </a:t>
            </a:r>
            <a:r>
              <a:rPr sz="952" spc="-17" dirty="0">
                <a:latin typeface="Microsoft Sans Serif"/>
                <a:cs typeface="Microsoft Sans Serif"/>
              </a:rPr>
              <a:t>предметам</a:t>
            </a:r>
            <a:r>
              <a:rPr sz="952" spc="3" dirty="0">
                <a:latin typeface="Microsoft Sans Serif"/>
                <a:cs typeface="Microsoft Sans Serif"/>
              </a:rPr>
              <a:t> </a:t>
            </a:r>
            <a:r>
              <a:rPr sz="952" spc="-3" dirty="0">
                <a:latin typeface="Microsoft Sans Serif"/>
                <a:cs typeface="Microsoft Sans Serif"/>
              </a:rPr>
              <a:t>на</a:t>
            </a:r>
            <a:r>
              <a:rPr sz="952" spc="7" dirty="0">
                <a:latin typeface="Microsoft Sans Serif"/>
                <a:cs typeface="Microsoft Sans Serif"/>
              </a:rPr>
              <a:t> </a:t>
            </a:r>
            <a:r>
              <a:rPr sz="952" spc="-17" dirty="0">
                <a:latin typeface="Microsoft Sans Serif"/>
                <a:cs typeface="Microsoft Sans Serif"/>
              </a:rPr>
              <a:t>базовом</a:t>
            </a:r>
            <a:r>
              <a:rPr sz="952" spc="-3" dirty="0">
                <a:latin typeface="Microsoft Sans Serif"/>
                <a:cs typeface="Microsoft Sans Serif"/>
              </a:rPr>
              <a:t> </a:t>
            </a:r>
            <a:r>
              <a:rPr sz="952" spc="-7" dirty="0">
                <a:latin typeface="Microsoft Sans Serif"/>
                <a:cs typeface="Microsoft Sans Serif"/>
              </a:rPr>
              <a:t>уровне</a:t>
            </a:r>
            <a:endParaRPr sz="952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0264" y="1629596"/>
            <a:ext cx="6878298" cy="676730"/>
            <a:chOff x="1495933" y="2396109"/>
            <a:chExt cx="10113645" cy="995044"/>
          </a:xfrm>
        </p:grpSpPr>
        <p:sp>
          <p:nvSpPr>
            <p:cNvPr id="13" name="object 13"/>
            <p:cNvSpPr/>
            <p:nvPr/>
          </p:nvSpPr>
          <p:spPr>
            <a:xfrm>
              <a:off x="1508633" y="2408809"/>
              <a:ext cx="10088245" cy="969644"/>
            </a:xfrm>
            <a:custGeom>
              <a:avLst/>
              <a:gdLst/>
              <a:ahLst/>
              <a:cxnLst/>
              <a:rect l="l" t="t" r="r" b="b"/>
              <a:pathLst>
                <a:path w="10088245" h="969645">
                  <a:moveTo>
                    <a:pt x="9926447" y="0"/>
                  </a:moveTo>
                  <a:lnTo>
                    <a:pt x="161543" y="0"/>
                  </a:lnTo>
                  <a:lnTo>
                    <a:pt x="118621" y="5766"/>
                  </a:lnTo>
                  <a:lnTo>
                    <a:pt x="80038" y="22041"/>
                  </a:lnTo>
                  <a:lnTo>
                    <a:pt x="47339" y="47291"/>
                  </a:lnTo>
                  <a:lnTo>
                    <a:pt x="22069" y="79981"/>
                  </a:lnTo>
                  <a:lnTo>
                    <a:pt x="5774" y="118577"/>
                  </a:lnTo>
                  <a:lnTo>
                    <a:pt x="0" y="161543"/>
                  </a:lnTo>
                  <a:lnTo>
                    <a:pt x="0" y="807846"/>
                  </a:lnTo>
                  <a:lnTo>
                    <a:pt x="5774" y="850822"/>
                  </a:lnTo>
                  <a:lnTo>
                    <a:pt x="22069" y="889442"/>
                  </a:lnTo>
                  <a:lnTo>
                    <a:pt x="47339" y="922162"/>
                  </a:lnTo>
                  <a:lnTo>
                    <a:pt x="80038" y="947443"/>
                  </a:lnTo>
                  <a:lnTo>
                    <a:pt x="118621" y="963742"/>
                  </a:lnTo>
                  <a:lnTo>
                    <a:pt x="161543" y="969517"/>
                  </a:lnTo>
                  <a:lnTo>
                    <a:pt x="9926447" y="969517"/>
                  </a:lnTo>
                  <a:lnTo>
                    <a:pt x="9969422" y="963742"/>
                  </a:lnTo>
                  <a:lnTo>
                    <a:pt x="10008042" y="947443"/>
                  </a:lnTo>
                  <a:lnTo>
                    <a:pt x="10040762" y="922162"/>
                  </a:lnTo>
                  <a:lnTo>
                    <a:pt x="10066043" y="889442"/>
                  </a:lnTo>
                  <a:lnTo>
                    <a:pt x="10082342" y="850822"/>
                  </a:lnTo>
                  <a:lnTo>
                    <a:pt x="10088118" y="807846"/>
                  </a:lnTo>
                  <a:lnTo>
                    <a:pt x="10088118" y="161543"/>
                  </a:lnTo>
                  <a:lnTo>
                    <a:pt x="10082342" y="118577"/>
                  </a:lnTo>
                  <a:lnTo>
                    <a:pt x="10066043" y="79981"/>
                  </a:lnTo>
                  <a:lnTo>
                    <a:pt x="10040762" y="47291"/>
                  </a:lnTo>
                  <a:lnTo>
                    <a:pt x="10008042" y="22041"/>
                  </a:lnTo>
                  <a:lnTo>
                    <a:pt x="9969422" y="5766"/>
                  </a:lnTo>
                  <a:lnTo>
                    <a:pt x="99264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8633" y="2408809"/>
              <a:ext cx="10088245" cy="969644"/>
            </a:xfrm>
            <a:custGeom>
              <a:avLst/>
              <a:gdLst/>
              <a:ahLst/>
              <a:cxnLst/>
              <a:rect l="l" t="t" r="r" b="b"/>
              <a:pathLst>
                <a:path w="10088245" h="969645">
                  <a:moveTo>
                    <a:pt x="0" y="161543"/>
                  </a:moveTo>
                  <a:lnTo>
                    <a:pt x="5774" y="118577"/>
                  </a:lnTo>
                  <a:lnTo>
                    <a:pt x="22069" y="79981"/>
                  </a:lnTo>
                  <a:lnTo>
                    <a:pt x="47339" y="47291"/>
                  </a:lnTo>
                  <a:lnTo>
                    <a:pt x="80038" y="22041"/>
                  </a:lnTo>
                  <a:lnTo>
                    <a:pt x="118621" y="5766"/>
                  </a:lnTo>
                  <a:lnTo>
                    <a:pt x="161543" y="0"/>
                  </a:lnTo>
                  <a:lnTo>
                    <a:pt x="9926447" y="0"/>
                  </a:lnTo>
                  <a:lnTo>
                    <a:pt x="9969422" y="5766"/>
                  </a:lnTo>
                  <a:lnTo>
                    <a:pt x="10008042" y="22041"/>
                  </a:lnTo>
                  <a:lnTo>
                    <a:pt x="10040762" y="47291"/>
                  </a:lnTo>
                  <a:lnTo>
                    <a:pt x="10066043" y="79981"/>
                  </a:lnTo>
                  <a:lnTo>
                    <a:pt x="10082342" y="118577"/>
                  </a:lnTo>
                  <a:lnTo>
                    <a:pt x="10088118" y="161543"/>
                  </a:lnTo>
                  <a:lnTo>
                    <a:pt x="10088118" y="807846"/>
                  </a:lnTo>
                  <a:lnTo>
                    <a:pt x="10082342" y="850822"/>
                  </a:lnTo>
                  <a:lnTo>
                    <a:pt x="10066043" y="889442"/>
                  </a:lnTo>
                  <a:lnTo>
                    <a:pt x="10040762" y="922162"/>
                  </a:lnTo>
                  <a:lnTo>
                    <a:pt x="10008042" y="947443"/>
                  </a:lnTo>
                  <a:lnTo>
                    <a:pt x="9969422" y="963742"/>
                  </a:lnTo>
                  <a:lnTo>
                    <a:pt x="9926447" y="969517"/>
                  </a:lnTo>
                  <a:lnTo>
                    <a:pt x="161543" y="969517"/>
                  </a:lnTo>
                  <a:lnTo>
                    <a:pt x="118621" y="963742"/>
                  </a:lnTo>
                  <a:lnTo>
                    <a:pt x="80038" y="947443"/>
                  </a:lnTo>
                  <a:lnTo>
                    <a:pt x="47339" y="922162"/>
                  </a:lnTo>
                  <a:lnTo>
                    <a:pt x="22069" y="889442"/>
                  </a:lnTo>
                  <a:lnTo>
                    <a:pt x="5774" y="850822"/>
                  </a:lnTo>
                  <a:lnTo>
                    <a:pt x="0" y="807846"/>
                  </a:lnTo>
                  <a:lnTo>
                    <a:pt x="0" y="1615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43193" y="1791942"/>
            <a:ext cx="1677792" cy="301314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904" b="1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июня</a:t>
            </a:r>
            <a:r>
              <a:rPr sz="1904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1904" b="1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99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904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6304" y="3182759"/>
            <a:ext cx="7203923" cy="610656"/>
          </a:xfrm>
          <a:custGeom>
            <a:avLst/>
            <a:gdLst/>
            <a:ahLst/>
            <a:cxnLst/>
            <a:rect l="l" t="t" r="r" b="b"/>
            <a:pathLst>
              <a:path w="10592435" h="897889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object 17"/>
          <p:cNvSpPr txBox="1"/>
          <p:nvPr/>
        </p:nvSpPr>
        <p:spPr>
          <a:xfrm>
            <a:off x="1236974" y="3365516"/>
            <a:ext cx="6104829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3" indent="-77735">
              <a:lnSpc>
                <a:spcPts val="1064"/>
              </a:lnSpc>
              <a:spcBef>
                <a:spcPts val="68"/>
              </a:spcBef>
              <a:buChar char="•"/>
              <a:tabLst>
                <a:tab pos="86373" algn="l"/>
                <a:tab pos="709119" algn="l"/>
                <a:tab pos="869773" algn="l"/>
                <a:tab pos="1748615" algn="l"/>
                <a:tab pos="2476305" algn="l"/>
                <a:tab pos="3363785" algn="l"/>
                <a:tab pos="3926503" algn="l"/>
                <a:tab pos="4654193" algn="l"/>
                <a:tab pos="4883512" algn="l"/>
                <a:tab pos="5599541" algn="l"/>
              </a:tabLst>
            </a:pPr>
            <a:r>
              <a:rPr sz="952" spc="-10" dirty="0">
                <a:latin typeface="Microsoft Sans Serif"/>
                <a:cs typeface="Microsoft Sans Serif"/>
              </a:rPr>
              <a:t>включить	</a:t>
            </a:r>
            <a:r>
              <a:rPr sz="952" dirty="0">
                <a:latin typeface="Microsoft Sans Serif"/>
                <a:cs typeface="Microsoft Sans Serif"/>
              </a:rPr>
              <a:t>в	</a:t>
            </a:r>
            <a:r>
              <a:rPr sz="952" spc="-10" dirty="0">
                <a:latin typeface="Microsoft Sans Serif"/>
                <a:cs typeface="Microsoft Sans Serif"/>
              </a:rPr>
              <a:t>Федеральные	</a:t>
            </a:r>
            <a:r>
              <a:rPr sz="952" spc="-14" dirty="0">
                <a:latin typeface="Microsoft Sans Serif"/>
                <a:cs typeface="Microsoft Sans Serif"/>
              </a:rPr>
              <a:t>программы	</a:t>
            </a:r>
            <a:r>
              <a:rPr sz="952" spc="-3" dirty="0">
                <a:latin typeface="Microsoft Sans Serif"/>
                <a:cs typeface="Microsoft Sans Serif"/>
              </a:rPr>
              <a:t>федеральные	</a:t>
            </a:r>
            <a:r>
              <a:rPr sz="952" spc="-7" dirty="0">
                <a:latin typeface="Microsoft Sans Serif"/>
                <a:cs typeface="Microsoft Sans Serif"/>
              </a:rPr>
              <a:t>рабочие	</a:t>
            </a:r>
            <a:r>
              <a:rPr sz="952" spc="-14" dirty="0">
                <a:latin typeface="Microsoft Sans Serif"/>
                <a:cs typeface="Microsoft Sans Serif"/>
              </a:rPr>
              <a:t>программы	</a:t>
            </a:r>
            <a:r>
              <a:rPr sz="952" spc="-10" dirty="0">
                <a:latin typeface="Microsoft Sans Serif"/>
                <a:cs typeface="Microsoft Sans Serif"/>
              </a:rPr>
              <a:t>по	</a:t>
            </a:r>
            <a:r>
              <a:rPr sz="952" spc="-7" dirty="0">
                <a:latin typeface="Microsoft Sans Serif"/>
                <a:cs typeface="Microsoft Sans Serif"/>
              </a:rPr>
              <a:t>остальным	</a:t>
            </a:r>
            <a:r>
              <a:rPr sz="952" spc="-10" dirty="0">
                <a:latin typeface="Microsoft Sans Serif"/>
                <a:cs typeface="Microsoft Sans Serif"/>
              </a:rPr>
              <a:t>учебным</a:t>
            </a:r>
            <a:endParaRPr sz="952">
              <a:latin typeface="Microsoft Sans Serif"/>
              <a:cs typeface="Microsoft Sans Serif"/>
            </a:endParaRPr>
          </a:p>
          <a:p>
            <a:pPr marL="86373">
              <a:lnSpc>
                <a:spcPts val="1064"/>
              </a:lnSpc>
            </a:pPr>
            <a:r>
              <a:rPr sz="952" spc="-17" dirty="0">
                <a:latin typeface="Microsoft Sans Serif"/>
                <a:cs typeface="Microsoft Sans Serif"/>
              </a:rPr>
              <a:t>предметам</a:t>
            </a:r>
            <a:r>
              <a:rPr sz="952" spc="-7" dirty="0">
                <a:latin typeface="Microsoft Sans Serif"/>
                <a:cs typeface="Microsoft Sans Serif"/>
              </a:rPr>
              <a:t> </a:t>
            </a:r>
            <a:r>
              <a:rPr sz="952" dirty="0">
                <a:latin typeface="Microsoft Sans Serif"/>
                <a:cs typeface="Microsoft Sans Serif"/>
              </a:rPr>
              <a:t>на</a:t>
            </a:r>
            <a:r>
              <a:rPr sz="952" spc="-3" dirty="0">
                <a:latin typeface="Microsoft Sans Serif"/>
                <a:cs typeface="Microsoft Sans Serif"/>
              </a:rPr>
              <a:t> </a:t>
            </a:r>
            <a:r>
              <a:rPr sz="952" spc="-17" dirty="0">
                <a:latin typeface="Microsoft Sans Serif"/>
                <a:cs typeface="Microsoft Sans Serif"/>
              </a:rPr>
              <a:t>базовом</a:t>
            </a:r>
            <a:r>
              <a:rPr sz="952" spc="-14" dirty="0">
                <a:latin typeface="Microsoft Sans Serif"/>
                <a:cs typeface="Microsoft Sans Serif"/>
              </a:rPr>
              <a:t> </a:t>
            </a:r>
            <a:r>
              <a:rPr sz="952" spc="-7" dirty="0">
                <a:latin typeface="Microsoft Sans Serif"/>
                <a:cs typeface="Microsoft Sans Serif"/>
              </a:rPr>
              <a:t>уровне;</a:t>
            </a:r>
            <a:endParaRPr sz="952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17760" y="2772221"/>
            <a:ext cx="6876138" cy="620157"/>
            <a:chOff x="1492250" y="4076192"/>
            <a:chExt cx="10110470" cy="911860"/>
          </a:xfrm>
        </p:grpSpPr>
        <p:sp>
          <p:nvSpPr>
            <p:cNvPr id="19" name="object 19"/>
            <p:cNvSpPr/>
            <p:nvPr/>
          </p:nvSpPr>
          <p:spPr>
            <a:xfrm>
              <a:off x="1504950" y="4088892"/>
              <a:ext cx="10085070" cy="886460"/>
            </a:xfrm>
            <a:custGeom>
              <a:avLst/>
              <a:gdLst/>
              <a:ahLst/>
              <a:cxnLst/>
              <a:rect l="l" t="t" r="r" b="b"/>
              <a:pathLst>
                <a:path w="10085070" h="886460">
                  <a:moveTo>
                    <a:pt x="9936988" y="0"/>
                  </a:moveTo>
                  <a:lnTo>
                    <a:pt x="147700" y="0"/>
                  </a:lnTo>
                  <a:lnTo>
                    <a:pt x="101031" y="7521"/>
                  </a:lnTo>
                  <a:lnTo>
                    <a:pt x="60487" y="28472"/>
                  </a:lnTo>
                  <a:lnTo>
                    <a:pt x="28508" y="60432"/>
                  </a:lnTo>
                  <a:lnTo>
                    <a:pt x="7533" y="100982"/>
                  </a:lnTo>
                  <a:lnTo>
                    <a:pt x="0" y="147700"/>
                  </a:lnTo>
                  <a:lnTo>
                    <a:pt x="0" y="738378"/>
                  </a:lnTo>
                  <a:lnTo>
                    <a:pt x="7533" y="785096"/>
                  </a:lnTo>
                  <a:lnTo>
                    <a:pt x="28508" y="825646"/>
                  </a:lnTo>
                  <a:lnTo>
                    <a:pt x="60487" y="857606"/>
                  </a:lnTo>
                  <a:lnTo>
                    <a:pt x="101031" y="878557"/>
                  </a:lnTo>
                  <a:lnTo>
                    <a:pt x="147700" y="886079"/>
                  </a:lnTo>
                  <a:lnTo>
                    <a:pt x="9936988" y="886079"/>
                  </a:lnTo>
                  <a:lnTo>
                    <a:pt x="9983657" y="878557"/>
                  </a:lnTo>
                  <a:lnTo>
                    <a:pt x="10024201" y="857606"/>
                  </a:lnTo>
                  <a:lnTo>
                    <a:pt x="10056180" y="825646"/>
                  </a:lnTo>
                  <a:lnTo>
                    <a:pt x="10077155" y="785096"/>
                  </a:lnTo>
                  <a:lnTo>
                    <a:pt x="10084689" y="738378"/>
                  </a:lnTo>
                  <a:lnTo>
                    <a:pt x="10084689" y="147700"/>
                  </a:lnTo>
                  <a:lnTo>
                    <a:pt x="10077155" y="100982"/>
                  </a:lnTo>
                  <a:lnTo>
                    <a:pt x="10056180" y="60432"/>
                  </a:lnTo>
                  <a:lnTo>
                    <a:pt x="10024201" y="28472"/>
                  </a:lnTo>
                  <a:lnTo>
                    <a:pt x="9983657" y="7521"/>
                  </a:lnTo>
                  <a:lnTo>
                    <a:pt x="9936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4950" y="4088892"/>
              <a:ext cx="10085070" cy="886460"/>
            </a:xfrm>
            <a:custGeom>
              <a:avLst/>
              <a:gdLst/>
              <a:ahLst/>
              <a:cxnLst/>
              <a:rect l="l" t="t" r="r" b="b"/>
              <a:pathLst>
                <a:path w="10085070" h="886460">
                  <a:moveTo>
                    <a:pt x="0" y="147700"/>
                  </a:moveTo>
                  <a:lnTo>
                    <a:pt x="7533" y="100982"/>
                  </a:lnTo>
                  <a:lnTo>
                    <a:pt x="28508" y="60432"/>
                  </a:lnTo>
                  <a:lnTo>
                    <a:pt x="60487" y="28472"/>
                  </a:lnTo>
                  <a:lnTo>
                    <a:pt x="101031" y="7521"/>
                  </a:lnTo>
                  <a:lnTo>
                    <a:pt x="147700" y="0"/>
                  </a:lnTo>
                  <a:lnTo>
                    <a:pt x="9936988" y="0"/>
                  </a:lnTo>
                  <a:lnTo>
                    <a:pt x="9983657" y="7521"/>
                  </a:lnTo>
                  <a:lnTo>
                    <a:pt x="10024201" y="28472"/>
                  </a:lnTo>
                  <a:lnTo>
                    <a:pt x="10056180" y="60432"/>
                  </a:lnTo>
                  <a:lnTo>
                    <a:pt x="10077155" y="100982"/>
                  </a:lnTo>
                  <a:lnTo>
                    <a:pt x="10084689" y="147700"/>
                  </a:lnTo>
                  <a:lnTo>
                    <a:pt x="10084689" y="738378"/>
                  </a:lnTo>
                  <a:lnTo>
                    <a:pt x="10077155" y="785096"/>
                  </a:lnTo>
                  <a:lnTo>
                    <a:pt x="10056180" y="825646"/>
                  </a:lnTo>
                  <a:lnTo>
                    <a:pt x="10024201" y="857606"/>
                  </a:lnTo>
                  <a:lnTo>
                    <a:pt x="9983657" y="878557"/>
                  </a:lnTo>
                  <a:lnTo>
                    <a:pt x="9936988" y="886079"/>
                  </a:lnTo>
                  <a:lnTo>
                    <a:pt x="147700" y="886079"/>
                  </a:lnTo>
                  <a:lnTo>
                    <a:pt x="101031" y="878557"/>
                  </a:lnTo>
                  <a:lnTo>
                    <a:pt x="60487" y="857606"/>
                  </a:lnTo>
                  <a:lnTo>
                    <a:pt x="28508" y="825646"/>
                  </a:lnTo>
                  <a:lnTo>
                    <a:pt x="7533" y="785096"/>
                  </a:lnTo>
                  <a:lnTo>
                    <a:pt x="0" y="738378"/>
                  </a:lnTo>
                  <a:lnTo>
                    <a:pt x="0" y="14770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38010" y="2906531"/>
            <a:ext cx="1933023" cy="301314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904" b="1" spc="-17" dirty="0">
                <a:solidFill>
                  <a:srgbClr val="FFFFFF"/>
                </a:solidFill>
                <a:latin typeface="Arial"/>
                <a:cs typeface="Arial"/>
              </a:rPr>
              <a:t> августа</a:t>
            </a:r>
            <a:r>
              <a:rPr sz="1904" b="1" spc="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1904" b="1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99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904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6304" y="4318104"/>
            <a:ext cx="7203923" cy="610656"/>
          </a:xfrm>
          <a:custGeom>
            <a:avLst/>
            <a:gdLst/>
            <a:ahLst/>
            <a:cxnLst/>
            <a:rect l="l" t="t" r="r" b="b"/>
            <a:pathLst>
              <a:path w="10592435" h="897890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3" name="object 23"/>
          <p:cNvSpPr txBox="1"/>
          <p:nvPr/>
        </p:nvSpPr>
        <p:spPr>
          <a:xfrm>
            <a:off x="1236973" y="4501267"/>
            <a:ext cx="6103102" cy="286134"/>
          </a:xfrm>
          <a:prstGeom prst="rect">
            <a:avLst/>
          </a:prstGeom>
        </p:spPr>
        <p:txBody>
          <a:bodyPr vert="horz" wrap="square" lIns="0" tIns="29367" rIns="0" bIns="0" rtlCol="0">
            <a:spAutoFit/>
          </a:bodyPr>
          <a:lstStyle/>
          <a:p>
            <a:pPr marL="86373" marR="3455" indent="-77735">
              <a:lnSpc>
                <a:spcPts val="986"/>
              </a:lnSpc>
              <a:spcBef>
                <a:spcPts val="231"/>
              </a:spcBef>
              <a:buChar char="•"/>
              <a:tabLst>
                <a:tab pos="86373" algn="l"/>
                <a:tab pos="830474" algn="l"/>
                <a:tab pos="1557732" algn="l"/>
                <a:tab pos="1727886" algn="l"/>
                <a:tab pos="2460758" algn="l"/>
                <a:tab pos="3344783" algn="l"/>
                <a:tab pos="3907069" algn="l"/>
                <a:tab pos="4554864" algn="l"/>
                <a:tab pos="4790230" algn="l"/>
                <a:tab pos="5167247" algn="l"/>
                <a:tab pos="5888027" algn="l"/>
              </a:tabLst>
            </a:pPr>
            <a:r>
              <a:rPr sz="952" spc="-3" dirty="0">
                <a:latin typeface="Microsoft Sans Serif"/>
                <a:cs typeface="Microsoft Sans Serif"/>
              </a:rPr>
              <a:t>о</a:t>
            </a:r>
            <a:r>
              <a:rPr sz="952" spc="-10" dirty="0">
                <a:latin typeface="Microsoft Sans Serif"/>
                <a:cs typeface="Microsoft Sans Serif"/>
              </a:rPr>
              <a:t>б</a:t>
            </a:r>
            <a:r>
              <a:rPr sz="952" spc="-3" dirty="0">
                <a:latin typeface="Microsoft Sans Serif"/>
                <a:cs typeface="Microsoft Sans Serif"/>
              </a:rPr>
              <a:t>е</a:t>
            </a:r>
            <a:r>
              <a:rPr sz="952" dirty="0">
                <a:latin typeface="Microsoft Sans Serif"/>
                <a:cs typeface="Microsoft Sans Serif"/>
              </a:rPr>
              <a:t>с</a:t>
            </a:r>
            <a:r>
              <a:rPr sz="952" spc="-17" dirty="0">
                <a:latin typeface="Microsoft Sans Serif"/>
                <a:cs typeface="Microsoft Sans Serif"/>
              </a:rPr>
              <a:t>п</a:t>
            </a:r>
            <a:r>
              <a:rPr sz="952" spc="-34" dirty="0">
                <a:latin typeface="Microsoft Sans Serif"/>
                <a:cs typeface="Microsoft Sans Serif"/>
              </a:rPr>
              <a:t>е</a:t>
            </a:r>
            <a:r>
              <a:rPr sz="952" spc="-7" dirty="0">
                <a:latin typeface="Microsoft Sans Serif"/>
                <a:cs typeface="Microsoft Sans Serif"/>
              </a:rPr>
              <a:t>ч</a:t>
            </a:r>
            <a:r>
              <a:rPr sz="952" spc="-20" dirty="0">
                <a:latin typeface="Microsoft Sans Serif"/>
                <a:cs typeface="Microsoft Sans Serif"/>
              </a:rPr>
              <a:t>и</a:t>
            </a:r>
            <a:r>
              <a:rPr sz="952" dirty="0">
                <a:latin typeface="Microsoft Sans Serif"/>
                <a:cs typeface="Microsoft Sans Serif"/>
              </a:rPr>
              <a:t>т</a:t>
            </a:r>
            <a:r>
              <a:rPr sz="952" spc="-3" dirty="0">
                <a:latin typeface="Microsoft Sans Serif"/>
                <a:cs typeface="Microsoft Sans Serif"/>
              </a:rPr>
              <a:t>ь</a:t>
            </a:r>
            <a:r>
              <a:rPr sz="952" dirty="0">
                <a:latin typeface="Microsoft Sans Serif"/>
                <a:cs typeface="Microsoft Sans Serif"/>
              </a:rPr>
              <a:t>	</a:t>
            </a:r>
            <a:r>
              <a:rPr sz="952" spc="-10" dirty="0">
                <a:latin typeface="Microsoft Sans Serif"/>
                <a:cs typeface="Microsoft Sans Serif"/>
              </a:rPr>
              <a:t>ра</a:t>
            </a:r>
            <a:r>
              <a:rPr sz="952" spc="-41" dirty="0">
                <a:latin typeface="Microsoft Sans Serif"/>
                <a:cs typeface="Microsoft Sans Serif"/>
              </a:rPr>
              <a:t>з</a:t>
            </a:r>
            <a:r>
              <a:rPr sz="952" spc="-10" dirty="0">
                <a:latin typeface="Microsoft Sans Serif"/>
                <a:cs typeface="Microsoft Sans Serif"/>
              </a:rPr>
              <a:t>р</a:t>
            </a:r>
            <a:r>
              <a:rPr sz="952" spc="-3" dirty="0">
                <a:latin typeface="Microsoft Sans Serif"/>
                <a:cs typeface="Microsoft Sans Serif"/>
              </a:rPr>
              <a:t>аб</a:t>
            </a:r>
            <a:r>
              <a:rPr sz="952" spc="-27" dirty="0">
                <a:latin typeface="Microsoft Sans Serif"/>
                <a:cs typeface="Microsoft Sans Serif"/>
              </a:rPr>
              <a:t>о</a:t>
            </a:r>
            <a:r>
              <a:rPr sz="952" dirty="0">
                <a:latin typeface="Microsoft Sans Serif"/>
                <a:cs typeface="Microsoft Sans Serif"/>
              </a:rPr>
              <a:t>т</a:t>
            </a:r>
            <a:r>
              <a:rPr sz="952" spc="-58" dirty="0">
                <a:latin typeface="Microsoft Sans Serif"/>
                <a:cs typeface="Microsoft Sans Serif"/>
              </a:rPr>
              <a:t>к</a:t>
            </a:r>
            <a:r>
              <a:rPr sz="952" dirty="0">
                <a:latin typeface="Microsoft Sans Serif"/>
                <a:cs typeface="Microsoft Sans Serif"/>
              </a:rPr>
              <a:t>у	и	</a:t>
            </a:r>
            <a:r>
              <a:rPr sz="952" spc="-10" dirty="0">
                <a:latin typeface="Microsoft Sans Serif"/>
                <a:cs typeface="Microsoft Sans Serif"/>
              </a:rPr>
              <a:t>а</a:t>
            </a:r>
            <a:r>
              <a:rPr sz="952" spc="-14" dirty="0">
                <a:latin typeface="Microsoft Sans Serif"/>
                <a:cs typeface="Microsoft Sans Serif"/>
              </a:rPr>
              <a:t>п</a:t>
            </a:r>
            <a:r>
              <a:rPr sz="952" spc="-3" dirty="0">
                <a:latin typeface="Microsoft Sans Serif"/>
                <a:cs typeface="Microsoft Sans Serif"/>
              </a:rPr>
              <a:t>ро</a:t>
            </a:r>
            <a:r>
              <a:rPr sz="952" spc="-27" dirty="0">
                <a:latin typeface="Microsoft Sans Serif"/>
                <a:cs typeface="Microsoft Sans Serif"/>
              </a:rPr>
              <a:t>б</a:t>
            </a:r>
            <a:r>
              <a:rPr sz="952" spc="3" dirty="0">
                <a:latin typeface="Microsoft Sans Serif"/>
                <a:cs typeface="Microsoft Sans Serif"/>
              </a:rPr>
              <a:t>а</a:t>
            </a:r>
            <a:r>
              <a:rPr sz="952" dirty="0">
                <a:latin typeface="Microsoft Sans Serif"/>
                <a:cs typeface="Microsoft Sans Serif"/>
              </a:rPr>
              <a:t>ц</a:t>
            </a:r>
            <a:r>
              <a:rPr sz="952" spc="-7" dirty="0">
                <a:latin typeface="Microsoft Sans Serif"/>
                <a:cs typeface="Microsoft Sans Serif"/>
              </a:rPr>
              <a:t>и</a:t>
            </a:r>
            <a:r>
              <a:rPr sz="952" spc="7" dirty="0">
                <a:latin typeface="Microsoft Sans Serif"/>
                <a:cs typeface="Microsoft Sans Serif"/>
              </a:rPr>
              <a:t>ю</a:t>
            </a:r>
            <a:r>
              <a:rPr sz="952" dirty="0">
                <a:latin typeface="Microsoft Sans Serif"/>
                <a:cs typeface="Microsoft Sans Serif"/>
              </a:rPr>
              <a:t>	ф</a:t>
            </a:r>
            <a:r>
              <a:rPr sz="952" spc="-31" dirty="0">
                <a:latin typeface="Microsoft Sans Serif"/>
                <a:cs typeface="Microsoft Sans Serif"/>
              </a:rPr>
              <a:t>е</a:t>
            </a:r>
            <a:r>
              <a:rPr sz="952" spc="-3" dirty="0">
                <a:latin typeface="Microsoft Sans Serif"/>
                <a:cs typeface="Microsoft Sans Serif"/>
              </a:rPr>
              <a:t>дера</a:t>
            </a:r>
            <a:r>
              <a:rPr sz="952" dirty="0">
                <a:latin typeface="Microsoft Sans Serif"/>
                <a:cs typeface="Microsoft Sans Serif"/>
              </a:rPr>
              <a:t>ль</a:t>
            </a:r>
            <a:r>
              <a:rPr sz="952" spc="-3" dirty="0">
                <a:latin typeface="Microsoft Sans Serif"/>
                <a:cs typeface="Microsoft Sans Serif"/>
              </a:rPr>
              <a:t>н</a:t>
            </a:r>
            <a:r>
              <a:rPr sz="952" spc="-7" dirty="0">
                <a:latin typeface="Microsoft Sans Serif"/>
                <a:cs typeface="Microsoft Sans Serif"/>
              </a:rPr>
              <a:t>ы</a:t>
            </a:r>
            <a:r>
              <a:rPr sz="952" dirty="0">
                <a:latin typeface="Microsoft Sans Serif"/>
                <a:cs typeface="Microsoft Sans Serif"/>
              </a:rPr>
              <a:t>х	</a:t>
            </a:r>
            <a:r>
              <a:rPr sz="952" spc="-3" dirty="0">
                <a:latin typeface="Microsoft Sans Serif"/>
                <a:cs typeface="Microsoft Sans Serif"/>
              </a:rPr>
              <a:t>раб</a:t>
            </a:r>
            <a:r>
              <a:rPr sz="952" spc="-27" dirty="0">
                <a:latin typeface="Microsoft Sans Serif"/>
                <a:cs typeface="Microsoft Sans Serif"/>
              </a:rPr>
              <a:t>о</a:t>
            </a:r>
            <a:r>
              <a:rPr sz="952" spc="-7" dirty="0">
                <a:latin typeface="Microsoft Sans Serif"/>
                <a:cs typeface="Microsoft Sans Serif"/>
              </a:rPr>
              <a:t>ч</a:t>
            </a:r>
            <a:r>
              <a:rPr sz="952" spc="-3" dirty="0">
                <a:latin typeface="Microsoft Sans Serif"/>
                <a:cs typeface="Microsoft Sans Serif"/>
              </a:rPr>
              <a:t>и</a:t>
            </a:r>
            <a:r>
              <a:rPr sz="952" dirty="0">
                <a:latin typeface="Microsoft Sans Serif"/>
                <a:cs typeface="Microsoft Sans Serif"/>
              </a:rPr>
              <a:t>х	</a:t>
            </a:r>
            <a:r>
              <a:rPr sz="952" spc="-17" dirty="0">
                <a:latin typeface="Microsoft Sans Serif"/>
                <a:cs typeface="Microsoft Sans Serif"/>
              </a:rPr>
              <a:t>п</a:t>
            </a:r>
            <a:r>
              <a:rPr sz="952" spc="-10" dirty="0">
                <a:latin typeface="Microsoft Sans Serif"/>
                <a:cs typeface="Microsoft Sans Serif"/>
              </a:rPr>
              <a:t>рограм</a:t>
            </a:r>
            <a:r>
              <a:rPr sz="952" spc="-24" dirty="0">
                <a:latin typeface="Microsoft Sans Serif"/>
                <a:cs typeface="Microsoft Sans Serif"/>
              </a:rPr>
              <a:t>м</a:t>
            </a:r>
            <a:r>
              <a:rPr sz="952" dirty="0">
                <a:latin typeface="Microsoft Sans Serif"/>
                <a:cs typeface="Microsoft Sans Serif"/>
              </a:rPr>
              <a:t>	</a:t>
            </a:r>
            <a:r>
              <a:rPr sz="952" spc="-10" dirty="0">
                <a:latin typeface="Microsoft Sans Serif"/>
                <a:cs typeface="Microsoft Sans Serif"/>
              </a:rPr>
              <a:t>п</a:t>
            </a:r>
            <a:r>
              <a:rPr sz="952" spc="-7" dirty="0">
                <a:latin typeface="Microsoft Sans Serif"/>
                <a:cs typeface="Microsoft Sans Serif"/>
              </a:rPr>
              <a:t>о</a:t>
            </a:r>
            <a:r>
              <a:rPr sz="952" dirty="0">
                <a:latin typeface="Microsoft Sans Serif"/>
                <a:cs typeface="Microsoft Sans Serif"/>
              </a:rPr>
              <a:t>	</a:t>
            </a:r>
            <a:r>
              <a:rPr sz="952" spc="-10" dirty="0">
                <a:latin typeface="Microsoft Sans Serif"/>
                <a:cs typeface="Microsoft Sans Serif"/>
              </a:rPr>
              <a:t>в</a:t>
            </a:r>
            <a:r>
              <a:rPr sz="952" dirty="0">
                <a:latin typeface="Microsoft Sans Serif"/>
                <a:cs typeface="Microsoft Sans Serif"/>
              </a:rPr>
              <a:t>с</a:t>
            </a:r>
            <a:r>
              <a:rPr sz="952" spc="-14" dirty="0">
                <a:latin typeface="Microsoft Sans Serif"/>
                <a:cs typeface="Microsoft Sans Serif"/>
              </a:rPr>
              <a:t>ем</a:t>
            </a:r>
            <a:r>
              <a:rPr sz="952" dirty="0">
                <a:latin typeface="Microsoft Sans Serif"/>
                <a:cs typeface="Microsoft Sans Serif"/>
              </a:rPr>
              <a:t>	</a:t>
            </a:r>
            <a:r>
              <a:rPr sz="952" spc="-27" dirty="0">
                <a:latin typeface="Microsoft Sans Serif"/>
                <a:cs typeface="Microsoft Sans Serif"/>
              </a:rPr>
              <a:t>п</a:t>
            </a:r>
            <a:r>
              <a:rPr sz="952" spc="-3" dirty="0">
                <a:latin typeface="Microsoft Sans Serif"/>
                <a:cs typeface="Microsoft Sans Serif"/>
              </a:rPr>
              <a:t>р</a:t>
            </a:r>
            <a:r>
              <a:rPr sz="952" spc="-27" dirty="0">
                <a:latin typeface="Microsoft Sans Serif"/>
                <a:cs typeface="Microsoft Sans Serif"/>
              </a:rPr>
              <a:t>е</a:t>
            </a:r>
            <a:r>
              <a:rPr sz="952" spc="-14" dirty="0">
                <a:latin typeface="Microsoft Sans Serif"/>
                <a:cs typeface="Microsoft Sans Serif"/>
              </a:rPr>
              <a:t>д</a:t>
            </a:r>
            <a:r>
              <a:rPr sz="952" spc="-20" dirty="0">
                <a:latin typeface="Microsoft Sans Serif"/>
                <a:cs typeface="Microsoft Sans Serif"/>
              </a:rPr>
              <a:t>м</a:t>
            </a:r>
            <a:r>
              <a:rPr sz="952" spc="-34" dirty="0">
                <a:latin typeface="Microsoft Sans Serif"/>
                <a:cs typeface="Microsoft Sans Serif"/>
              </a:rPr>
              <a:t>е</a:t>
            </a:r>
            <a:r>
              <a:rPr sz="952" spc="-7" dirty="0">
                <a:latin typeface="Microsoft Sans Serif"/>
                <a:cs typeface="Microsoft Sans Serif"/>
              </a:rPr>
              <a:t>т</a:t>
            </a:r>
            <a:r>
              <a:rPr sz="952" spc="-14" dirty="0">
                <a:latin typeface="Microsoft Sans Serif"/>
                <a:cs typeface="Microsoft Sans Serif"/>
              </a:rPr>
              <a:t>ам</a:t>
            </a:r>
            <a:r>
              <a:rPr sz="952" dirty="0">
                <a:latin typeface="Microsoft Sans Serif"/>
                <a:cs typeface="Microsoft Sans Serif"/>
              </a:rPr>
              <a:t>	для  </a:t>
            </a:r>
            <a:r>
              <a:rPr sz="952" spc="-7" dirty="0">
                <a:latin typeface="Microsoft Sans Serif"/>
                <a:cs typeface="Microsoft Sans Serif"/>
              </a:rPr>
              <a:t>профильного</a:t>
            </a:r>
            <a:r>
              <a:rPr sz="952" spc="-3" dirty="0">
                <a:latin typeface="Microsoft Sans Serif"/>
                <a:cs typeface="Microsoft Sans Serif"/>
              </a:rPr>
              <a:t> </a:t>
            </a:r>
            <a:r>
              <a:rPr sz="952" spc="-7" dirty="0">
                <a:latin typeface="Microsoft Sans Serif"/>
                <a:cs typeface="Microsoft Sans Serif"/>
              </a:rPr>
              <a:t>обучения</a:t>
            </a:r>
            <a:r>
              <a:rPr sz="952" spc="20" dirty="0">
                <a:latin typeface="Microsoft Sans Serif"/>
                <a:cs typeface="Microsoft Sans Serif"/>
              </a:rPr>
              <a:t> </a:t>
            </a:r>
            <a:r>
              <a:rPr sz="952" spc="-10" dirty="0">
                <a:latin typeface="Microsoft Sans Serif"/>
                <a:cs typeface="Microsoft Sans Serif"/>
              </a:rPr>
              <a:t>(углубленного</a:t>
            </a:r>
            <a:r>
              <a:rPr sz="952" spc="17" dirty="0">
                <a:latin typeface="Microsoft Sans Serif"/>
                <a:cs typeface="Microsoft Sans Serif"/>
              </a:rPr>
              <a:t> </a:t>
            </a:r>
            <a:r>
              <a:rPr sz="952" spc="-10" dirty="0">
                <a:latin typeface="Microsoft Sans Serif"/>
                <a:cs typeface="Microsoft Sans Serif"/>
              </a:rPr>
              <a:t>изучения</a:t>
            </a:r>
            <a:r>
              <a:rPr sz="952" spc="14" dirty="0">
                <a:latin typeface="Microsoft Sans Serif"/>
                <a:cs typeface="Microsoft Sans Serif"/>
              </a:rPr>
              <a:t> </a:t>
            </a:r>
            <a:r>
              <a:rPr sz="952" spc="-10" dirty="0">
                <a:latin typeface="Microsoft Sans Serif"/>
                <a:cs typeface="Microsoft Sans Serif"/>
              </a:rPr>
              <a:t>отдельных</a:t>
            </a:r>
            <a:r>
              <a:rPr sz="952" spc="7" dirty="0">
                <a:latin typeface="Microsoft Sans Serif"/>
                <a:cs typeface="Microsoft Sans Serif"/>
              </a:rPr>
              <a:t> </a:t>
            </a:r>
            <a:r>
              <a:rPr sz="952" spc="-14" dirty="0">
                <a:latin typeface="Microsoft Sans Serif"/>
                <a:cs typeface="Microsoft Sans Serif"/>
              </a:rPr>
              <a:t>предметов)</a:t>
            </a:r>
            <a:endParaRPr sz="952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22337" y="3858100"/>
            <a:ext cx="6869228" cy="669821"/>
            <a:chOff x="1498980" y="5672836"/>
            <a:chExt cx="10100310" cy="984885"/>
          </a:xfrm>
        </p:grpSpPr>
        <p:sp>
          <p:nvSpPr>
            <p:cNvPr id="25" name="object 25"/>
            <p:cNvSpPr/>
            <p:nvPr/>
          </p:nvSpPr>
          <p:spPr>
            <a:xfrm>
              <a:off x="1511680" y="5685536"/>
              <a:ext cx="10074910" cy="959485"/>
            </a:xfrm>
            <a:custGeom>
              <a:avLst/>
              <a:gdLst/>
              <a:ahLst/>
              <a:cxnLst/>
              <a:rect l="l" t="t" r="r" b="b"/>
              <a:pathLst>
                <a:path w="10074910" h="959484">
                  <a:moveTo>
                    <a:pt x="9915144" y="0"/>
                  </a:moveTo>
                  <a:lnTo>
                    <a:pt x="159893" y="0"/>
                  </a:lnTo>
                  <a:lnTo>
                    <a:pt x="109370" y="8155"/>
                  </a:lnTo>
                  <a:lnTo>
                    <a:pt x="65480" y="30862"/>
                  </a:lnTo>
                  <a:lnTo>
                    <a:pt x="30862" y="65480"/>
                  </a:lnTo>
                  <a:lnTo>
                    <a:pt x="8155" y="109370"/>
                  </a:lnTo>
                  <a:lnTo>
                    <a:pt x="0" y="159892"/>
                  </a:lnTo>
                  <a:lnTo>
                    <a:pt x="0" y="799071"/>
                  </a:lnTo>
                  <a:lnTo>
                    <a:pt x="8155" y="849584"/>
                  </a:lnTo>
                  <a:lnTo>
                    <a:pt x="30862" y="893452"/>
                  </a:lnTo>
                  <a:lnTo>
                    <a:pt x="65480" y="928044"/>
                  </a:lnTo>
                  <a:lnTo>
                    <a:pt x="109370" y="950729"/>
                  </a:lnTo>
                  <a:lnTo>
                    <a:pt x="159893" y="958875"/>
                  </a:lnTo>
                  <a:lnTo>
                    <a:pt x="9915144" y="958875"/>
                  </a:lnTo>
                  <a:lnTo>
                    <a:pt x="9965653" y="950729"/>
                  </a:lnTo>
                  <a:lnTo>
                    <a:pt x="10009512" y="928044"/>
                  </a:lnTo>
                  <a:lnTo>
                    <a:pt x="10044092" y="893452"/>
                  </a:lnTo>
                  <a:lnTo>
                    <a:pt x="10066767" y="849584"/>
                  </a:lnTo>
                  <a:lnTo>
                    <a:pt x="10074910" y="799071"/>
                  </a:lnTo>
                  <a:lnTo>
                    <a:pt x="10074910" y="159892"/>
                  </a:lnTo>
                  <a:lnTo>
                    <a:pt x="10066767" y="109370"/>
                  </a:lnTo>
                  <a:lnTo>
                    <a:pt x="10044092" y="65480"/>
                  </a:lnTo>
                  <a:lnTo>
                    <a:pt x="10009512" y="30862"/>
                  </a:lnTo>
                  <a:lnTo>
                    <a:pt x="9965653" y="8155"/>
                  </a:lnTo>
                  <a:lnTo>
                    <a:pt x="99151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1680" y="5685536"/>
              <a:ext cx="10074910" cy="959485"/>
            </a:xfrm>
            <a:custGeom>
              <a:avLst/>
              <a:gdLst/>
              <a:ahLst/>
              <a:cxnLst/>
              <a:rect l="l" t="t" r="r" b="b"/>
              <a:pathLst>
                <a:path w="10074910" h="959484">
                  <a:moveTo>
                    <a:pt x="0" y="159892"/>
                  </a:moveTo>
                  <a:lnTo>
                    <a:pt x="8155" y="109370"/>
                  </a:lnTo>
                  <a:lnTo>
                    <a:pt x="30862" y="65480"/>
                  </a:lnTo>
                  <a:lnTo>
                    <a:pt x="65480" y="30862"/>
                  </a:lnTo>
                  <a:lnTo>
                    <a:pt x="109370" y="8155"/>
                  </a:lnTo>
                  <a:lnTo>
                    <a:pt x="159893" y="0"/>
                  </a:lnTo>
                  <a:lnTo>
                    <a:pt x="9915144" y="0"/>
                  </a:lnTo>
                  <a:lnTo>
                    <a:pt x="9965653" y="8155"/>
                  </a:lnTo>
                  <a:lnTo>
                    <a:pt x="10009512" y="30862"/>
                  </a:lnTo>
                  <a:lnTo>
                    <a:pt x="10044092" y="65480"/>
                  </a:lnTo>
                  <a:lnTo>
                    <a:pt x="10066767" y="109370"/>
                  </a:lnTo>
                  <a:lnTo>
                    <a:pt x="10074910" y="159892"/>
                  </a:lnTo>
                  <a:lnTo>
                    <a:pt x="10074910" y="799071"/>
                  </a:lnTo>
                  <a:lnTo>
                    <a:pt x="10066767" y="849584"/>
                  </a:lnTo>
                  <a:lnTo>
                    <a:pt x="10044092" y="893452"/>
                  </a:lnTo>
                  <a:lnTo>
                    <a:pt x="10009512" y="928044"/>
                  </a:lnTo>
                  <a:lnTo>
                    <a:pt x="9965653" y="950729"/>
                  </a:lnTo>
                  <a:lnTo>
                    <a:pt x="9915144" y="958875"/>
                  </a:lnTo>
                  <a:lnTo>
                    <a:pt x="159893" y="958875"/>
                  </a:lnTo>
                  <a:lnTo>
                    <a:pt x="109370" y="950729"/>
                  </a:lnTo>
                  <a:lnTo>
                    <a:pt x="65480" y="928044"/>
                  </a:lnTo>
                  <a:lnTo>
                    <a:pt x="30862" y="893452"/>
                  </a:lnTo>
                  <a:lnTo>
                    <a:pt x="8155" y="849584"/>
                  </a:lnTo>
                  <a:lnTo>
                    <a:pt x="0" y="799071"/>
                  </a:lnTo>
                  <a:lnTo>
                    <a:pt x="0" y="1598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44833" y="4017458"/>
            <a:ext cx="5181072" cy="301314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4" b="1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14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1904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dirty="0">
                <a:solidFill>
                  <a:srgbClr val="FFFFFF"/>
                </a:solidFill>
                <a:latin typeface="Arial"/>
                <a:cs typeface="Arial"/>
              </a:rPr>
              <a:t>2023/24</a:t>
            </a:r>
            <a:r>
              <a:rPr sz="1904" b="1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4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3" dirty="0">
                <a:solidFill>
                  <a:srgbClr val="FFFFFF"/>
                </a:solidFill>
                <a:latin typeface="Arial"/>
                <a:cs typeface="Arial"/>
              </a:rPr>
              <a:t>2024/25</a:t>
            </a:r>
            <a:r>
              <a:rPr sz="1904" b="1" spc="-10" dirty="0">
                <a:solidFill>
                  <a:srgbClr val="FFFFFF"/>
                </a:solidFill>
                <a:latin typeface="Arial"/>
                <a:cs typeface="Arial"/>
              </a:rPr>
              <a:t> учебных</a:t>
            </a:r>
            <a:r>
              <a:rPr sz="1904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4" b="1" spc="-14" dirty="0">
                <a:solidFill>
                  <a:srgbClr val="FFFFFF"/>
                </a:solidFill>
                <a:latin typeface="Arial"/>
                <a:cs typeface="Arial"/>
              </a:rPr>
              <a:t>годов</a:t>
            </a:r>
            <a:endParaRPr sz="190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86714" y="0"/>
            <a:ext cx="456912" cy="510636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4480445" y="3253231"/>
            <a:ext cx="143033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12">
              <a:lnSpc>
                <a:spcPts val="969"/>
              </a:lnSpc>
            </a:pPr>
            <a:fld id="{81D60167-4931-47E6-BA6A-407CBD079E47}" type="slidenum">
              <a:rPr dirty="0"/>
              <a:pPr marL="25912">
                <a:lnSpc>
                  <a:spcPts val="969"/>
                </a:lnSpc>
              </a:pPr>
              <a:t>2</a:t>
            </a:fld>
            <a:endParaRPr dirty="0"/>
          </a:p>
        </p:txBody>
      </p:sp>
      <p:sp>
        <p:nvSpPr>
          <p:cNvPr id="30" name="object 19"/>
          <p:cNvSpPr txBox="1">
            <a:spLocks/>
          </p:cNvSpPr>
          <p:nvPr/>
        </p:nvSpPr>
        <p:spPr>
          <a:xfrm rot="5400000">
            <a:off x="6143564" y="2210486"/>
            <a:ext cx="4785124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14112C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lnSpc>
                <a:spcPts val="3729"/>
              </a:lnSpc>
              <a:spcBef>
                <a:spcPts val="100"/>
              </a:spcBef>
            </a:pPr>
            <a:r>
              <a:rPr lang="ru-RU" sz="3200" kern="0" spc="-10" dirty="0" smtClean="0">
                <a:solidFill>
                  <a:srgbClr val="000000"/>
                </a:solidFill>
              </a:rPr>
              <a:t>ВНЕСЕНЫ</a:t>
            </a:r>
            <a:r>
              <a:rPr lang="ru-RU" sz="3200" kern="0" spc="-40" dirty="0" smtClean="0">
                <a:solidFill>
                  <a:srgbClr val="000000"/>
                </a:solidFill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</a:rPr>
              <a:t>ИЗМЕНЕНИЯ</a:t>
            </a:r>
            <a:endParaRPr lang="ru-RU" sz="3200" kern="0" dirty="0" smtClean="0"/>
          </a:p>
          <a:p>
            <a:pPr marL="71120" algn="ctr">
              <a:lnSpc>
                <a:spcPts val="1570"/>
              </a:lnSpc>
            </a:pPr>
            <a:r>
              <a:rPr lang="ru-RU" sz="1400" kern="0" spc="-110" dirty="0" smtClean="0">
                <a:solidFill>
                  <a:srgbClr val="31356E"/>
                </a:solidFill>
                <a:latin typeface="Verdana"/>
                <a:cs typeface="Verdana"/>
              </a:rPr>
              <a:t>№</a:t>
            </a:r>
            <a:r>
              <a:rPr lang="ru-RU" sz="1400" kern="0" spc="30" dirty="0" smtClean="0">
                <a:solidFill>
                  <a:srgbClr val="31356E"/>
                </a:solidFill>
                <a:latin typeface="Verdana"/>
                <a:cs typeface="Verdana"/>
              </a:rPr>
              <a:t> </a:t>
            </a:r>
            <a:r>
              <a:rPr lang="ru-RU" sz="1400" kern="0" spc="-5" dirty="0" smtClean="0">
                <a:solidFill>
                  <a:srgbClr val="31356E"/>
                </a:solidFill>
                <a:latin typeface="Verdana"/>
                <a:cs typeface="Verdana"/>
              </a:rPr>
              <a:t>ФЗ</a:t>
            </a:r>
            <a:r>
              <a:rPr lang="ru-RU" sz="1400" kern="0" spc="-5" dirty="0" smtClean="0">
                <a:solidFill>
                  <a:srgbClr val="31356E"/>
                </a:solidFill>
                <a:latin typeface="Tahoma"/>
                <a:cs typeface="Tahoma"/>
              </a:rPr>
              <a:t>-273</a:t>
            </a:r>
            <a:r>
              <a:rPr lang="ru-RU" sz="1400" kern="0" spc="105" dirty="0" smtClean="0">
                <a:solidFill>
                  <a:srgbClr val="31356E"/>
                </a:solidFill>
                <a:latin typeface="Tahoma"/>
                <a:cs typeface="Tahoma"/>
              </a:rPr>
              <a:t> </a:t>
            </a:r>
            <a:r>
              <a:rPr lang="ru-RU" sz="1400" kern="0" spc="-40" dirty="0" smtClean="0">
                <a:solidFill>
                  <a:srgbClr val="31356E"/>
                </a:solidFill>
                <a:latin typeface="Tahoma"/>
                <a:cs typeface="Tahoma"/>
              </a:rPr>
              <a:t>«</a:t>
            </a:r>
            <a:r>
              <a:rPr lang="ru-RU" sz="1400" kern="0" spc="-40" dirty="0" smtClean="0">
                <a:solidFill>
                  <a:srgbClr val="31356E"/>
                </a:solidFill>
                <a:latin typeface="Verdana"/>
                <a:cs typeface="Verdana"/>
              </a:rPr>
              <a:t>Об</a:t>
            </a:r>
            <a:r>
              <a:rPr lang="ru-RU" sz="1400" kern="0" spc="35" dirty="0" smtClean="0">
                <a:solidFill>
                  <a:srgbClr val="31356E"/>
                </a:solidFill>
                <a:latin typeface="Verdana"/>
                <a:cs typeface="Verdana"/>
              </a:rPr>
              <a:t> </a:t>
            </a:r>
            <a:r>
              <a:rPr lang="ru-RU" sz="1400" kern="0" spc="5" dirty="0" smtClean="0">
                <a:solidFill>
                  <a:srgbClr val="31356E"/>
                </a:solidFill>
                <a:latin typeface="Verdana"/>
                <a:cs typeface="Verdana"/>
              </a:rPr>
              <a:t>образовании</a:t>
            </a:r>
            <a:r>
              <a:rPr lang="ru-RU" sz="1400" kern="0" spc="45" dirty="0" smtClean="0">
                <a:solidFill>
                  <a:srgbClr val="31356E"/>
                </a:solidFill>
                <a:latin typeface="Verdana"/>
                <a:cs typeface="Verdana"/>
              </a:rPr>
              <a:t> </a:t>
            </a:r>
            <a:r>
              <a:rPr lang="ru-RU" sz="1400" kern="0" spc="-80" dirty="0" smtClean="0">
                <a:solidFill>
                  <a:srgbClr val="31356E"/>
                </a:solidFill>
                <a:latin typeface="Verdana"/>
                <a:cs typeface="Verdana"/>
              </a:rPr>
              <a:t>в</a:t>
            </a:r>
            <a:r>
              <a:rPr lang="ru-RU" sz="1400" kern="0" spc="45" dirty="0" smtClean="0">
                <a:solidFill>
                  <a:srgbClr val="31356E"/>
                </a:solidFill>
                <a:latin typeface="Verdana"/>
                <a:cs typeface="Verdana"/>
              </a:rPr>
              <a:t> </a:t>
            </a:r>
            <a:r>
              <a:rPr lang="ru-RU" sz="1400" kern="0" spc="30" dirty="0" smtClean="0">
                <a:solidFill>
                  <a:srgbClr val="31356E"/>
                </a:solidFill>
                <a:latin typeface="Verdana"/>
                <a:cs typeface="Verdana"/>
              </a:rPr>
              <a:t>Российской</a:t>
            </a:r>
            <a:r>
              <a:rPr lang="ru-RU" sz="1400" kern="0" spc="45" dirty="0" smtClean="0">
                <a:solidFill>
                  <a:srgbClr val="31356E"/>
                </a:solidFill>
                <a:latin typeface="Verdana"/>
                <a:cs typeface="Verdana"/>
              </a:rPr>
              <a:t> </a:t>
            </a:r>
            <a:r>
              <a:rPr lang="ru-RU" sz="1400" kern="0" spc="10" dirty="0" smtClean="0">
                <a:solidFill>
                  <a:srgbClr val="31356E"/>
                </a:solidFill>
                <a:latin typeface="Verdana"/>
                <a:cs typeface="Verdana"/>
              </a:rPr>
              <a:t>Федерации</a:t>
            </a:r>
            <a:r>
              <a:rPr lang="ru-RU" sz="1400" kern="0" spc="10" dirty="0" smtClean="0">
                <a:solidFill>
                  <a:srgbClr val="31356E"/>
                </a:solidFill>
                <a:latin typeface="Tahoma"/>
                <a:cs typeface="Tahoma"/>
              </a:rPr>
              <a:t>»</a:t>
            </a:r>
            <a:endParaRPr lang="ru-RU" sz="14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027" y="310531"/>
            <a:ext cx="6631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960" algn="l"/>
                <a:tab pos="6617970" algn="l"/>
              </a:tabLst>
            </a:pPr>
            <a:r>
              <a:rPr sz="3200" b="0" u="heavy" dirty="0">
                <a:uFill>
                  <a:solidFill>
                    <a:srgbClr val="3A6E8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5" dirty="0">
                <a:uFill>
                  <a:solidFill>
                    <a:srgbClr val="3A6E8E"/>
                  </a:solidFill>
                </a:uFill>
              </a:rPr>
              <a:t>ФОП</a:t>
            </a:r>
            <a:r>
              <a:rPr sz="3200" u="heavy" spc="-25" dirty="0">
                <a:uFill>
                  <a:solidFill>
                    <a:srgbClr val="3A6E8E"/>
                  </a:solidFill>
                </a:uFill>
              </a:rPr>
              <a:t> </a:t>
            </a:r>
            <a:r>
              <a:rPr lang="en-US" sz="3200" u="heavy" spc="-25" dirty="0" smtClean="0">
                <a:uFill>
                  <a:solidFill>
                    <a:srgbClr val="3A6E8E"/>
                  </a:solidFill>
                </a:uFill>
              </a:rPr>
              <a:t>                       </a:t>
            </a:r>
            <a:r>
              <a:rPr sz="3200" u="heavy" spc="-5" dirty="0" smtClean="0">
                <a:uFill>
                  <a:solidFill>
                    <a:srgbClr val="3A6E8E"/>
                  </a:solidFill>
                </a:uFill>
              </a:rPr>
              <a:t>:</a:t>
            </a:r>
            <a:r>
              <a:rPr sz="3200" u="heavy" spc="-10" dirty="0" smtClean="0">
                <a:uFill>
                  <a:solidFill>
                    <a:srgbClr val="3A6E8E"/>
                  </a:solidFill>
                </a:uFill>
              </a:rPr>
              <a:t> </a:t>
            </a:r>
            <a:r>
              <a:rPr sz="3200" u="heavy" spc="-15" dirty="0">
                <a:uFill>
                  <a:solidFill>
                    <a:srgbClr val="3A6E8E"/>
                  </a:solidFill>
                </a:uFill>
              </a:rPr>
              <a:t>СОДЕРЖАНИЕ	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20" y="1143598"/>
            <a:ext cx="8019415" cy="3470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ts val="1910"/>
              </a:lnSpc>
              <a:spcBef>
                <a:spcPts val="100"/>
              </a:spcBef>
              <a:buAutoNum type="romanUcPeriod"/>
              <a:tabLst>
                <a:tab pos="167005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ОБЩИЕ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ПОЛОЖЕНИЯ</a:t>
            </a:r>
            <a:endParaRPr sz="1600" dirty="0">
              <a:latin typeface="Calibri"/>
              <a:cs typeface="Calibri"/>
            </a:endParaRPr>
          </a:p>
          <a:p>
            <a:pPr marL="220979" indent="-208915">
              <a:lnSpc>
                <a:spcPct val="100000"/>
              </a:lnSpc>
              <a:buAutoNum type="romanUcPeriod" startAt="2"/>
              <a:tabLst>
                <a:tab pos="221615" algn="l"/>
              </a:tabLst>
            </a:pPr>
            <a:r>
              <a:rPr sz="16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ЦЕЛЕВОЙ</a:t>
            </a:r>
            <a:r>
              <a:rPr sz="1600" b="1" u="sng" spc="-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РАЗДЕЛ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ФОП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910"/>
              </a:lnSpc>
              <a:spcBef>
                <a:spcPts val="70"/>
              </a:spcBef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Пояснительная записка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895"/>
              </a:lnSpc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Планируемые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результаты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освоения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СОО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895"/>
              </a:lnSpc>
              <a:buAutoNum type="arabicPeriod"/>
              <a:tabLst>
                <a:tab pos="367030" algn="l"/>
              </a:tabLst>
            </a:pPr>
            <a:r>
              <a:rPr sz="1600" spc="-5" dirty="0">
                <a:latin typeface="Calibri"/>
                <a:cs typeface="Calibri"/>
              </a:rPr>
              <a:t>Система оценки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достижения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планируемых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результатов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освоения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СОО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III.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СОДЕРЖАТЕЛЬНЫЙ РАЗДЕЛ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Федеральные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рабочие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программы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учебных предметов</a:t>
            </a:r>
            <a:r>
              <a:rPr sz="1600" dirty="0">
                <a:latin typeface="Calibri"/>
                <a:cs typeface="Calibri"/>
              </a:rPr>
              <a:t> (6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предметов,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базовый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уровень)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910"/>
              </a:lnSpc>
              <a:spcBef>
                <a:spcPts val="75"/>
              </a:spcBef>
              <a:buAutoNum type="arabicPeriod"/>
              <a:tabLst>
                <a:tab pos="367030" algn="l"/>
              </a:tabLst>
            </a:pPr>
            <a:r>
              <a:rPr sz="1600" dirty="0">
                <a:latin typeface="Calibri"/>
                <a:cs typeface="Calibri"/>
              </a:rPr>
              <a:t>Программа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формирования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универсальных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учебных </a:t>
            </a:r>
            <a:r>
              <a:rPr sz="1600" spc="-10" dirty="0">
                <a:latin typeface="Calibri"/>
                <a:cs typeface="Calibri"/>
              </a:rPr>
              <a:t>действий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895"/>
              </a:lnSpc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Федеральная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рабочая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программа воспитания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95"/>
              </a:lnSpc>
            </a:pP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IV.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ОРГАНИЗАЦИОННЫЙ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РАЗДЕЛ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910"/>
              </a:lnSpc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Федеральный </a:t>
            </a:r>
            <a:r>
              <a:rPr sz="1600" spc="-5" dirty="0">
                <a:latin typeface="Calibri"/>
                <a:cs typeface="Calibri"/>
              </a:rPr>
              <a:t>учебный план </a:t>
            </a:r>
            <a:r>
              <a:rPr sz="1600" spc="-10" dirty="0">
                <a:latin typeface="Calibri"/>
                <a:cs typeface="Calibri"/>
              </a:rPr>
              <a:t>среднего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образования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Федеральный календарный </a:t>
            </a:r>
            <a:r>
              <a:rPr sz="1600" spc="-5" dirty="0">
                <a:latin typeface="Calibri"/>
                <a:cs typeface="Calibri"/>
              </a:rPr>
              <a:t>учебный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график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910"/>
              </a:lnSpc>
              <a:spcBef>
                <a:spcPts val="70"/>
              </a:spcBef>
              <a:buAutoNum type="arabicPeriod"/>
              <a:tabLst>
                <a:tab pos="367030" algn="l"/>
              </a:tabLst>
            </a:pPr>
            <a:r>
              <a:rPr sz="1600" spc="-5" dirty="0">
                <a:latin typeface="Calibri"/>
                <a:cs typeface="Calibri"/>
              </a:rPr>
              <a:t>План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внеурочной</a:t>
            </a:r>
            <a:r>
              <a:rPr sz="1600" spc="-10" dirty="0">
                <a:latin typeface="Calibri"/>
                <a:cs typeface="Calibri"/>
              </a:rPr>
              <a:t> деятельности</a:t>
            </a:r>
            <a:endParaRPr sz="1600" dirty="0">
              <a:latin typeface="Calibri"/>
              <a:cs typeface="Calibri"/>
            </a:endParaRPr>
          </a:p>
          <a:p>
            <a:pPr marL="366395" lvl="1" indent="-354330">
              <a:lnSpc>
                <a:spcPts val="1910"/>
              </a:lnSpc>
              <a:buAutoNum type="arabicPeriod"/>
              <a:tabLst>
                <a:tab pos="367030" algn="l"/>
              </a:tabLst>
            </a:pPr>
            <a:r>
              <a:rPr sz="1600" spc="-10" dirty="0">
                <a:latin typeface="Calibri"/>
                <a:cs typeface="Calibri"/>
              </a:rPr>
              <a:t>Федеральный календарный</a:t>
            </a:r>
            <a:r>
              <a:rPr sz="1600" spc="-5" dirty="0">
                <a:latin typeface="Calibri"/>
                <a:cs typeface="Calibri"/>
              </a:rPr>
              <a:t> план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воспитательной работы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67541" y="7937"/>
            <a:ext cx="3995420" cy="5143500"/>
            <a:chOff x="5148665" y="0"/>
            <a:chExt cx="3995420" cy="5143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665" y="0"/>
              <a:ext cx="3995334" cy="5143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665" y="0"/>
              <a:ext cx="3995334" cy="2549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8665" y="2549028"/>
              <a:ext cx="3817660" cy="259447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7937"/>
            <a:ext cx="155575" cy="638175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</a:t>
            </a:fld>
            <a:endParaRPr dirty="0"/>
          </a:p>
        </p:txBody>
      </p:sp>
      <p:pic>
        <p:nvPicPr>
          <p:cNvPr id="1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800" y="310531"/>
            <a:ext cx="2014093" cy="487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420" y="497853"/>
            <a:ext cx="10797" cy="3916143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" name="object 3"/>
          <p:cNvSpPr/>
          <p:nvPr/>
        </p:nvSpPr>
        <p:spPr>
          <a:xfrm>
            <a:off x="213370" y="653151"/>
            <a:ext cx="7209969" cy="432"/>
          </a:xfrm>
          <a:custGeom>
            <a:avLst/>
            <a:gdLst/>
            <a:ahLst/>
            <a:cxnLst/>
            <a:rect l="l" t="t" r="r" b="b"/>
            <a:pathLst>
              <a:path w="10601325" h="634">
                <a:moveTo>
                  <a:pt x="0" y="0"/>
                </a:moveTo>
                <a:lnTo>
                  <a:pt x="10601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" name="object 4"/>
          <p:cNvSpPr txBox="1"/>
          <p:nvPr/>
        </p:nvSpPr>
        <p:spPr>
          <a:xfrm>
            <a:off x="315134" y="974113"/>
            <a:ext cx="5463943" cy="218446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>
              <a:spcBef>
                <a:spcPts val="71"/>
              </a:spcBef>
              <a:tabLst>
                <a:tab pos="1180714" algn="l"/>
                <a:tab pos="2481488" algn="l"/>
                <a:tab pos="3654861" algn="l"/>
                <a:tab pos="4620076" algn="l"/>
                <a:tab pos="5358130" algn="l"/>
              </a:tabLst>
            </a:pPr>
            <a:r>
              <a:rPr sz="1360" spc="-3" dirty="0">
                <a:latin typeface="Microsoft Sans Serif"/>
                <a:cs typeface="Microsoft Sans Serif"/>
              </a:rPr>
              <a:t>дост</a:t>
            </a:r>
            <a:r>
              <a:rPr sz="1360" spc="-14" dirty="0">
                <a:latin typeface="Microsoft Sans Serif"/>
                <a:cs typeface="Microsoft Sans Serif"/>
              </a:rPr>
              <a:t>и</a:t>
            </a:r>
            <a:r>
              <a:rPr sz="1360" spc="-31" dirty="0">
                <a:latin typeface="Microsoft Sans Serif"/>
                <a:cs typeface="Microsoft Sans Serif"/>
              </a:rPr>
              <a:t>же</a:t>
            </a:r>
            <a:r>
              <a:rPr sz="1360" spc="-7" dirty="0">
                <a:latin typeface="Microsoft Sans Serif"/>
                <a:cs typeface="Microsoft Sans Serif"/>
              </a:rPr>
              <a:t>н</a:t>
            </a:r>
            <a:r>
              <a:rPr sz="1360" spc="-10" dirty="0">
                <a:latin typeface="Microsoft Sans Serif"/>
                <a:cs typeface="Microsoft Sans Serif"/>
              </a:rPr>
              <a:t>и</a:t>
            </a:r>
            <a:r>
              <a:rPr sz="1360" dirty="0">
                <a:latin typeface="Microsoft Sans Serif"/>
                <a:cs typeface="Microsoft Sans Serif"/>
              </a:rPr>
              <a:t>е	</a:t>
            </a:r>
            <a:r>
              <a:rPr sz="1360" spc="-24" dirty="0">
                <a:latin typeface="Microsoft Sans Serif"/>
                <a:cs typeface="Microsoft Sans Serif"/>
              </a:rPr>
              <a:t>п</a:t>
            </a:r>
            <a:r>
              <a:rPr sz="1360" dirty="0">
                <a:latin typeface="Microsoft Sans Serif"/>
                <a:cs typeface="Microsoft Sans Serif"/>
              </a:rPr>
              <a:t>лан</a:t>
            </a:r>
            <a:r>
              <a:rPr sz="1360" spc="-3" dirty="0">
                <a:latin typeface="Microsoft Sans Serif"/>
                <a:cs typeface="Microsoft Sans Serif"/>
              </a:rPr>
              <a:t>и</a:t>
            </a:r>
            <a:r>
              <a:rPr sz="1360" spc="-17" dirty="0">
                <a:latin typeface="Microsoft Sans Serif"/>
                <a:cs typeface="Microsoft Sans Serif"/>
              </a:rPr>
              <a:t>р</a:t>
            </a:r>
            <a:r>
              <a:rPr sz="1360" spc="-24" dirty="0">
                <a:latin typeface="Microsoft Sans Serif"/>
                <a:cs typeface="Microsoft Sans Serif"/>
              </a:rPr>
              <a:t>у</a:t>
            </a:r>
            <a:r>
              <a:rPr sz="1360" spc="-10" dirty="0">
                <a:latin typeface="Microsoft Sans Serif"/>
                <a:cs typeface="Microsoft Sans Serif"/>
              </a:rPr>
              <a:t>емых</a:t>
            </a:r>
            <a:r>
              <a:rPr sz="1360" dirty="0">
                <a:latin typeface="Microsoft Sans Serif"/>
                <a:cs typeface="Microsoft Sans Serif"/>
              </a:rPr>
              <a:t>	</a:t>
            </a:r>
            <a:r>
              <a:rPr sz="1360" spc="-3" dirty="0">
                <a:latin typeface="Microsoft Sans Serif"/>
                <a:cs typeface="Microsoft Sans Serif"/>
              </a:rPr>
              <a:t>р</a:t>
            </a:r>
            <a:r>
              <a:rPr sz="1360" spc="-41" dirty="0">
                <a:latin typeface="Microsoft Sans Serif"/>
                <a:cs typeface="Microsoft Sans Serif"/>
              </a:rPr>
              <a:t>е</a:t>
            </a:r>
            <a:r>
              <a:rPr sz="1360" spc="-71" dirty="0">
                <a:latin typeface="Microsoft Sans Serif"/>
                <a:cs typeface="Microsoft Sans Serif"/>
              </a:rPr>
              <a:t>з</a:t>
            </a:r>
            <a:r>
              <a:rPr sz="1360" spc="-37" dirty="0">
                <a:latin typeface="Microsoft Sans Serif"/>
                <a:cs typeface="Microsoft Sans Serif"/>
              </a:rPr>
              <a:t>у</a:t>
            </a:r>
            <a:r>
              <a:rPr sz="1360" spc="14" dirty="0">
                <a:latin typeface="Microsoft Sans Serif"/>
                <a:cs typeface="Microsoft Sans Serif"/>
              </a:rPr>
              <a:t>л</a:t>
            </a:r>
            <a:r>
              <a:rPr sz="1360" spc="-116" dirty="0">
                <a:latin typeface="Microsoft Sans Serif"/>
                <a:cs typeface="Microsoft Sans Serif"/>
              </a:rPr>
              <a:t>ь</a:t>
            </a:r>
            <a:r>
              <a:rPr sz="1360" spc="-24" dirty="0">
                <a:latin typeface="Microsoft Sans Serif"/>
                <a:cs typeface="Microsoft Sans Serif"/>
              </a:rPr>
              <a:t>т</a:t>
            </a:r>
            <a:r>
              <a:rPr sz="1360" spc="-34" dirty="0">
                <a:latin typeface="Microsoft Sans Serif"/>
                <a:cs typeface="Microsoft Sans Serif"/>
              </a:rPr>
              <a:t>а</a:t>
            </a:r>
            <a:r>
              <a:rPr sz="1360" spc="-24" dirty="0">
                <a:latin typeface="Microsoft Sans Serif"/>
                <a:cs typeface="Microsoft Sans Serif"/>
              </a:rPr>
              <a:t>т</a:t>
            </a:r>
            <a:r>
              <a:rPr sz="1360" spc="-3" dirty="0">
                <a:latin typeface="Microsoft Sans Serif"/>
                <a:cs typeface="Microsoft Sans Serif"/>
              </a:rPr>
              <a:t>о</a:t>
            </a:r>
            <a:r>
              <a:rPr sz="1360" dirty="0">
                <a:latin typeface="Microsoft Sans Serif"/>
                <a:cs typeface="Microsoft Sans Serif"/>
              </a:rPr>
              <a:t>в	</a:t>
            </a:r>
            <a:r>
              <a:rPr sz="1360" spc="-3" dirty="0">
                <a:latin typeface="Microsoft Sans Serif"/>
                <a:cs typeface="Microsoft Sans Serif"/>
              </a:rPr>
              <a:t>ос</a:t>
            </a:r>
            <a:r>
              <a:rPr sz="1360" spc="-27" dirty="0">
                <a:latin typeface="Microsoft Sans Serif"/>
                <a:cs typeface="Microsoft Sans Serif"/>
              </a:rPr>
              <a:t>в</a:t>
            </a:r>
            <a:r>
              <a:rPr sz="1360" spc="-3" dirty="0">
                <a:latin typeface="Microsoft Sans Serif"/>
                <a:cs typeface="Microsoft Sans Serif"/>
              </a:rPr>
              <a:t>оени</a:t>
            </a:r>
            <a:r>
              <a:rPr sz="1360" dirty="0">
                <a:latin typeface="Microsoft Sans Serif"/>
                <a:cs typeface="Microsoft Sans Serif"/>
              </a:rPr>
              <a:t>я	</a:t>
            </a:r>
            <a:r>
              <a:rPr sz="1360" spc="-129" dirty="0">
                <a:latin typeface="Microsoft Sans Serif"/>
                <a:cs typeface="Microsoft Sans Serif"/>
              </a:rPr>
              <a:t>Ф</a:t>
            </a:r>
            <a:r>
              <a:rPr sz="1360" spc="-10" dirty="0">
                <a:latin typeface="Microsoft Sans Serif"/>
                <a:cs typeface="Microsoft Sans Serif"/>
              </a:rPr>
              <a:t>О</a:t>
            </a:r>
            <a:r>
              <a:rPr sz="1360" spc="-3" dirty="0">
                <a:latin typeface="Microsoft Sans Serif"/>
                <a:cs typeface="Microsoft Sans Serif"/>
              </a:rPr>
              <a:t>ОП</a:t>
            </a:r>
            <a:r>
              <a:rPr sz="1360" dirty="0">
                <a:latin typeface="Microsoft Sans Serif"/>
                <a:cs typeface="Microsoft Sans Serif"/>
              </a:rPr>
              <a:t>	и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134" y="766611"/>
            <a:ext cx="6724122" cy="427734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>
              <a:spcBef>
                <a:spcPts val="71"/>
              </a:spcBef>
              <a:tabLst>
                <a:tab pos="1419967" algn="l"/>
                <a:tab pos="2326017" algn="l"/>
                <a:tab pos="3514073" algn="l"/>
                <a:tab pos="4453376" algn="l"/>
                <a:tab pos="5577948" algn="l"/>
              </a:tabLst>
            </a:pPr>
            <a:r>
              <a:rPr sz="1360" b="1" dirty="0">
                <a:solidFill>
                  <a:srgbClr val="006FC0"/>
                </a:solidFill>
                <a:latin typeface="Arial"/>
                <a:cs typeface="Arial"/>
              </a:rPr>
              <a:t>Федеральные	</a:t>
            </a:r>
            <a:r>
              <a:rPr sz="1360" b="1" spc="-7" dirty="0">
                <a:solidFill>
                  <a:srgbClr val="006FC0"/>
                </a:solidFill>
                <a:latin typeface="Arial"/>
                <a:cs typeface="Arial"/>
              </a:rPr>
              <a:t>рабочие	</a:t>
            </a:r>
            <a:r>
              <a:rPr sz="1360" b="1" dirty="0">
                <a:solidFill>
                  <a:srgbClr val="006FC0"/>
                </a:solidFill>
                <a:latin typeface="Arial"/>
                <a:cs typeface="Arial"/>
              </a:rPr>
              <a:t>программы	</a:t>
            </a:r>
            <a:r>
              <a:rPr sz="1360" b="1" spc="-7" dirty="0">
                <a:solidFill>
                  <a:srgbClr val="006FC0"/>
                </a:solidFill>
                <a:latin typeface="Arial"/>
                <a:cs typeface="Arial"/>
              </a:rPr>
              <a:t>учебных	предметов	</a:t>
            </a:r>
            <a:r>
              <a:rPr sz="1360" spc="-14" dirty="0">
                <a:latin typeface="Microsoft Sans Serif"/>
                <a:cs typeface="Microsoft Sans Serif"/>
              </a:rPr>
              <a:t>обеспечивают</a:t>
            </a:r>
            <a:endParaRPr sz="1360">
              <a:latin typeface="Microsoft Sans Serif"/>
              <a:cs typeface="Microsoft Sans Serif"/>
            </a:endParaRPr>
          </a:p>
          <a:p>
            <a:pPr marR="3455" algn="r"/>
            <a:r>
              <a:rPr sz="1360" spc="-17" dirty="0">
                <a:latin typeface="Microsoft Sans Serif"/>
                <a:cs typeface="Microsoft Sans Serif"/>
              </a:rPr>
              <a:t>разработаны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134" y="1181408"/>
            <a:ext cx="6722827" cy="427734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 marR="3455">
              <a:spcBef>
                <a:spcPts val="71"/>
              </a:spcBef>
            </a:pPr>
            <a:r>
              <a:rPr sz="1360" spc="-3" dirty="0">
                <a:latin typeface="Microsoft Sans Serif"/>
                <a:cs typeface="Microsoft Sans Serif"/>
              </a:rPr>
              <a:t>на</a:t>
            </a:r>
            <a:r>
              <a:rPr sz="1360" spc="180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основе</a:t>
            </a:r>
            <a:r>
              <a:rPr sz="1360" spc="173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соответствующих</a:t>
            </a:r>
            <a:r>
              <a:rPr sz="1360" spc="180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требований</a:t>
            </a:r>
            <a:r>
              <a:rPr sz="1360" spc="173" dirty="0">
                <a:latin typeface="Microsoft Sans Serif"/>
                <a:cs typeface="Microsoft Sans Serif"/>
              </a:rPr>
              <a:t> </a:t>
            </a:r>
            <a:r>
              <a:rPr sz="1360" spc="-61" dirty="0">
                <a:latin typeface="Microsoft Sans Serif"/>
                <a:cs typeface="Microsoft Sans Serif"/>
              </a:rPr>
              <a:t>ФГОС</a:t>
            </a:r>
            <a:r>
              <a:rPr sz="1360" spc="187" dirty="0">
                <a:latin typeface="Microsoft Sans Serif"/>
                <a:cs typeface="Microsoft Sans Serif"/>
              </a:rPr>
              <a:t> </a:t>
            </a:r>
            <a:r>
              <a:rPr sz="1360" spc="-85" dirty="0">
                <a:latin typeface="Microsoft Sans Serif"/>
                <a:cs typeface="Microsoft Sans Serif"/>
              </a:rPr>
              <a:t>к</a:t>
            </a:r>
            <a:r>
              <a:rPr sz="1360" spc="173" dirty="0">
                <a:latin typeface="Microsoft Sans Serif"/>
                <a:cs typeface="Microsoft Sans Serif"/>
              </a:rPr>
              <a:t> </a:t>
            </a:r>
            <a:r>
              <a:rPr sz="1360" spc="-34" dirty="0">
                <a:latin typeface="Microsoft Sans Serif"/>
                <a:cs typeface="Microsoft Sans Serif"/>
              </a:rPr>
              <a:t>результатам</a:t>
            </a:r>
            <a:r>
              <a:rPr sz="1360" spc="170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освоения</a:t>
            </a:r>
            <a:r>
              <a:rPr sz="1360" spc="177" dirty="0">
                <a:latin typeface="Microsoft Sans Serif"/>
                <a:cs typeface="Microsoft Sans Serif"/>
              </a:rPr>
              <a:t> </a:t>
            </a:r>
            <a:r>
              <a:rPr sz="1360" spc="-17" dirty="0">
                <a:latin typeface="Microsoft Sans Serif"/>
                <a:cs typeface="Microsoft Sans Serif"/>
              </a:rPr>
              <a:t>программ </a:t>
            </a:r>
            <a:r>
              <a:rPr sz="1360" spc="-354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начального</a:t>
            </a:r>
            <a:r>
              <a:rPr sz="1360" spc="-14" dirty="0">
                <a:latin typeface="Microsoft Sans Serif"/>
                <a:cs typeface="Microsoft Sans Serif"/>
              </a:rPr>
              <a:t> общего,</a:t>
            </a:r>
            <a:r>
              <a:rPr sz="1360" spc="3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основного</a:t>
            </a:r>
            <a:r>
              <a:rPr sz="1360" spc="-7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общего,</a:t>
            </a:r>
            <a:r>
              <a:rPr sz="1360" spc="3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среднего</a:t>
            </a:r>
            <a:r>
              <a:rPr sz="1360" spc="-7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общего</a:t>
            </a:r>
            <a:r>
              <a:rPr sz="1360" spc="10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образования</a:t>
            </a:r>
            <a:endParaRPr sz="136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30605" y="2220645"/>
            <a:ext cx="166699" cy="304464"/>
            <a:chOff x="8421878" y="3265170"/>
            <a:chExt cx="245110" cy="447675"/>
          </a:xfrm>
        </p:grpSpPr>
        <p:sp>
          <p:nvSpPr>
            <p:cNvPr id="8" name="object 8"/>
            <p:cNvSpPr/>
            <p:nvPr/>
          </p:nvSpPr>
          <p:spPr>
            <a:xfrm>
              <a:off x="8434578" y="3418459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620" y="127634"/>
                  </a:lnTo>
                  <a:lnTo>
                    <a:pt x="0" y="154558"/>
                  </a:lnTo>
                  <a:lnTo>
                    <a:pt x="2413" y="168528"/>
                  </a:lnTo>
                  <a:lnTo>
                    <a:pt x="8763" y="180720"/>
                  </a:lnTo>
                  <a:lnTo>
                    <a:pt x="90424" y="283844"/>
                  </a:lnTo>
                  <a:lnTo>
                    <a:pt x="99822" y="291718"/>
                  </a:lnTo>
                  <a:lnTo>
                    <a:pt x="110490" y="294131"/>
                  </a:lnTo>
                  <a:lnTo>
                    <a:pt x="121030" y="290956"/>
                  </a:lnTo>
                  <a:lnTo>
                    <a:pt x="130048" y="282320"/>
                  </a:lnTo>
                  <a:lnTo>
                    <a:pt x="212090" y="166369"/>
                  </a:lnTo>
                  <a:lnTo>
                    <a:pt x="217931" y="153796"/>
                  </a:lnTo>
                  <a:lnTo>
                    <a:pt x="219710" y="139572"/>
                  </a:lnTo>
                  <a:lnTo>
                    <a:pt x="217297" y="125602"/>
                  </a:lnTo>
                  <a:lnTo>
                    <a:pt x="210947" y="113283"/>
                  </a:lnTo>
                  <a:lnTo>
                    <a:pt x="129286" y="10159"/>
                  </a:lnTo>
                  <a:lnTo>
                    <a:pt x="119888" y="2285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9" name="object 9"/>
            <p:cNvSpPr/>
            <p:nvPr/>
          </p:nvSpPr>
          <p:spPr>
            <a:xfrm>
              <a:off x="8434578" y="3277870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763" y="180848"/>
                  </a:moveTo>
                  <a:lnTo>
                    <a:pt x="2413" y="168656"/>
                  </a:lnTo>
                  <a:lnTo>
                    <a:pt x="0" y="154559"/>
                  </a:lnTo>
                  <a:lnTo>
                    <a:pt x="1777" y="140462"/>
                  </a:lnTo>
                  <a:lnTo>
                    <a:pt x="7620" y="127762"/>
                  </a:lnTo>
                  <a:lnTo>
                    <a:pt x="89662" y="11811"/>
                  </a:lnTo>
                  <a:lnTo>
                    <a:pt x="98678" y="3175"/>
                  </a:lnTo>
                  <a:lnTo>
                    <a:pt x="109220" y="0"/>
                  </a:lnTo>
                  <a:lnTo>
                    <a:pt x="119888" y="2412"/>
                  </a:lnTo>
                  <a:lnTo>
                    <a:pt x="129286" y="10287"/>
                  </a:lnTo>
                  <a:lnTo>
                    <a:pt x="210947" y="113411"/>
                  </a:lnTo>
                  <a:lnTo>
                    <a:pt x="217297" y="125603"/>
                  </a:lnTo>
                  <a:lnTo>
                    <a:pt x="219710" y="139700"/>
                  </a:lnTo>
                  <a:lnTo>
                    <a:pt x="217931" y="153924"/>
                  </a:lnTo>
                  <a:lnTo>
                    <a:pt x="212090" y="166497"/>
                  </a:lnTo>
                  <a:lnTo>
                    <a:pt x="130048" y="282448"/>
                  </a:lnTo>
                  <a:lnTo>
                    <a:pt x="121030" y="291084"/>
                  </a:lnTo>
                  <a:lnTo>
                    <a:pt x="110490" y="294132"/>
                  </a:lnTo>
                  <a:lnTo>
                    <a:pt x="99822" y="291846"/>
                  </a:lnTo>
                  <a:lnTo>
                    <a:pt x="90424" y="283972"/>
                  </a:lnTo>
                  <a:lnTo>
                    <a:pt x="8763" y="18084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2196" y="1620354"/>
            <a:ext cx="262141" cy="311373"/>
            <a:chOff x="763587" y="2382520"/>
            <a:chExt cx="385445" cy="457834"/>
          </a:xfrm>
        </p:grpSpPr>
        <p:sp>
          <p:nvSpPr>
            <p:cNvPr id="11" name="object 11"/>
            <p:cNvSpPr/>
            <p:nvPr/>
          </p:nvSpPr>
          <p:spPr>
            <a:xfrm>
              <a:off x="776287" y="239522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4" h="432435">
                  <a:moveTo>
                    <a:pt x="270027" y="0"/>
                  </a:moveTo>
                  <a:lnTo>
                    <a:pt x="90004" y="0"/>
                  </a:lnTo>
                  <a:lnTo>
                    <a:pt x="90004" y="251968"/>
                  </a:lnTo>
                  <a:lnTo>
                    <a:pt x="0" y="251968"/>
                  </a:lnTo>
                  <a:lnTo>
                    <a:pt x="180022" y="432054"/>
                  </a:lnTo>
                  <a:lnTo>
                    <a:pt x="360044" y="251968"/>
                  </a:lnTo>
                  <a:lnTo>
                    <a:pt x="270027" y="251968"/>
                  </a:lnTo>
                  <a:lnTo>
                    <a:pt x="27002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6287" y="239522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4" h="432435">
                  <a:moveTo>
                    <a:pt x="0" y="251968"/>
                  </a:moveTo>
                  <a:lnTo>
                    <a:pt x="90004" y="251968"/>
                  </a:lnTo>
                  <a:lnTo>
                    <a:pt x="90004" y="0"/>
                  </a:lnTo>
                  <a:lnTo>
                    <a:pt x="270027" y="0"/>
                  </a:lnTo>
                  <a:lnTo>
                    <a:pt x="270027" y="251968"/>
                  </a:lnTo>
                  <a:lnTo>
                    <a:pt x="360044" y="251968"/>
                  </a:lnTo>
                  <a:lnTo>
                    <a:pt x="180022" y="432054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83353" y="2024623"/>
            <a:ext cx="3039027" cy="2295111"/>
          </a:xfrm>
          <a:prstGeom prst="rect">
            <a:avLst/>
          </a:prstGeom>
        </p:spPr>
        <p:txBody>
          <a:bodyPr vert="horz" wrap="square" lIns="0" tIns="143379" rIns="0" bIns="0" rtlCol="0">
            <a:spAutoFit/>
          </a:bodyPr>
          <a:lstStyle/>
          <a:p>
            <a:pPr marL="313101" indent="-304895">
              <a:spcBef>
                <a:spcPts val="1129"/>
              </a:spcBef>
            </a:pPr>
            <a:r>
              <a:rPr sz="1632" b="1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1632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60" spc="-3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136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360" spc="-24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ПРЕДМЕТОВ</a:t>
            </a:r>
            <a:endParaRPr sz="1360">
              <a:latin typeface="Microsoft Sans Serif"/>
              <a:cs typeface="Microsoft Sans Serif"/>
            </a:endParaRPr>
          </a:p>
          <a:p>
            <a:pPr marL="313101" marR="1099524">
              <a:spcBef>
                <a:spcPts val="1061"/>
              </a:spcBef>
            </a:pPr>
            <a:r>
              <a:rPr sz="1632" spc="-31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РУССКИЙ </a:t>
            </a:r>
            <a:r>
              <a:rPr sz="1632" spc="-51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 </a:t>
            </a:r>
            <a:r>
              <a:rPr sz="1632" spc="-422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32" spc="-48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ЛИТЕРАТУРА</a:t>
            </a:r>
            <a:endParaRPr sz="1632">
              <a:latin typeface="Microsoft Sans Serif"/>
              <a:cs typeface="Microsoft Sans Serif"/>
            </a:endParaRPr>
          </a:p>
          <a:p>
            <a:pPr marL="313101"/>
            <a:r>
              <a:rPr sz="1632" spc="-24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ИСТОРИЯ</a:t>
            </a:r>
            <a:endParaRPr sz="1632">
              <a:latin typeface="Microsoft Sans Serif"/>
              <a:cs typeface="Microsoft Sans Serif"/>
            </a:endParaRPr>
          </a:p>
          <a:p>
            <a:pPr marL="313101">
              <a:spcBef>
                <a:spcPts val="3"/>
              </a:spcBef>
            </a:pPr>
            <a:r>
              <a:rPr sz="1632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ОБЩЕСТВОЗНАНИЕ</a:t>
            </a:r>
            <a:endParaRPr sz="1632">
              <a:latin typeface="Microsoft Sans Serif"/>
              <a:cs typeface="Microsoft Sans Serif"/>
            </a:endParaRPr>
          </a:p>
          <a:p>
            <a:pPr marL="313101"/>
            <a:r>
              <a:rPr sz="1632" spc="-48" dirty="0">
                <a:solidFill>
                  <a:srgbClr val="001F5F"/>
                </a:solidFill>
                <a:latin typeface="Microsoft Sans Serif"/>
                <a:cs typeface="Microsoft Sans Serif"/>
              </a:rPr>
              <a:t>ГЕОГРАФИЯ</a:t>
            </a:r>
            <a:endParaRPr sz="1632">
              <a:latin typeface="Microsoft Sans Serif"/>
              <a:cs typeface="Microsoft Sans Serif"/>
            </a:endParaRPr>
          </a:p>
          <a:p>
            <a:pPr marL="313101"/>
            <a:r>
              <a:rPr sz="1632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ОСНОВЫ</a:t>
            </a:r>
            <a:r>
              <a:rPr sz="1632" spc="-1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32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БЕЗОПАСНОСТИ</a:t>
            </a:r>
            <a:endParaRPr sz="1632">
              <a:latin typeface="Microsoft Sans Serif"/>
              <a:cs typeface="Microsoft Sans Serif"/>
            </a:endParaRPr>
          </a:p>
          <a:p>
            <a:pPr marL="313101"/>
            <a:r>
              <a:rPr sz="1632" spc="-24" dirty="0">
                <a:solidFill>
                  <a:srgbClr val="001F5F"/>
                </a:solidFill>
                <a:latin typeface="Microsoft Sans Serif"/>
                <a:cs typeface="Microsoft Sans Serif"/>
              </a:rPr>
              <a:t>ЖИЗНЕДЕЯТЕЛЬНОСТИ</a:t>
            </a:r>
            <a:endParaRPr sz="1632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892" y="4558272"/>
            <a:ext cx="3744261" cy="238476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496" spc="-14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1496" b="1" spc="-14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1496" b="1" spc="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96" b="1" spc="-3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496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96" b="1" spc="-3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496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96" b="1" spc="-14" dirty="0">
                <a:solidFill>
                  <a:srgbClr val="001F5F"/>
                </a:solidFill>
                <a:latin typeface="Arial"/>
                <a:cs typeface="Arial"/>
              </a:rPr>
              <a:t>СЕНТЯБРЯ</a:t>
            </a:r>
            <a:r>
              <a:rPr sz="1496" b="1" spc="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96" b="1" spc="-3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1496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96" b="1" spc="-10" dirty="0">
                <a:solidFill>
                  <a:srgbClr val="001F5F"/>
                </a:solidFill>
                <a:latin typeface="Arial"/>
                <a:cs typeface="Arial"/>
              </a:rPr>
              <a:t>года</a:t>
            </a:r>
            <a:endParaRPr sz="1496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8180" y="4950223"/>
            <a:ext cx="6725418" cy="0"/>
          </a:xfrm>
          <a:custGeom>
            <a:avLst/>
            <a:gdLst/>
            <a:ahLst/>
            <a:cxnLst/>
            <a:rect l="l" t="t" r="r" b="b"/>
            <a:pathLst>
              <a:path w="9888855">
                <a:moveTo>
                  <a:pt x="0" y="0"/>
                </a:moveTo>
                <a:lnTo>
                  <a:pt x="9888474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16" name="object 16"/>
          <p:cNvGrpSpPr/>
          <p:nvPr/>
        </p:nvGrpSpPr>
        <p:grpSpPr>
          <a:xfrm>
            <a:off x="3786613" y="1644797"/>
            <a:ext cx="262141" cy="311373"/>
            <a:chOff x="5563489" y="2418461"/>
            <a:chExt cx="385445" cy="457834"/>
          </a:xfrm>
        </p:grpSpPr>
        <p:sp>
          <p:nvSpPr>
            <p:cNvPr id="17" name="object 17"/>
            <p:cNvSpPr/>
            <p:nvPr/>
          </p:nvSpPr>
          <p:spPr>
            <a:xfrm>
              <a:off x="5576189" y="243116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270128" y="0"/>
                  </a:moveTo>
                  <a:lnTo>
                    <a:pt x="90043" y="0"/>
                  </a:lnTo>
                  <a:lnTo>
                    <a:pt x="90043" y="252094"/>
                  </a:lnTo>
                  <a:lnTo>
                    <a:pt x="0" y="252094"/>
                  </a:lnTo>
                  <a:lnTo>
                    <a:pt x="180086" y="432053"/>
                  </a:lnTo>
                  <a:lnTo>
                    <a:pt x="360045" y="252094"/>
                  </a:lnTo>
                  <a:lnTo>
                    <a:pt x="270128" y="252094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6189" y="243116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52094"/>
                  </a:moveTo>
                  <a:lnTo>
                    <a:pt x="90043" y="252094"/>
                  </a:lnTo>
                  <a:lnTo>
                    <a:pt x="90043" y="0"/>
                  </a:lnTo>
                  <a:lnTo>
                    <a:pt x="270128" y="0"/>
                  </a:lnTo>
                  <a:lnTo>
                    <a:pt x="270128" y="252094"/>
                  </a:lnTo>
                  <a:lnTo>
                    <a:pt x="360045" y="252094"/>
                  </a:lnTo>
                  <a:lnTo>
                    <a:pt x="180086" y="432053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651069" y="2813767"/>
            <a:ext cx="217228" cy="443524"/>
            <a:chOff x="3893820" y="4137279"/>
            <a:chExt cx="319405" cy="652145"/>
          </a:xfrm>
        </p:grpSpPr>
        <p:sp>
          <p:nvSpPr>
            <p:cNvPr id="20" name="object 20"/>
            <p:cNvSpPr/>
            <p:nvPr/>
          </p:nvSpPr>
          <p:spPr>
            <a:xfrm>
              <a:off x="3906520" y="4590288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647"/>
                  </a:lnTo>
                  <a:lnTo>
                    <a:pt x="3175" y="114172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2"/>
                  </a:lnTo>
                  <a:lnTo>
                    <a:pt x="147827" y="199135"/>
                  </a:lnTo>
                  <a:lnTo>
                    <a:pt x="161797" y="196976"/>
                  </a:lnTo>
                  <a:lnTo>
                    <a:pt x="173989" y="191134"/>
                  </a:lnTo>
                  <a:lnTo>
                    <a:pt x="283590" y="112649"/>
                  </a:lnTo>
                  <a:lnTo>
                    <a:pt x="291464" y="104139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707"/>
                  </a:lnTo>
                  <a:lnTo>
                    <a:pt x="172974" y="6857"/>
                  </a:lnTo>
                  <a:lnTo>
                    <a:pt x="160274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6520" y="4495165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4995"/>
                  </a:lnTo>
                  <a:lnTo>
                    <a:pt x="10287" y="86487"/>
                  </a:lnTo>
                  <a:lnTo>
                    <a:pt x="119887" y="7874"/>
                  </a:lnTo>
                  <a:lnTo>
                    <a:pt x="132079" y="2158"/>
                  </a:lnTo>
                  <a:lnTo>
                    <a:pt x="146050" y="0"/>
                  </a:lnTo>
                  <a:lnTo>
                    <a:pt x="160274" y="1524"/>
                  </a:lnTo>
                  <a:lnTo>
                    <a:pt x="172974" y="6857"/>
                  </a:lnTo>
                  <a:lnTo>
                    <a:pt x="282066" y="76707"/>
                  </a:lnTo>
                  <a:lnTo>
                    <a:pt x="290702" y="84962"/>
                  </a:lnTo>
                  <a:lnTo>
                    <a:pt x="293877" y="94487"/>
                  </a:lnTo>
                  <a:lnTo>
                    <a:pt x="291464" y="104139"/>
                  </a:lnTo>
                  <a:lnTo>
                    <a:pt x="283590" y="112649"/>
                  </a:lnTo>
                  <a:lnTo>
                    <a:pt x="173989" y="191135"/>
                  </a:lnTo>
                  <a:lnTo>
                    <a:pt x="161797" y="196976"/>
                  </a:lnTo>
                  <a:lnTo>
                    <a:pt x="147827" y="199136"/>
                  </a:lnTo>
                  <a:lnTo>
                    <a:pt x="133603" y="197612"/>
                  </a:lnTo>
                  <a:lnTo>
                    <a:pt x="120903" y="192150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6520" y="424522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360"/>
                  </a:lnTo>
                  <a:lnTo>
                    <a:pt x="0" y="104648"/>
                  </a:lnTo>
                  <a:lnTo>
                    <a:pt x="3175" y="114173"/>
                  </a:lnTo>
                  <a:lnTo>
                    <a:pt x="11810" y="122300"/>
                  </a:lnTo>
                  <a:lnTo>
                    <a:pt x="120903" y="192150"/>
                  </a:lnTo>
                  <a:lnTo>
                    <a:pt x="133603" y="197485"/>
                  </a:lnTo>
                  <a:lnTo>
                    <a:pt x="147827" y="199136"/>
                  </a:lnTo>
                  <a:lnTo>
                    <a:pt x="161797" y="196977"/>
                  </a:lnTo>
                  <a:lnTo>
                    <a:pt x="173989" y="191135"/>
                  </a:lnTo>
                  <a:lnTo>
                    <a:pt x="283590" y="112649"/>
                  </a:lnTo>
                  <a:lnTo>
                    <a:pt x="291464" y="104140"/>
                  </a:lnTo>
                  <a:lnTo>
                    <a:pt x="293877" y="94487"/>
                  </a:lnTo>
                  <a:lnTo>
                    <a:pt x="290702" y="84962"/>
                  </a:lnTo>
                  <a:lnTo>
                    <a:pt x="282066" y="76708"/>
                  </a:lnTo>
                  <a:lnTo>
                    <a:pt x="172974" y="6858"/>
                  </a:lnTo>
                  <a:lnTo>
                    <a:pt x="160274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906520" y="414997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3"/>
                  </a:lnTo>
                  <a:lnTo>
                    <a:pt x="0" y="104775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0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89"/>
                  </a:lnTo>
                  <a:lnTo>
                    <a:pt x="293877" y="94614"/>
                  </a:lnTo>
                  <a:lnTo>
                    <a:pt x="291464" y="104266"/>
                  </a:lnTo>
                  <a:lnTo>
                    <a:pt x="283590" y="112775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2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651069" y="2542902"/>
            <a:ext cx="217228" cy="209022"/>
            <a:chOff x="3893820" y="3739007"/>
            <a:chExt cx="319405" cy="307340"/>
          </a:xfrm>
        </p:grpSpPr>
        <p:sp>
          <p:nvSpPr>
            <p:cNvPr id="25" name="object 25"/>
            <p:cNvSpPr/>
            <p:nvPr/>
          </p:nvSpPr>
          <p:spPr>
            <a:xfrm>
              <a:off x="3906520" y="3846830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775"/>
                  </a:lnTo>
                  <a:lnTo>
                    <a:pt x="3175" y="114173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2"/>
                  </a:lnTo>
                  <a:lnTo>
                    <a:pt x="147827" y="199262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5"/>
                  </a:lnTo>
                  <a:lnTo>
                    <a:pt x="291464" y="104267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6520" y="375170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0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140"/>
                  </a:lnTo>
                  <a:lnTo>
                    <a:pt x="283590" y="112775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2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730605" y="2789151"/>
            <a:ext cx="166699" cy="304464"/>
            <a:chOff x="8421878" y="4101084"/>
            <a:chExt cx="245110" cy="447675"/>
          </a:xfrm>
        </p:grpSpPr>
        <p:sp>
          <p:nvSpPr>
            <p:cNvPr id="28" name="object 28"/>
            <p:cNvSpPr/>
            <p:nvPr/>
          </p:nvSpPr>
          <p:spPr>
            <a:xfrm>
              <a:off x="8434578" y="4254246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620" y="127762"/>
                  </a:lnTo>
                  <a:lnTo>
                    <a:pt x="0" y="154559"/>
                  </a:lnTo>
                  <a:lnTo>
                    <a:pt x="2413" y="168656"/>
                  </a:lnTo>
                  <a:lnTo>
                    <a:pt x="8763" y="180848"/>
                  </a:lnTo>
                  <a:lnTo>
                    <a:pt x="90424" y="283972"/>
                  </a:lnTo>
                  <a:lnTo>
                    <a:pt x="99822" y="291846"/>
                  </a:lnTo>
                  <a:lnTo>
                    <a:pt x="110490" y="294132"/>
                  </a:lnTo>
                  <a:lnTo>
                    <a:pt x="121030" y="291084"/>
                  </a:lnTo>
                  <a:lnTo>
                    <a:pt x="130048" y="282448"/>
                  </a:lnTo>
                  <a:lnTo>
                    <a:pt x="212090" y="166497"/>
                  </a:lnTo>
                  <a:lnTo>
                    <a:pt x="217931" y="153924"/>
                  </a:lnTo>
                  <a:lnTo>
                    <a:pt x="219710" y="139700"/>
                  </a:lnTo>
                  <a:lnTo>
                    <a:pt x="217297" y="125603"/>
                  </a:lnTo>
                  <a:lnTo>
                    <a:pt x="210947" y="113411"/>
                  </a:lnTo>
                  <a:lnTo>
                    <a:pt x="129286" y="10287"/>
                  </a:lnTo>
                  <a:lnTo>
                    <a:pt x="119888" y="2413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9" name="object 29"/>
            <p:cNvSpPr/>
            <p:nvPr/>
          </p:nvSpPr>
          <p:spPr>
            <a:xfrm>
              <a:off x="8434578" y="4113784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763" y="180720"/>
                  </a:moveTo>
                  <a:lnTo>
                    <a:pt x="2413" y="168655"/>
                  </a:lnTo>
                  <a:lnTo>
                    <a:pt x="0" y="154558"/>
                  </a:lnTo>
                  <a:lnTo>
                    <a:pt x="1777" y="140334"/>
                  </a:lnTo>
                  <a:lnTo>
                    <a:pt x="7620" y="127634"/>
                  </a:lnTo>
                  <a:lnTo>
                    <a:pt x="89662" y="11683"/>
                  </a:lnTo>
                  <a:lnTo>
                    <a:pt x="98678" y="3175"/>
                  </a:lnTo>
                  <a:lnTo>
                    <a:pt x="109220" y="0"/>
                  </a:lnTo>
                  <a:lnTo>
                    <a:pt x="119888" y="2285"/>
                  </a:lnTo>
                  <a:lnTo>
                    <a:pt x="129286" y="10159"/>
                  </a:lnTo>
                  <a:lnTo>
                    <a:pt x="210947" y="113283"/>
                  </a:lnTo>
                  <a:lnTo>
                    <a:pt x="217297" y="125602"/>
                  </a:lnTo>
                  <a:lnTo>
                    <a:pt x="219710" y="139700"/>
                  </a:lnTo>
                  <a:lnTo>
                    <a:pt x="217931" y="153796"/>
                  </a:lnTo>
                  <a:lnTo>
                    <a:pt x="212090" y="166369"/>
                  </a:lnTo>
                  <a:lnTo>
                    <a:pt x="130048" y="282320"/>
                  </a:lnTo>
                  <a:lnTo>
                    <a:pt x="121030" y="290956"/>
                  </a:lnTo>
                  <a:lnTo>
                    <a:pt x="110490" y="294131"/>
                  </a:lnTo>
                  <a:lnTo>
                    <a:pt x="99822" y="291845"/>
                  </a:lnTo>
                  <a:lnTo>
                    <a:pt x="90424" y="283844"/>
                  </a:lnTo>
                  <a:lnTo>
                    <a:pt x="8763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720845" y="3256772"/>
            <a:ext cx="166699" cy="304464"/>
            <a:chOff x="8407527" y="4788661"/>
            <a:chExt cx="245110" cy="447675"/>
          </a:xfrm>
        </p:grpSpPr>
        <p:sp>
          <p:nvSpPr>
            <p:cNvPr id="31" name="object 31"/>
            <p:cNvSpPr/>
            <p:nvPr/>
          </p:nvSpPr>
          <p:spPr>
            <a:xfrm>
              <a:off x="8420227" y="4941950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747" y="127634"/>
                  </a:lnTo>
                  <a:lnTo>
                    <a:pt x="0" y="154558"/>
                  </a:lnTo>
                  <a:lnTo>
                    <a:pt x="2413" y="168528"/>
                  </a:lnTo>
                  <a:lnTo>
                    <a:pt x="8890" y="180720"/>
                  </a:lnTo>
                  <a:lnTo>
                    <a:pt x="90424" y="283844"/>
                  </a:lnTo>
                  <a:lnTo>
                    <a:pt x="99949" y="291719"/>
                  </a:lnTo>
                  <a:lnTo>
                    <a:pt x="110490" y="294131"/>
                  </a:lnTo>
                  <a:lnTo>
                    <a:pt x="121030" y="290956"/>
                  </a:lnTo>
                  <a:lnTo>
                    <a:pt x="130175" y="282320"/>
                  </a:lnTo>
                  <a:lnTo>
                    <a:pt x="212090" y="166369"/>
                  </a:lnTo>
                  <a:lnTo>
                    <a:pt x="218058" y="153796"/>
                  </a:lnTo>
                  <a:lnTo>
                    <a:pt x="219709" y="139572"/>
                  </a:lnTo>
                  <a:lnTo>
                    <a:pt x="217424" y="125602"/>
                  </a:lnTo>
                  <a:lnTo>
                    <a:pt x="210947" y="113283"/>
                  </a:lnTo>
                  <a:lnTo>
                    <a:pt x="129413" y="10159"/>
                  </a:lnTo>
                  <a:lnTo>
                    <a:pt x="119888" y="2286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0227" y="4801361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890" y="180847"/>
                  </a:moveTo>
                  <a:lnTo>
                    <a:pt x="2413" y="168655"/>
                  </a:lnTo>
                  <a:lnTo>
                    <a:pt x="0" y="154685"/>
                  </a:lnTo>
                  <a:lnTo>
                    <a:pt x="1777" y="140461"/>
                  </a:lnTo>
                  <a:lnTo>
                    <a:pt x="7747" y="127761"/>
                  </a:lnTo>
                  <a:lnTo>
                    <a:pt x="89662" y="11810"/>
                  </a:lnTo>
                  <a:lnTo>
                    <a:pt x="98805" y="3175"/>
                  </a:lnTo>
                  <a:lnTo>
                    <a:pt x="109220" y="0"/>
                  </a:lnTo>
                  <a:lnTo>
                    <a:pt x="119888" y="2412"/>
                  </a:lnTo>
                  <a:lnTo>
                    <a:pt x="129413" y="10286"/>
                  </a:lnTo>
                  <a:lnTo>
                    <a:pt x="210947" y="113410"/>
                  </a:lnTo>
                  <a:lnTo>
                    <a:pt x="217424" y="125602"/>
                  </a:lnTo>
                  <a:lnTo>
                    <a:pt x="219709" y="139700"/>
                  </a:lnTo>
                  <a:lnTo>
                    <a:pt x="218058" y="153923"/>
                  </a:lnTo>
                  <a:lnTo>
                    <a:pt x="212090" y="166496"/>
                  </a:lnTo>
                  <a:lnTo>
                    <a:pt x="130175" y="282447"/>
                  </a:lnTo>
                  <a:lnTo>
                    <a:pt x="121030" y="291083"/>
                  </a:lnTo>
                  <a:lnTo>
                    <a:pt x="110490" y="294258"/>
                  </a:lnTo>
                  <a:lnTo>
                    <a:pt x="99949" y="291845"/>
                  </a:lnTo>
                  <a:lnTo>
                    <a:pt x="90424" y="283971"/>
                  </a:lnTo>
                  <a:lnTo>
                    <a:pt x="8890" y="180847"/>
                  </a:lnTo>
                  <a:close/>
                </a:path>
              </a:pathLst>
            </a:custGeom>
            <a:ln w="25399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59858" y="2205271"/>
            <a:ext cx="2309177" cy="25988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1632" spc="-10" dirty="0">
                <a:latin typeface="Microsoft Sans Serif"/>
                <a:cs typeface="Microsoft Sans Serif"/>
              </a:rPr>
              <a:t>Пояснительная</a:t>
            </a:r>
            <a:r>
              <a:rPr sz="1632" dirty="0">
                <a:latin typeface="Microsoft Sans Serif"/>
                <a:cs typeface="Microsoft Sans Serif"/>
              </a:rPr>
              <a:t> </a:t>
            </a:r>
            <a:r>
              <a:rPr sz="1632" spc="-27" dirty="0">
                <a:latin typeface="Microsoft Sans Serif"/>
                <a:cs typeface="Microsoft Sans Serif"/>
              </a:rPr>
              <a:t>записка</a:t>
            </a:r>
            <a:endParaRPr sz="1632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9858" y="2692378"/>
            <a:ext cx="2186095" cy="25988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1632" spc="-14" dirty="0">
                <a:latin typeface="Microsoft Sans Serif"/>
                <a:cs typeface="Microsoft Sans Serif"/>
              </a:rPr>
              <a:t>Содержание</a:t>
            </a:r>
            <a:r>
              <a:rPr sz="1632" spc="-20" dirty="0">
                <a:latin typeface="Microsoft Sans Serif"/>
                <a:cs typeface="Microsoft Sans Serif"/>
              </a:rPr>
              <a:t> </a:t>
            </a:r>
            <a:r>
              <a:rPr sz="1632" spc="-10" dirty="0">
                <a:latin typeface="Microsoft Sans Serif"/>
                <a:cs typeface="Microsoft Sans Serif"/>
              </a:rPr>
              <a:t>обучения</a:t>
            </a:r>
            <a:endParaRPr sz="1632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59858" y="3179728"/>
            <a:ext cx="2996272" cy="10133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23752">
              <a:spcBef>
                <a:spcPts val="68"/>
              </a:spcBef>
            </a:pPr>
            <a:r>
              <a:rPr sz="1632" spc="-10" dirty="0">
                <a:latin typeface="Microsoft Sans Serif"/>
                <a:cs typeface="Microsoft Sans Serif"/>
              </a:rPr>
              <a:t>Планируемые</a:t>
            </a:r>
            <a:r>
              <a:rPr sz="1632" spc="17" dirty="0">
                <a:latin typeface="Microsoft Sans Serif"/>
                <a:cs typeface="Microsoft Sans Serif"/>
              </a:rPr>
              <a:t> </a:t>
            </a:r>
            <a:r>
              <a:rPr sz="1632" spc="-34" dirty="0">
                <a:latin typeface="Microsoft Sans Serif"/>
                <a:cs typeface="Microsoft Sans Serif"/>
              </a:rPr>
              <a:t>результаты </a:t>
            </a:r>
            <a:r>
              <a:rPr sz="1632" spc="-31" dirty="0">
                <a:latin typeface="Microsoft Sans Serif"/>
                <a:cs typeface="Microsoft Sans Serif"/>
              </a:rPr>
              <a:t> </a:t>
            </a:r>
            <a:r>
              <a:rPr sz="1632" spc="-7" dirty="0">
                <a:latin typeface="Microsoft Sans Serif"/>
                <a:cs typeface="Microsoft Sans Serif"/>
              </a:rPr>
              <a:t>освоения</a:t>
            </a:r>
            <a:r>
              <a:rPr sz="1632" spc="20" dirty="0">
                <a:latin typeface="Microsoft Sans Serif"/>
                <a:cs typeface="Microsoft Sans Serif"/>
              </a:rPr>
              <a:t> </a:t>
            </a:r>
            <a:r>
              <a:rPr sz="1632" spc="-20" dirty="0">
                <a:latin typeface="Microsoft Sans Serif"/>
                <a:cs typeface="Microsoft Sans Serif"/>
              </a:rPr>
              <a:t>программы</a:t>
            </a:r>
            <a:r>
              <a:rPr sz="1632" spc="20" dirty="0">
                <a:latin typeface="Microsoft Sans Serif"/>
                <a:cs typeface="Microsoft Sans Serif"/>
              </a:rPr>
              <a:t> </a:t>
            </a:r>
            <a:r>
              <a:rPr sz="1632" spc="-17" dirty="0">
                <a:latin typeface="Microsoft Sans Serif"/>
                <a:cs typeface="Microsoft Sans Serif"/>
              </a:rPr>
              <a:t>учебного </a:t>
            </a:r>
            <a:r>
              <a:rPr sz="1632" spc="-425" dirty="0">
                <a:latin typeface="Microsoft Sans Serif"/>
                <a:cs typeface="Microsoft Sans Serif"/>
              </a:rPr>
              <a:t> </a:t>
            </a:r>
            <a:r>
              <a:rPr sz="1632" spc="-24" dirty="0">
                <a:latin typeface="Microsoft Sans Serif"/>
                <a:cs typeface="Microsoft Sans Serif"/>
              </a:rPr>
              <a:t>предмета</a:t>
            </a:r>
            <a:r>
              <a:rPr sz="1632" spc="14" dirty="0">
                <a:latin typeface="Microsoft Sans Serif"/>
                <a:cs typeface="Microsoft Sans Serif"/>
              </a:rPr>
              <a:t> </a:t>
            </a:r>
            <a:r>
              <a:rPr sz="1632" spc="-17" dirty="0">
                <a:latin typeface="Microsoft Sans Serif"/>
                <a:cs typeface="Microsoft Sans Serif"/>
              </a:rPr>
              <a:t>(предметные,</a:t>
            </a:r>
            <a:endParaRPr sz="1632">
              <a:latin typeface="Microsoft Sans Serif"/>
              <a:cs typeface="Microsoft Sans Serif"/>
            </a:endParaRPr>
          </a:p>
          <a:p>
            <a:pPr marL="8637"/>
            <a:r>
              <a:rPr sz="1632" spc="-7" dirty="0">
                <a:latin typeface="Microsoft Sans Serif"/>
                <a:cs typeface="Microsoft Sans Serif"/>
              </a:rPr>
              <a:t>личностные,</a:t>
            </a:r>
            <a:r>
              <a:rPr sz="1632" spc="3" dirty="0">
                <a:latin typeface="Microsoft Sans Serif"/>
                <a:cs typeface="Microsoft Sans Serif"/>
              </a:rPr>
              <a:t> </a:t>
            </a:r>
            <a:r>
              <a:rPr sz="1632" spc="-20" dirty="0">
                <a:latin typeface="Microsoft Sans Serif"/>
                <a:cs typeface="Microsoft Sans Serif"/>
              </a:rPr>
              <a:t>метапредметные)</a:t>
            </a:r>
            <a:endParaRPr sz="1632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51069" y="3323539"/>
            <a:ext cx="217228" cy="209022"/>
            <a:chOff x="3893820" y="4886833"/>
            <a:chExt cx="319405" cy="307340"/>
          </a:xfrm>
        </p:grpSpPr>
        <p:sp>
          <p:nvSpPr>
            <p:cNvPr id="37" name="object 37"/>
            <p:cNvSpPr/>
            <p:nvPr/>
          </p:nvSpPr>
          <p:spPr>
            <a:xfrm>
              <a:off x="3906520" y="4994656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6"/>
                  </a:lnTo>
                  <a:lnTo>
                    <a:pt x="0" y="104647"/>
                  </a:lnTo>
                  <a:lnTo>
                    <a:pt x="3175" y="114172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1"/>
                  </a:lnTo>
                  <a:lnTo>
                    <a:pt x="147827" y="199262"/>
                  </a:lnTo>
                  <a:lnTo>
                    <a:pt x="161797" y="197103"/>
                  </a:lnTo>
                  <a:lnTo>
                    <a:pt x="173989" y="191261"/>
                  </a:lnTo>
                  <a:lnTo>
                    <a:pt x="283590" y="112775"/>
                  </a:lnTo>
                  <a:lnTo>
                    <a:pt x="291464" y="104266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834"/>
                  </a:lnTo>
                  <a:lnTo>
                    <a:pt x="172974" y="6984"/>
                  </a:lnTo>
                  <a:lnTo>
                    <a:pt x="160274" y="16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6520" y="4899533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2"/>
                  </a:lnTo>
                  <a:lnTo>
                    <a:pt x="0" y="104647"/>
                  </a:lnTo>
                  <a:lnTo>
                    <a:pt x="2412" y="95122"/>
                  </a:lnTo>
                  <a:lnTo>
                    <a:pt x="10287" y="86486"/>
                  </a:lnTo>
                  <a:lnTo>
                    <a:pt x="119887" y="8000"/>
                  </a:lnTo>
                  <a:lnTo>
                    <a:pt x="132079" y="2158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4"/>
                  </a:lnTo>
                  <a:lnTo>
                    <a:pt x="282066" y="76834"/>
                  </a:lnTo>
                  <a:lnTo>
                    <a:pt x="290702" y="85089"/>
                  </a:lnTo>
                  <a:lnTo>
                    <a:pt x="293877" y="94614"/>
                  </a:lnTo>
                  <a:lnTo>
                    <a:pt x="291464" y="104139"/>
                  </a:lnTo>
                  <a:lnTo>
                    <a:pt x="283590" y="112775"/>
                  </a:lnTo>
                  <a:lnTo>
                    <a:pt x="173989" y="191261"/>
                  </a:lnTo>
                  <a:lnTo>
                    <a:pt x="161797" y="197103"/>
                  </a:lnTo>
                  <a:lnTo>
                    <a:pt x="147827" y="199262"/>
                  </a:lnTo>
                  <a:lnTo>
                    <a:pt x="133603" y="197611"/>
                  </a:lnTo>
                  <a:lnTo>
                    <a:pt x="120903" y="192277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651069" y="3572552"/>
            <a:ext cx="217228" cy="209022"/>
            <a:chOff x="3893820" y="5252974"/>
            <a:chExt cx="319405" cy="307340"/>
          </a:xfrm>
        </p:grpSpPr>
        <p:sp>
          <p:nvSpPr>
            <p:cNvPr id="40" name="object 40"/>
            <p:cNvSpPr/>
            <p:nvPr/>
          </p:nvSpPr>
          <p:spPr>
            <a:xfrm>
              <a:off x="3906520" y="536079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648"/>
                  </a:lnTo>
                  <a:lnTo>
                    <a:pt x="3175" y="114173"/>
                  </a:lnTo>
                  <a:lnTo>
                    <a:pt x="11810" y="122428"/>
                  </a:lnTo>
                  <a:lnTo>
                    <a:pt x="120903" y="192278"/>
                  </a:lnTo>
                  <a:lnTo>
                    <a:pt x="133603" y="197612"/>
                  </a:lnTo>
                  <a:lnTo>
                    <a:pt x="147827" y="199263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6"/>
                  </a:lnTo>
                  <a:lnTo>
                    <a:pt x="291464" y="104140"/>
                  </a:lnTo>
                  <a:lnTo>
                    <a:pt x="293877" y="94615"/>
                  </a:lnTo>
                  <a:lnTo>
                    <a:pt x="290702" y="85090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1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6520" y="5265674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1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1"/>
                  </a:lnTo>
                  <a:lnTo>
                    <a:pt x="172974" y="6985"/>
                  </a:lnTo>
                  <a:lnTo>
                    <a:pt x="282066" y="76708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140"/>
                  </a:lnTo>
                  <a:lnTo>
                    <a:pt x="283590" y="112776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136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651069" y="3851104"/>
            <a:ext cx="217228" cy="209022"/>
            <a:chOff x="3893820" y="5662549"/>
            <a:chExt cx="319405" cy="307340"/>
          </a:xfrm>
        </p:grpSpPr>
        <p:sp>
          <p:nvSpPr>
            <p:cNvPr id="43" name="object 43"/>
            <p:cNvSpPr/>
            <p:nvPr/>
          </p:nvSpPr>
          <p:spPr>
            <a:xfrm>
              <a:off x="3906520" y="5770372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775"/>
                  </a:lnTo>
                  <a:lnTo>
                    <a:pt x="3175" y="114300"/>
                  </a:lnTo>
                  <a:lnTo>
                    <a:pt x="11810" y="122428"/>
                  </a:lnTo>
                  <a:lnTo>
                    <a:pt x="120903" y="192278"/>
                  </a:lnTo>
                  <a:lnTo>
                    <a:pt x="133603" y="197612"/>
                  </a:lnTo>
                  <a:lnTo>
                    <a:pt x="147827" y="199263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6"/>
                  </a:lnTo>
                  <a:lnTo>
                    <a:pt x="291464" y="104267"/>
                  </a:lnTo>
                  <a:lnTo>
                    <a:pt x="293877" y="94615"/>
                  </a:lnTo>
                  <a:lnTo>
                    <a:pt x="290702" y="85090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1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44" name="object 44"/>
            <p:cNvSpPr/>
            <p:nvPr/>
          </p:nvSpPr>
          <p:spPr>
            <a:xfrm>
              <a:off x="3906520" y="567524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775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1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1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267"/>
                  </a:lnTo>
                  <a:lnTo>
                    <a:pt x="283590" y="112776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3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852328" y="138888"/>
            <a:ext cx="2291470" cy="2075106"/>
            <a:chOff x="10071227" y="204216"/>
            <a:chExt cx="3369310" cy="3051175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1064" y="252984"/>
              <a:ext cx="1879091" cy="30022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79938" y="204216"/>
              <a:ext cx="1787525" cy="1888489"/>
            </a:xfrm>
            <a:custGeom>
              <a:avLst/>
              <a:gdLst/>
              <a:ahLst/>
              <a:cxnLst/>
              <a:rect l="l" t="t" r="r" b="b"/>
              <a:pathLst>
                <a:path w="1787525" h="1888489">
                  <a:moveTo>
                    <a:pt x="732408" y="0"/>
                  </a:moveTo>
                  <a:lnTo>
                    <a:pt x="641222" y="8508"/>
                  </a:lnTo>
                  <a:lnTo>
                    <a:pt x="560451" y="51816"/>
                  </a:lnTo>
                  <a:lnTo>
                    <a:pt x="500506" y="126873"/>
                  </a:lnTo>
                  <a:lnTo>
                    <a:pt x="26796" y="1046734"/>
                  </a:lnTo>
                  <a:lnTo>
                    <a:pt x="0" y="1139952"/>
                  </a:lnTo>
                  <a:lnTo>
                    <a:pt x="10032" y="1234186"/>
                  </a:lnTo>
                  <a:lnTo>
                    <a:pt x="53466" y="1318640"/>
                  </a:lnTo>
                  <a:lnTo>
                    <a:pt x="127253" y="1382395"/>
                  </a:lnTo>
                  <a:lnTo>
                    <a:pt x="973835" y="1859026"/>
                  </a:lnTo>
                  <a:lnTo>
                    <a:pt x="1065148" y="1888236"/>
                  </a:lnTo>
                  <a:lnTo>
                    <a:pt x="1156334" y="1879727"/>
                  </a:lnTo>
                  <a:lnTo>
                    <a:pt x="1770633" y="841628"/>
                  </a:lnTo>
                  <a:lnTo>
                    <a:pt x="1787397" y="653415"/>
                  </a:lnTo>
                  <a:lnTo>
                    <a:pt x="1743963" y="569214"/>
                  </a:lnTo>
                  <a:lnTo>
                    <a:pt x="1670177" y="505968"/>
                  </a:lnTo>
                  <a:lnTo>
                    <a:pt x="823721" y="29337"/>
                  </a:lnTo>
                  <a:lnTo>
                    <a:pt x="732408" y="0"/>
                  </a:lnTo>
                  <a:close/>
                </a:path>
              </a:pathLst>
            </a:custGeom>
            <a:solidFill>
              <a:srgbClr val="85A1D9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32744" y="933831"/>
              <a:ext cx="1578610" cy="1560195"/>
            </a:xfrm>
            <a:custGeom>
              <a:avLst/>
              <a:gdLst/>
              <a:ahLst/>
              <a:cxnLst/>
              <a:rect l="l" t="t" r="r" b="b"/>
              <a:pathLst>
                <a:path w="1578609" h="1560195">
                  <a:moveTo>
                    <a:pt x="1466341" y="393445"/>
                  </a:moveTo>
                  <a:lnTo>
                    <a:pt x="1531111" y="443991"/>
                  </a:lnTo>
                  <a:lnTo>
                    <a:pt x="1569211" y="512698"/>
                  </a:lnTo>
                  <a:lnTo>
                    <a:pt x="1578102" y="590803"/>
                  </a:lnTo>
                  <a:lnTo>
                    <a:pt x="1554606" y="669543"/>
                  </a:lnTo>
                  <a:lnTo>
                    <a:pt x="1139062" y="1447672"/>
                  </a:lnTo>
                  <a:lnTo>
                    <a:pt x="1086484" y="1511680"/>
                  </a:lnTo>
                  <a:lnTo>
                    <a:pt x="1015619" y="1549907"/>
                  </a:lnTo>
                  <a:lnTo>
                    <a:pt x="935481" y="1559686"/>
                  </a:lnTo>
                  <a:lnTo>
                    <a:pt x="855345" y="1537969"/>
                  </a:lnTo>
                  <a:lnTo>
                    <a:pt x="111886" y="1166240"/>
                  </a:lnTo>
                  <a:lnTo>
                    <a:pt x="46989" y="1115313"/>
                  </a:lnTo>
                  <a:lnTo>
                    <a:pt x="8762" y="1046479"/>
                  </a:lnTo>
                  <a:lnTo>
                    <a:pt x="0" y="968501"/>
                  </a:lnTo>
                  <a:lnTo>
                    <a:pt x="23495" y="890142"/>
                  </a:lnTo>
                  <a:lnTo>
                    <a:pt x="439038" y="112013"/>
                  </a:lnTo>
                  <a:lnTo>
                    <a:pt x="491616" y="48005"/>
                  </a:lnTo>
                  <a:lnTo>
                    <a:pt x="562609" y="9651"/>
                  </a:lnTo>
                  <a:lnTo>
                    <a:pt x="642620" y="0"/>
                  </a:lnTo>
                  <a:lnTo>
                    <a:pt x="722883" y="21716"/>
                  </a:lnTo>
                  <a:lnTo>
                    <a:pt x="1466341" y="393445"/>
                  </a:lnTo>
                  <a:close/>
                </a:path>
              </a:pathLst>
            </a:custGeom>
            <a:ln w="76200">
              <a:solidFill>
                <a:srgbClr val="88DFFF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83927" y="2338197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270001" y="0"/>
                  </a:moveTo>
                  <a:lnTo>
                    <a:pt x="89916" y="0"/>
                  </a:lnTo>
                  <a:lnTo>
                    <a:pt x="89916" y="251967"/>
                  </a:lnTo>
                  <a:lnTo>
                    <a:pt x="0" y="251967"/>
                  </a:lnTo>
                  <a:lnTo>
                    <a:pt x="179958" y="432053"/>
                  </a:lnTo>
                  <a:lnTo>
                    <a:pt x="359918" y="251967"/>
                  </a:lnTo>
                  <a:lnTo>
                    <a:pt x="270001" y="251967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83927" y="2338197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51967"/>
                  </a:moveTo>
                  <a:lnTo>
                    <a:pt x="89916" y="251967"/>
                  </a:lnTo>
                  <a:lnTo>
                    <a:pt x="89916" y="0"/>
                  </a:lnTo>
                  <a:lnTo>
                    <a:pt x="270001" y="0"/>
                  </a:lnTo>
                  <a:lnTo>
                    <a:pt x="270001" y="251967"/>
                  </a:lnTo>
                  <a:lnTo>
                    <a:pt x="359918" y="251967"/>
                  </a:lnTo>
                  <a:lnTo>
                    <a:pt x="179958" y="432053"/>
                  </a:lnTo>
                  <a:lnTo>
                    <a:pt x="0" y="25196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46228" y="54156"/>
            <a:ext cx="4280204" cy="426861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2720" spc="37" dirty="0" smtClean="0">
                <a:solidFill>
                  <a:srgbClr val="000066"/>
                </a:solidFill>
              </a:rPr>
              <a:t>ФОП</a:t>
            </a:r>
            <a:r>
              <a:rPr sz="2720" spc="82" dirty="0" smtClean="0">
                <a:solidFill>
                  <a:srgbClr val="000066"/>
                </a:solidFill>
              </a:rPr>
              <a:t> </a:t>
            </a:r>
            <a:r>
              <a:rPr sz="2720" spc="37" dirty="0">
                <a:solidFill>
                  <a:srgbClr val="000066"/>
                </a:solidFill>
              </a:rPr>
              <a:t>НОО,</a:t>
            </a:r>
            <a:r>
              <a:rPr sz="2720" spc="92" dirty="0">
                <a:solidFill>
                  <a:srgbClr val="000066"/>
                </a:solidFill>
              </a:rPr>
              <a:t> </a:t>
            </a:r>
            <a:r>
              <a:rPr sz="2720" spc="34" dirty="0">
                <a:solidFill>
                  <a:srgbClr val="000066"/>
                </a:solidFill>
              </a:rPr>
              <a:t>ООО</a:t>
            </a:r>
            <a:r>
              <a:rPr sz="2720" spc="88" dirty="0">
                <a:solidFill>
                  <a:srgbClr val="000066"/>
                </a:solidFill>
              </a:rPr>
              <a:t> </a:t>
            </a:r>
            <a:r>
              <a:rPr sz="2720" spc="-3" dirty="0">
                <a:solidFill>
                  <a:srgbClr val="000066"/>
                </a:solidFill>
              </a:rPr>
              <a:t>и</a:t>
            </a:r>
            <a:r>
              <a:rPr sz="2720" spc="92" dirty="0">
                <a:solidFill>
                  <a:srgbClr val="000066"/>
                </a:solidFill>
              </a:rPr>
              <a:t> </a:t>
            </a:r>
            <a:r>
              <a:rPr sz="2720" spc="10" dirty="0">
                <a:solidFill>
                  <a:srgbClr val="000066"/>
                </a:solidFill>
              </a:rPr>
              <a:t>СОО</a:t>
            </a:r>
            <a:endParaRPr sz="2720" dirty="0"/>
          </a:p>
        </p:txBody>
      </p:sp>
      <p:sp>
        <p:nvSpPr>
          <p:cNvPr id="52" name="object 52"/>
          <p:cNvSpPr txBox="1"/>
          <p:nvPr/>
        </p:nvSpPr>
        <p:spPr>
          <a:xfrm>
            <a:off x="216877" y="2083139"/>
            <a:ext cx="2031920" cy="1792794"/>
          </a:xfrm>
          <a:prstGeom prst="rect">
            <a:avLst/>
          </a:prstGeom>
        </p:spPr>
        <p:txBody>
          <a:bodyPr vert="horz" wrap="square" lIns="0" tIns="143379" rIns="0" bIns="0" rtlCol="0">
            <a:spAutoFit/>
          </a:bodyPr>
          <a:lstStyle/>
          <a:p>
            <a:pPr marL="8637">
              <a:spcBef>
                <a:spcPts val="1129"/>
              </a:spcBef>
            </a:pPr>
            <a:r>
              <a:rPr sz="1632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632" b="1" spc="-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6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1360" spc="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360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</a:t>
            </a:r>
            <a:endParaRPr sz="1360">
              <a:latin typeface="Microsoft Sans Serif"/>
              <a:cs typeface="Microsoft Sans Serif"/>
            </a:endParaRPr>
          </a:p>
          <a:p>
            <a:pPr marL="313101" marR="73417" algn="just">
              <a:spcBef>
                <a:spcPts val="1061"/>
              </a:spcBef>
            </a:pPr>
            <a:r>
              <a:rPr sz="1632" spc="-31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РУССКИЙ </a:t>
            </a:r>
            <a:r>
              <a:rPr sz="1632" spc="-51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 </a:t>
            </a:r>
            <a:r>
              <a:rPr sz="1632" spc="-4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32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ЛИТ</a:t>
            </a:r>
            <a:r>
              <a:rPr sz="1632" spc="-31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632" spc="-112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32" spc="-136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32" spc="-3" dirty="0">
                <a:solidFill>
                  <a:srgbClr val="001F5F"/>
                </a:solidFill>
                <a:latin typeface="Microsoft Sans Serif"/>
                <a:cs typeface="Microsoft Sans Serif"/>
              </a:rPr>
              <a:t>ТУ</a:t>
            </a:r>
            <a:r>
              <a:rPr sz="1632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32" spc="-3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НОЕ  </a:t>
            </a:r>
            <a:r>
              <a:rPr sz="1632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ЧТЕНИЕ</a:t>
            </a:r>
            <a:endParaRPr sz="1632">
              <a:latin typeface="Microsoft Sans Serif"/>
              <a:cs typeface="Microsoft Sans Serif"/>
            </a:endParaRPr>
          </a:p>
          <a:p>
            <a:pPr marL="313101" marR="132582"/>
            <a:r>
              <a:rPr sz="1632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32" spc="-61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632" spc="-37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32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632" spc="34" dirty="0">
                <a:solidFill>
                  <a:srgbClr val="001F5F"/>
                </a:solidFill>
                <a:latin typeface="Microsoft Sans Serif"/>
                <a:cs typeface="Microsoft Sans Serif"/>
              </a:rPr>
              <a:t>Ж</a:t>
            </a:r>
            <a:r>
              <a:rPr sz="1632" spc="-3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32" spc="3" dirty="0">
                <a:solidFill>
                  <a:srgbClr val="001F5F"/>
                </a:solidFill>
                <a:latin typeface="Microsoft Sans Serif"/>
                <a:cs typeface="Microsoft Sans Serif"/>
              </a:rPr>
              <a:t>Ю</a:t>
            </a:r>
            <a:r>
              <a:rPr sz="1632" spc="41" dirty="0">
                <a:solidFill>
                  <a:srgbClr val="001F5F"/>
                </a:solidFill>
                <a:latin typeface="Microsoft Sans Serif"/>
                <a:cs typeface="Microsoft Sans Serif"/>
              </a:rPr>
              <a:t>Щ</a:t>
            </a:r>
            <a:r>
              <a:rPr sz="1632" spc="37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32" spc="-3" dirty="0">
                <a:solidFill>
                  <a:srgbClr val="001F5F"/>
                </a:solidFill>
                <a:latin typeface="Microsoft Sans Serif"/>
                <a:cs typeface="Microsoft Sans Serif"/>
              </a:rPr>
              <a:t>Й  МИР</a:t>
            </a:r>
            <a:endParaRPr sz="1632">
              <a:latin typeface="Microsoft Sans Serif"/>
              <a:cs typeface="Microsoft Sans Serif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52807" y="3381927"/>
            <a:ext cx="217228" cy="209022"/>
            <a:chOff x="367487" y="4972685"/>
            <a:chExt cx="319405" cy="307340"/>
          </a:xfrm>
        </p:grpSpPr>
        <p:sp>
          <p:nvSpPr>
            <p:cNvPr id="54" name="object 54"/>
            <p:cNvSpPr/>
            <p:nvPr/>
          </p:nvSpPr>
          <p:spPr>
            <a:xfrm>
              <a:off x="380187" y="5080508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486"/>
                  </a:lnTo>
                  <a:lnTo>
                    <a:pt x="0" y="104647"/>
                  </a:lnTo>
                  <a:lnTo>
                    <a:pt x="3149" y="114172"/>
                  </a:lnTo>
                  <a:lnTo>
                    <a:pt x="11760" y="122427"/>
                  </a:lnTo>
                  <a:lnTo>
                    <a:pt x="120853" y="192277"/>
                  </a:lnTo>
                  <a:lnTo>
                    <a:pt x="133527" y="197611"/>
                  </a:lnTo>
                  <a:lnTo>
                    <a:pt x="147726" y="199135"/>
                  </a:lnTo>
                  <a:lnTo>
                    <a:pt x="161772" y="196976"/>
                  </a:lnTo>
                  <a:lnTo>
                    <a:pt x="173939" y="191134"/>
                  </a:lnTo>
                  <a:lnTo>
                    <a:pt x="283540" y="112648"/>
                  </a:lnTo>
                  <a:lnTo>
                    <a:pt x="291426" y="104139"/>
                  </a:lnTo>
                  <a:lnTo>
                    <a:pt x="293776" y="94487"/>
                  </a:lnTo>
                  <a:lnTo>
                    <a:pt x="290626" y="84962"/>
                  </a:lnTo>
                  <a:lnTo>
                    <a:pt x="282016" y="76707"/>
                  </a:lnTo>
                  <a:lnTo>
                    <a:pt x="172923" y="6857"/>
                  </a:lnTo>
                  <a:lnTo>
                    <a:pt x="160261" y="15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55" name="object 55"/>
            <p:cNvSpPr/>
            <p:nvPr/>
          </p:nvSpPr>
          <p:spPr>
            <a:xfrm>
              <a:off x="380187" y="4985385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7"/>
                  </a:moveTo>
                  <a:lnTo>
                    <a:pt x="3149" y="114172"/>
                  </a:lnTo>
                  <a:lnTo>
                    <a:pt x="0" y="104647"/>
                  </a:lnTo>
                  <a:lnTo>
                    <a:pt x="2349" y="94995"/>
                  </a:lnTo>
                  <a:lnTo>
                    <a:pt x="10236" y="86486"/>
                  </a:lnTo>
                  <a:lnTo>
                    <a:pt x="119837" y="7873"/>
                  </a:lnTo>
                  <a:lnTo>
                    <a:pt x="132016" y="2031"/>
                  </a:lnTo>
                  <a:lnTo>
                    <a:pt x="146050" y="0"/>
                  </a:lnTo>
                  <a:lnTo>
                    <a:pt x="160261" y="1523"/>
                  </a:lnTo>
                  <a:lnTo>
                    <a:pt x="172923" y="6857"/>
                  </a:lnTo>
                  <a:lnTo>
                    <a:pt x="282016" y="76707"/>
                  </a:lnTo>
                  <a:lnTo>
                    <a:pt x="290639" y="84962"/>
                  </a:lnTo>
                  <a:lnTo>
                    <a:pt x="293789" y="94487"/>
                  </a:lnTo>
                  <a:lnTo>
                    <a:pt x="291426" y="104139"/>
                  </a:lnTo>
                  <a:lnTo>
                    <a:pt x="283540" y="112648"/>
                  </a:lnTo>
                  <a:lnTo>
                    <a:pt x="173939" y="191134"/>
                  </a:lnTo>
                  <a:lnTo>
                    <a:pt x="161772" y="196976"/>
                  </a:lnTo>
                  <a:lnTo>
                    <a:pt x="147726" y="199135"/>
                  </a:lnTo>
                  <a:lnTo>
                    <a:pt x="133527" y="197484"/>
                  </a:lnTo>
                  <a:lnTo>
                    <a:pt x="120853" y="192150"/>
                  </a:lnTo>
                  <a:lnTo>
                    <a:pt x="1176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252807" y="2898757"/>
            <a:ext cx="217228" cy="209022"/>
            <a:chOff x="367487" y="4262247"/>
            <a:chExt cx="319405" cy="307340"/>
          </a:xfrm>
        </p:grpSpPr>
        <p:sp>
          <p:nvSpPr>
            <p:cNvPr id="57" name="object 57"/>
            <p:cNvSpPr/>
            <p:nvPr/>
          </p:nvSpPr>
          <p:spPr>
            <a:xfrm>
              <a:off x="380187" y="437019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360"/>
                  </a:lnTo>
                  <a:lnTo>
                    <a:pt x="0" y="104648"/>
                  </a:lnTo>
                  <a:lnTo>
                    <a:pt x="3149" y="114173"/>
                  </a:lnTo>
                  <a:lnTo>
                    <a:pt x="11760" y="122428"/>
                  </a:lnTo>
                  <a:lnTo>
                    <a:pt x="120853" y="192151"/>
                  </a:lnTo>
                  <a:lnTo>
                    <a:pt x="133527" y="197485"/>
                  </a:lnTo>
                  <a:lnTo>
                    <a:pt x="147726" y="199136"/>
                  </a:lnTo>
                  <a:lnTo>
                    <a:pt x="161772" y="196977"/>
                  </a:lnTo>
                  <a:lnTo>
                    <a:pt x="173939" y="191135"/>
                  </a:lnTo>
                  <a:lnTo>
                    <a:pt x="283540" y="112649"/>
                  </a:lnTo>
                  <a:lnTo>
                    <a:pt x="291426" y="104140"/>
                  </a:lnTo>
                  <a:lnTo>
                    <a:pt x="293776" y="94488"/>
                  </a:lnTo>
                  <a:lnTo>
                    <a:pt x="290626" y="84963"/>
                  </a:lnTo>
                  <a:lnTo>
                    <a:pt x="282016" y="76708"/>
                  </a:lnTo>
                  <a:lnTo>
                    <a:pt x="172923" y="6858"/>
                  </a:lnTo>
                  <a:lnTo>
                    <a:pt x="160248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58" name="object 58"/>
            <p:cNvSpPr/>
            <p:nvPr/>
          </p:nvSpPr>
          <p:spPr>
            <a:xfrm>
              <a:off x="380187" y="427494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7"/>
                  </a:moveTo>
                  <a:lnTo>
                    <a:pt x="3149" y="114299"/>
                  </a:lnTo>
                  <a:lnTo>
                    <a:pt x="0" y="104774"/>
                  </a:lnTo>
                  <a:lnTo>
                    <a:pt x="2349" y="95122"/>
                  </a:lnTo>
                  <a:lnTo>
                    <a:pt x="10236" y="86486"/>
                  </a:lnTo>
                  <a:lnTo>
                    <a:pt x="119837" y="8000"/>
                  </a:lnTo>
                  <a:lnTo>
                    <a:pt x="132003" y="2158"/>
                  </a:lnTo>
                  <a:lnTo>
                    <a:pt x="146050" y="0"/>
                  </a:lnTo>
                  <a:lnTo>
                    <a:pt x="160248" y="1650"/>
                  </a:lnTo>
                  <a:lnTo>
                    <a:pt x="172923" y="6984"/>
                  </a:lnTo>
                  <a:lnTo>
                    <a:pt x="282016" y="76834"/>
                  </a:lnTo>
                  <a:lnTo>
                    <a:pt x="290626" y="85089"/>
                  </a:lnTo>
                  <a:lnTo>
                    <a:pt x="293776" y="94614"/>
                  </a:lnTo>
                  <a:lnTo>
                    <a:pt x="291426" y="104266"/>
                  </a:lnTo>
                  <a:lnTo>
                    <a:pt x="283540" y="112775"/>
                  </a:lnTo>
                  <a:lnTo>
                    <a:pt x="173939" y="191261"/>
                  </a:lnTo>
                  <a:lnTo>
                    <a:pt x="161772" y="197103"/>
                  </a:lnTo>
                  <a:lnTo>
                    <a:pt x="147726" y="199262"/>
                  </a:lnTo>
                  <a:lnTo>
                    <a:pt x="133527" y="197611"/>
                  </a:lnTo>
                  <a:lnTo>
                    <a:pt x="120853" y="192277"/>
                  </a:lnTo>
                  <a:lnTo>
                    <a:pt x="1176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252807" y="2588766"/>
            <a:ext cx="217228" cy="209022"/>
            <a:chOff x="367487" y="3806444"/>
            <a:chExt cx="319405" cy="307340"/>
          </a:xfrm>
        </p:grpSpPr>
        <p:sp>
          <p:nvSpPr>
            <p:cNvPr id="60" name="object 60"/>
            <p:cNvSpPr/>
            <p:nvPr/>
          </p:nvSpPr>
          <p:spPr>
            <a:xfrm>
              <a:off x="380187" y="391426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487"/>
                  </a:lnTo>
                  <a:lnTo>
                    <a:pt x="0" y="104648"/>
                  </a:lnTo>
                  <a:lnTo>
                    <a:pt x="3149" y="114173"/>
                  </a:lnTo>
                  <a:lnTo>
                    <a:pt x="11760" y="122427"/>
                  </a:lnTo>
                  <a:lnTo>
                    <a:pt x="120853" y="192277"/>
                  </a:lnTo>
                  <a:lnTo>
                    <a:pt x="133527" y="197612"/>
                  </a:lnTo>
                  <a:lnTo>
                    <a:pt x="147726" y="199136"/>
                  </a:lnTo>
                  <a:lnTo>
                    <a:pt x="161772" y="196976"/>
                  </a:lnTo>
                  <a:lnTo>
                    <a:pt x="173939" y="191262"/>
                  </a:lnTo>
                  <a:lnTo>
                    <a:pt x="283540" y="112649"/>
                  </a:lnTo>
                  <a:lnTo>
                    <a:pt x="291426" y="104139"/>
                  </a:lnTo>
                  <a:lnTo>
                    <a:pt x="293776" y="94614"/>
                  </a:lnTo>
                  <a:lnTo>
                    <a:pt x="290626" y="85089"/>
                  </a:lnTo>
                  <a:lnTo>
                    <a:pt x="282016" y="76708"/>
                  </a:lnTo>
                  <a:lnTo>
                    <a:pt x="172923" y="6858"/>
                  </a:lnTo>
                  <a:lnTo>
                    <a:pt x="160248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61" name="object 61"/>
            <p:cNvSpPr/>
            <p:nvPr/>
          </p:nvSpPr>
          <p:spPr>
            <a:xfrm>
              <a:off x="380187" y="3819144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8"/>
                  </a:moveTo>
                  <a:lnTo>
                    <a:pt x="3149" y="114173"/>
                  </a:lnTo>
                  <a:lnTo>
                    <a:pt x="0" y="104648"/>
                  </a:lnTo>
                  <a:lnTo>
                    <a:pt x="2349" y="94996"/>
                  </a:lnTo>
                  <a:lnTo>
                    <a:pt x="10236" y="86487"/>
                  </a:lnTo>
                  <a:lnTo>
                    <a:pt x="119837" y="7874"/>
                  </a:lnTo>
                  <a:lnTo>
                    <a:pt x="132003" y="2159"/>
                  </a:lnTo>
                  <a:lnTo>
                    <a:pt x="146050" y="0"/>
                  </a:lnTo>
                  <a:lnTo>
                    <a:pt x="160261" y="1524"/>
                  </a:lnTo>
                  <a:lnTo>
                    <a:pt x="172923" y="6858"/>
                  </a:lnTo>
                  <a:lnTo>
                    <a:pt x="282016" y="76708"/>
                  </a:lnTo>
                  <a:lnTo>
                    <a:pt x="290626" y="84962"/>
                  </a:lnTo>
                  <a:lnTo>
                    <a:pt x="293776" y="94487"/>
                  </a:lnTo>
                  <a:lnTo>
                    <a:pt x="291426" y="104140"/>
                  </a:lnTo>
                  <a:lnTo>
                    <a:pt x="283540" y="112649"/>
                  </a:lnTo>
                  <a:lnTo>
                    <a:pt x="173939" y="191135"/>
                  </a:lnTo>
                  <a:lnTo>
                    <a:pt x="161772" y="196976"/>
                  </a:lnTo>
                  <a:lnTo>
                    <a:pt x="147726" y="199136"/>
                  </a:lnTo>
                  <a:lnTo>
                    <a:pt x="133527" y="197612"/>
                  </a:lnTo>
                  <a:lnTo>
                    <a:pt x="120853" y="192278"/>
                  </a:lnTo>
                  <a:lnTo>
                    <a:pt x="1176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5768911" y="3261214"/>
            <a:ext cx="10451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12">
              <a:lnSpc>
                <a:spcPts val="969"/>
              </a:lnSpc>
            </a:pPr>
            <a:fld id="{81D60167-4931-47E6-BA6A-407CBD079E47}" type="slidenum">
              <a:rPr dirty="0"/>
              <a:pPr marL="25912">
                <a:lnSpc>
                  <a:spcPts val="969"/>
                </a:lnSpc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25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2002" y="4828585"/>
            <a:ext cx="13344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dirty="0">
                <a:solidFill>
                  <a:srgbClr val="A6A6A6"/>
                </a:solidFill>
                <a:latin typeface="Arial"/>
                <a:cs typeface="Arial"/>
              </a:rPr>
              <a:t>10</a:t>
            </a:r>
            <a:endParaRPr sz="81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420" y="497853"/>
            <a:ext cx="10797" cy="3916143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228" y="54156"/>
            <a:ext cx="2026306" cy="426861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2720" spc="37" dirty="0">
                <a:solidFill>
                  <a:srgbClr val="000066"/>
                </a:solidFill>
              </a:rPr>
              <a:t>ФООП</a:t>
            </a:r>
            <a:r>
              <a:rPr sz="2720" spc="44" dirty="0">
                <a:solidFill>
                  <a:srgbClr val="000066"/>
                </a:solidFill>
              </a:rPr>
              <a:t> </a:t>
            </a:r>
            <a:r>
              <a:rPr sz="2720" spc="31" dirty="0">
                <a:solidFill>
                  <a:srgbClr val="000066"/>
                </a:solidFill>
              </a:rPr>
              <a:t>НОО</a:t>
            </a:r>
            <a:endParaRPr sz="2720"/>
          </a:p>
        </p:txBody>
      </p:sp>
      <p:sp>
        <p:nvSpPr>
          <p:cNvPr id="5" name="object 5"/>
          <p:cNvSpPr/>
          <p:nvPr/>
        </p:nvSpPr>
        <p:spPr>
          <a:xfrm>
            <a:off x="213370" y="653151"/>
            <a:ext cx="8246443" cy="432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" name="object 6"/>
          <p:cNvSpPr txBox="1"/>
          <p:nvPr/>
        </p:nvSpPr>
        <p:spPr>
          <a:xfrm>
            <a:off x="688057" y="764572"/>
            <a:ext cx="7823648" cy="331225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R="627930" algn="ctr">
              <a:lnSpc>
                <a:spcPts val="1935"/>
              </a:lnSpc>
              <a:spcBef>
                <a:spcPts val="68"/>
              </a:spcBef>
            </a:pPr>
            <a:r>
              <a:rPr sz="1632" b="1" spc="-17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1632" b="1" spc="17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32" b="1" spc="-3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1632" b="1" spc="-1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32" b="1" spc="-3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1632">
              <a:latin typeface="Arial"/>
              <a:cs typeface="Arial"/>
            </a:endParaRPr>
          </a:p>
          <a:p>
            <a:pPr marR="592516" algn="ctr">
              <a:lnSpc>
                <a:spcPts val="1935"/>
              </a:lnSpc>
            </a:pPr>
            <a:r>
              <a:rPr sz="1632" b="1" dirty="0">
                <a:solidFill>
                  <a:srgbClr val="A6A6A6"/>
                </a:solidFill>
                <a:latin typeface="Arial"/>
                <a:cs typeface="Arial"/>
              </a:rPr>
              <a:t>(5</a:t>
            </a:r>
            <a:r>
              <a:rPr sz="1632" b="1" spc="-27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2" b="1" spc="-10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1632">
              <a:latin typeface="Arial"/>
              <a:cs typeface="Arial"/>
            </a:endParaRPr>
          </a:p>
          <a:p>
            <a:pPr marL="8637" marR="4750" algn="just">
              <a:spcBef>
                <a:spcPts val="466"/>
              </a:spcBef>
            </a:pPr>
            <a:r>
              <a:rPr sz="1360" dirty="0">
                <a:latin typeface="Microsoft Sans Serif"/>
                <a:cs typeface="Microsoft Sans Serif"/>
              </a:rPr>
              <a:t>для</a:t>
            </a:r>
            <a:r>
              <a:rPr sz="1360" spc="364" dirty="0">
                <a:latin typeface="Microsoft Sans Serif"/>
                <a:cs typeface="Microsoft Sans Serif"/>
              </a:rPr>
              <a:t> </a:t>
            </a:r>
            <a:r>
              <a:rPr sz="1360" spc="-17" dirty="0">
                <a:latin typeface="Microsoft Sans Serif"/>
                <a:cs typeface="Microsoft Sans Serif"/>
              </a:rPr>
              <a:t>образовательных</a:t>
            </a:r>
            <a:r>
              <a:rPr sz="1360" spc="329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организаций,</a:t>
            </a:r>
            <a:r>
              <a:rPr sz="1360" spc="337" dirty="0">
                <a:latin typeface="Microsoft Sans Serif"/>
                <a:cs typeface="Microsoft Sans Serif"/>
              </a:rPr>
              <a:t> </a:t>
            </a:r>
            <a:r>
              <a:rPr sz="1360" dirty="0">
                <a:latin typeface="Microsoft Sans Serif"/>
                <a:cs typeface="Microsoft Sans Serif"/>
              </a:rPr>
              <a:t>в</a:t>
            </a:r>
            <a:r>
              <a:rPr sz="1360" spc="364" dirty="0">
                <a:latin typeface="Microsoft Sans Serif"/>
                <a:cs typeface="Microsoft Sans Serif"/>
              </a:rPr>
              <a:t> </a:t>
            </a:r>
            <a:r>
              <a:rPr sz="1360" spc="-20" dirty="0">
                <a:latin typeface="Microsoft Sans Serif"/>
                <a:cs typeface="Microsoft Sans Serif"/>
              </a:rPr>
              <a:t>которых</a:t>
            </a:r>
            <a:r>
              <a:rPr sz="1360" spc="323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обучение</a:t>
            </a:r>
            <a:r>
              <a:rPr sz="1360" spc="343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ведѐтся</a:t>
            </a:r>
            <a:r>
              <a:rPr sz="1360" spc="337" dirty="0">
                <a:latin typeface="Microsoft Sans Serif"/>
                <a:cs typeface="Microsoft Sans Serif"/>
              </a:rPr>
              <a:t> </a:t>
            </a:r>
            <a:r>
              <a:rPr sz="1360" spc="-3" dirty="0">
                <a:latin typeface="Microsoft Sans Serif"/>
                <a:cs typeface="Microsoft Sans Serif"/>
              </a:rPr>
              <a:t>на</a:t>
            </a:r>
            <a:r>
              <a:rPr sz="1360" spc="357" dirty="0">
                <a:latin typeface="Microsoft Sans Serif"/>
                <a:cs typeface="Microsoft Sans Serif"/>
              </a:rPr>
              <a:t> </a:t>
            </a:r>
            <a:r>
              <a:rPr sz="1360" spc="-24" dirty="0">
                <a:latin typeface="Microsoft Sans Serif"/>
                <a:cs typeface="Microsoft Sans Serif"/>
              </a:rPr>
              <a:t>русском</a:t>
            </a:r>
            <a:r>
              <a:rPr sz="1360" spc="316" dirty="0">
                <a:latin typeface="Microsoft Sans Serif"/>
                <a:cs typeface="Microsoft Sans Serif"/>
              </a:rPr>
              <a:t> </a:t>
            </a:r>
            <a:r>
              <a:rPr sz="1360" spc="-27" dirty="0">
                <a:latin typeface="Microsoft Sans Serif"/>
                <a:cs typeface="Microsoft Sans Serif"/>
              </a:rPr>
              <a:t>языке </a:t>
            </a:r>
            <a:r>
              <a:rPr sz="1360" spc="-24" dirty="0">
                <a:latin typeface="Microsoft Sans Serif"/>
                <a:cs typeface="Microsoft Sans Serif"/>
              </a:rPr>
              <a:t> </a:t>
            </a:r>
            <a:r>
              <a:rPr sz="1360" spc="-3" dirty="0">
                <a:latin typeface="Microsoft Sans Serif"/>
                <a:cs typeface="Microsoft Sans Serif"/>
              </a:rPr>
              <a:t>(5-дневная</a:t>
            </a:r>
            <a:r>
              <a:rPr sz="1360" spc="-7" dirty="0">
                <a:latin typeface="Microsoft Sans Serif"/>
                <a:cs typeface="Microsoft Sans Serif"/>
              </a:rPr>
              <a:t> </a:t>
            </a:r>
            <a:r>
              <a:rPr sz="1360" dirty="0">
                <a:latin typeface="Microsoft Sans Serif"/>
                <a:cs typeface="Microsoft Sans Serif"/>
              </a:rPr>
              <a:t>и</a:t>
            </a:r>
            <a:r>
              <a:rPr sz="1360" spc="3" dirty="0">
                <a:latin typeface="Microsoft Sans Serif"/>
                <a:cs typeface="Microsoft Sans Serif"/>
              </a:rPr>
              <a:t> </a:t>
            </a:r>
            <a:r>
              <a:rPr sz="1360" spc="-3" dirty="0">
                <a:latin typeface="Microsoft Sans Serif"/>
                <a:cs typeface="Microsoft Sans Serif"/>
              </a:rPr>
              <a:t>6-дневная </a:t>
            </a:r>
            <a:r>
              <a:rPr sz="1360" spc="-7" dirty="0">
                <a:latin typeface="Microsoft Sans Serif"/>
                <a:cs typeface="Microsoft Sans Serif"/>
              </a:rPr>
              <a:t>учебная</a:t>
            </a:r>
            <a:r>
              <a:rPr sz="1360" spc="3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неделя),</a:t>
            </a:r>
            <a:r>
              <a:rPr sz="1360" spc="7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варианты</a:t>
            </a:r>
            <a:r>
              <a:rPr sz="1360" spc="-3" dirty="0">
                <a:latin typeface="Microsoft Sans Serif"/>
                <a:cs typeface="Microsoft Sans Serif"/>
              </a:rPr>
              <a:t> </a:t>
            </a:r>
            <a:r>
              <a:rPr sz="1360" dirty="0">
                <a:latin typeface="Microsoft Sans Serif"/>
                <a:cs typeface="Microsoft Sans Serif"/>
              </a:rPr>
              <a:t>1, 3;</a:t>
            </a:r>
            <a:endParaRPr sz="1360">
              <a:latin typeface="Microsoft Sans Serif"/>
              <a:cs typeface="Microsoft Sans Serif"/>
            </a:endParaRPr>
          </a:p>
          <a:p>
            <a:pPr>
              <a:spcBef>
                <a:spcPts val="17"/>
              </a:spcBef>
            </a:pPr>
            <a:endParaRPr sz="1428">
              <a:latin typeface="Microsoft Sans Serif"/>
              <a:cs typeface="Microsoft Sans Serif"/>
            </a:endParaRPr>
          </a:p>
          <a:p>
            <a:pPr marL="8637" marR="4319" algn="just"/>
            <a:r>
              <a:rPr sz="1360" dirty="0">
                <a:latin typeface="Microsoft Sans Serif"/>
                <a:cs typeface="Microsoft Sans Serif"/>
              </a:rPr>
              <a:t>для </a:t>
            </a:r>
            <a:r>
              <a:rPr sz="1360" spc="-17" dirty="0">
                <a:latin typeface="Microsoft Sans Serif"/>
                <a:cs typeface="Microsoft Sans Serif"/>
              </a:rPr>
              <a:t>образовательных </a:t>
            </a:r>
            <a:r>
              <a:rPr sz="1360" spc="-14" dirty="0">
                <a:latin typeface="Microsoft Sans Serif"/>
                <a:cs typeface="Microsoft Sans Serif"/>
              </a:rPr>
              <a:t>организаций, </a:t>
            </a:r>
            <a:r>
              <a:rPr sz="1360" dirty="0">
                <a:latin typeface="Microsoft Sans Serif"/>
                <a:cs typeface="Microsoft Sans Serif"/>
              </a:rPr>
              <a:t>в </a:t>
            </a:r>
            <a:r>
              <a:rPr sz="1360" spc="-20" dirty="0">
                <a:latin typeface="Microsoft Sans Serif"/>
                <a:cs typeface="Microsoft Sans Serif"/>
              </a:rPr>
              <a:t>которых</a:t>
            </a:r>
            <a:r>
              <a:rPr sz="1360" spc="-17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обучение </a:t>
            </a:r>
            <a:r>
              <a:rPr sz="1360" spc="-14" dirty="0">
                <a:latin typeface="Microsoft Sans Serif"/>
                <a:cs typeface="Microsoft Sans Serif"/>
              </a:rPr>
              <a:t>ведѐтся </a:t>
            </a:r>
            <a:r>
              <a:rPr sz="1360" spc="-3" dirty="0">
                <a:latin typeface="Microsoft Sans Serif"/>
                <a:cs typeface="Microsoft Sans Serif"/>
              </a:rPr>
              <a:t>на </a:t>
            </a:r>
            <a:r>
              <a:rPr sz="1360" spc="-24" dirty="0">
                <a:latin typeface="Microsoft Sans Serif"/>
                <a:cs typeface="Microsoft Sans Serif"/>
              </a:rPr>
              <a:t>русском</a:t>
            </a:r>
            <a:r>
              <a:rPr sz="1360" spc="-20" dirty="0">
                <a:latin typeface="Microsoft Sans Serif"/>
                <a:cs typeface="Microsoft Sans Serif"/>
              </a:rPr>
              <a:t> </a:t>
            </a:r>
            <a:r>
              <a:rPr sz="1360" spc="3" dirty="0">
                <a:latin typeface="Microsoft Sans Serif"/>
                <a:cs typeface="Microsoft Sans Serif"/>
              </a:rPr>
              <a:t>или </a:t>
            </a:r>
            <a:r>
              <a:rPr sz="1360" spc="-17" dirty="0">
                <a:latin typeface="Microsoft Sans Serif"/>
                <a:cs typeface="Microsoft Sans Serif"/>
              </a:rPr>
              <a:t>родном</a:t>
            </a:r>
            <a:r>
              <a:rPr sz="1360" spc="326" dirty="0">
                <a:latin typeface="Microsoft Sans Serif"/>
                <a:cs typeface="Microsoft Sans Serif"/>
              </a:rPr>
              <a:t> </a:t>
            </a:r>
            <a:r>
              <a:rPr sz="1360" spc="-24" dirty="0">
                <a:latin typeface="Microsoft Sans Serif"/>
                <a:cs typeface="Microsoft Sans Serif"/>
              </a:rPr>
              <a:t>языке, </a:t>
            </a:r>
            <a:r>
              <a:rPr sz="1360" spc="-20" dirty="0">
                <a:latin typeface="Microsoft Sans Serif"/>
                <a:cs typeface="Microsoft Sans Serif"/>
              </a:rPr>
              <a:t> </a:t>
            </a:r>
            <a:r>
              <a:rPr sz="1360" spc="-3" dirty="0">
                <a:latin typeface="Microsoft Sans Serif"/>
                <a:cs typeface="Microsoft Sans Serif"/>
              </a:rPr>
              <a:t>но</a:t>
            </a:r>
            <a:r>
              <a:rPr sz="1360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наряду</a:t>
            </a:r>
            <a:r>
              <a:rPr sz="1360" spc="-3" dirty="0">
                <a:latin typeface="Microsoft Sans Serif"/>
                <a:cs typeface="Microsoft Sans Serif"/>
              </a:rPr>
              <a:t> </a:t>
            </a:r>
            <a:r>
              <a:rPr sz="1360" dirty="0">
                <a:latin typeface="Microsoft Sans Serif"/>
                <a:cs typeface="Microsoft Sans Serif"/>
              </a:rPr>
              <a:t>с</a:t>
            </a:r>
            <a:r>
              <a:rPr sz="1360" spc="3" dirty="0">
                <a:latin typeface="Microsoft Sans Serif"/>
                <a:cs typeface="Microsoft Sans Serif"/>
              </a:rPr>
              <a:t> </a:t>
            </a:r>
            <a:r>
              <a:rPr sz="1360" spc="-17" dirty="0">
                <a:latin typeface="Microsoft Sans Serif"/>
                <a:cs typeface="Microsoft Sans Serif"/>
              </a:rPr>
              <a:t>ним</a:t>
            </a:r>
            <a:r>
              <a:rPr sz="1360" spc="-14" dirty="0">
                <a:latin typeface="Microsoft Sans Serif"/>
                <a:cs typeface="Microsoft Sans Serif"/>
              </a:rPr>
              <a:t> </a:t>
            </a:r>
            <a:r>
              <a:rPr sz="1360" spc="-20" dirty="0">
                <a:latin typeface="Microsoft Sans Serif"/>
                <a:cs typeface="Microsoft Sans Serif"/>
              </a:rPr>
              <a:t>изучается</a:t>
            </a:r>
            <a:r>
              <a:rPr sz="1360" spc="-17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один</a:t>
            </a:r>
            <a:r>
              <a:rPr sz="1360" spc="-10" dirty="0">
                <a:latin typeface="Microsoft Sans Serif"/>
                <a:cs typeface="Microsoft Sans Serif"/>
              </a:rPr>
              <a:t> </a:t>
            </a:r>
            <a:r>
              <a:rPr sz="1360" spc="-34" dirty="0">
                <a:latin typeface="Microsoft Sans Serif"/>
                <a:cs typeface="Microsoft Sans Serif"/>
              </a:rPr>
              <a:t>из</a:t>
            </a:r>
            <a:r>
              <a:rPr sz="1360" spc="-31" dirty="0">
                <a:latin typeface="Microsoft Sans Serif"/>
                <a:cs typeface="Microsoft Sans Serif"/>
              </a:rPr>
              <a:t> </a:t>
            </a:r>
            <a:r>
              <a:rPr sz="1360" spc="-24" dirty="0">
                <a:latin typeface="Microsoft Sans Serif"/>
                <a:cs typeface="Microsoft Sans Serif"/>
              </a:rPr>
              <a:t>языков</a:t>
            </a:r>
            <a:r>
              <a:rPr sz="1360" spc="-20" dirty="0">
                <a:latin typeface="Microsoft Sans Serif"/>
                <a:cs typeface="Microsoft Sans Serif"/>
              </a:rPr>
              <a:t> </a:t>
            </a:r>
            <a:r>
              <a:rPr sz="1360" spc="-10" dirty="0">
                <a:latin typeface="Microsoft Sans Serif"/>
                <a:cs typeface="Microsoft Sans Serif"/>
              </a:rPr>
              <a:t>народов</a:t>
            </a:r>
            <a:r>
              <a:rPr sz="1360" spc="340" dirty="0">
                <a:latin typeface="Microsoft Sans Serif"/>
                <a:cs typeface="Microsoft Sans Serif"/>
              </a:rPr>
              <a:t> </a:t>
            </a:r>
            <a:r>
              <a:rPr sz="1360" spc="-17" dirty="0">
                <a:latin typeface="Microsoft Sans Serif"/>
                <a:cs typeface="Microsoft Sans Serif"/>
              </a:rPr>
              <a:t>России</a:t>
            </a:r>
            <a:r>
              <a:rPr sz="1360" spc="326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(5-дневная</a:t>
            </a:r>
            <a:r>
              <a:rPr sz="1360" spc="346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учебная</a:t>
            </a:r>
            <a:r>
              <a:rPr sz="1360" spc="350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неделя), </a:t>
            </a:r>
            <a:r>
              <a:rPr sz="1360" spc="-10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вариант</a:t>
            </a:r>
            <a:r>
              <a:rPr sz="1360" spc="-10" dirty="0">
                <a:latin typeface="Microsoft Sans Serif"/>
                <a:cs typeface="Microsoft Sans Serif"/>
              </a:rPr>
              <a:t> </a:t>
            </a:r>
            <a:r>
              <a:rPr sz="1360" dirty="0">
                <a:latin typeface="Microsoft Sans Serif"/>
                <a:cs typeface="Microsoft Sans Serif"/>
              </a:rPr>
              <a:t>2;</a:t>
            </a:r>
            <a:endParaRPr sz="1360">
              <a:latin typeface="Microsoft Sans Serif"/>
              <a:cs typeface="Microsoft Sans Serif"/>
            </a:endParaRPr>
          </a:p>
          <a:p>
            <a:pPr>
              <a:spcBef>
                <a:spcPts val="17"/>
              </a:spcBef>
            </a:pPr>
            <a:endParaRPr sz="1428">
              <a:latin typeface="Microsoft Sans Serif"/>
              <a:cs typeface="Microsoft Sans Serif"/>
            </a:endParaRPr>
          </a:p>
          <a:p>
            <a:pPr marL="8637" marR="3455" algn="just"/>
            <a:r>
              <a:rPr sz="1360" dirty="0">
                <a:latin typeface="Microsoft Sans Serif"/>
                <a:cs typeface="Microsoft Sans Serif"/>
              </a:rPr>
              <a:t>для </a:t>
            </a:r>
            <a:r>
              <a:rPr sz="1360" spc="-17" dirty="0">
                <a:latin typeface="Microsoft Sans Serif"/>
                <a:cs typeface="Microsoft Sans Serif"/>
              </a:rPr>
              <a:t>образовательных </a:t>
            </a:r>
            <a:r>
              <a:rPr sz="1360" spc="-14" dirty="0">
                <a:latin typeface="Microsoft Sans Serif"/>
                <a:cs typeface="Microsoft Sans Serif"/>
              </a:rPr>
              <a:t>организаций, </a:t>
            </a:r>
            <a:r>
              <a:rPr sz="1360" dirty="0">
                <a:latin typeface="Microsoft Sans Serif"/>
                <a:cs typeface="Microsoft Sans Serif"/>
              </a:rPr>
              <a:t>в </a:t>
            </a:r>
            <a:r>
              <a:rPr sz="1360" spc="-20" dirty="0">
                <a:latin typeface="Microsoft Sans Serif"/>
                <a:cs typeface="Microsoft Sans Serif"/>
              </a:rPr>
              <a:t>которых </a:t>
            </a:r>
            <a:r>
              <a:rPr sz="1360" spc="-14" dirty="0">
                <a:latin typeface="Microsoft Sans Serif"/>
                <a:cs typeface="Microsoft Sans Serif"/>
              </a:rPr>
              <a:t>образование ведѐтся </a:t>
            </a:r>
            <a:r>
              <a:rPr sz="1360" spc="-3" dirty="0">
                <a:latin typeface="Microsoft Sans Serif"/>
                <a:cs typeface="Microsoft Sans Serif"/>
              </a:rPr>
              <a:t>на </a:t>
            </a:r>
            <a:r>
              <a:rPr sz="1360" spc="-24" dirty="0">
                <a:latin typeface="Microsoft Sans Serif"/>
                <a:cs typeface="Microsoft Sans Serif"/>
              </a:rPr>
              <a:t>русском языке, </a:t>
            </a:r>
            <a:r>
              <a:rPr sz="1360" spc="-3" dirty="0">
                <a:latin typeface="Microsoft Sans Serif"/>
                <a:cs typeface="Microsoft Sans Serif"/>
              </a:rPr>
              <a:t>но </a:t>
            </a:r>
            <a:r>
              <a:rPr sz="1360" spc="-7" dirty="0">
                <a:latin typeface="Microsoft Sans Serif"/>
                <a:cs typeface="Microsoft Sans Serif"/>
              </a:rPr>
              <a:t>наряду </a:t>
            </a:r>
            <a:r>
              <a:rPr sz="1360" spc="-3" dirty="0">
                <a:latin typeface="Microsoft Sans Serif"/>
                <a:cs typeface="Microsoft Sans Serif"/>
              </a:rPr>
              <a:t> </a:t>
            </a:r>
            <a:r>
              <a:rPr sz="1360" dirty="0">
                <a:latin typeface="Microsoft Sans Serif"/>
                <a:cs typeface="Microsoft Sans Serif"/>
              </a:rPr>
              <a:t>с </a:t>
            </a:r>
            <a:r>
              <a:rPr sz="1360" spc="-20" dirty="0">
                <a:latin typeface="Microsoft Sans Serif"/>
                <a:cs typeface="Microsoft Sans Serif"/>
              </a:rPr>
              <a:t>ним изучается </a:t>
            </a:r>
            <a:r>
              <a:rPr sz="1360" spc="-14" dirty="0">
                <a:latin typeface="Microsoft Sans Serif"/>
                <a:cs typeface="Microsoft Sans Serif"/>
              </a:rPr>
              <a:t>один </a:t>
            </a:r>
            <a:r>
              <a:rPr sz="1360" spc="-34" dirty="0">
                <a:latin typeface="Microsoft Sans Serif"/>
                <a:cs typeface="Microsoft Sans Serif"/>
              </a:rPr>
              <a:t>из </a:t>
            </a:r>
            <a:r>
              <a:rPr sz="1360" spc="-24" dirty="0">
                <a:latin typeface="Microsoft Sans Serif"/>
                <a:cs typeface="Microsoft Sans Serif"/>
              </a:rPr>
              <a:t>языков </a:t>
            </a:r>
            <a:r>
              <a:rPr sz="1360" spc="-10" dirty="0">
                <a:latin typeface="Microsoft Sans Serif"/>
                <a:cs typeface="Microsoft Sans Serif"/>
              </a:rPr>
              <a:t>народов </a:t>
            </a:r>
            <a:r>
              <a:rPr sz="1360" spc="-17" dirty="0">
                <a:latin typeface="Microsoft Sans Serif"/>
                <a:cs typeface="Microsoft Sans Serif"/>
              </a:rPr>
              <a:t>Российской </a:t>
            </a:r>
            <a:r>
              <a:rPr sz="1360" spc="-20" dirty="0">
                <a:latin typeface="Microsoft Sans Serif"/>
                <a:cs typeface="Microsoft Sans Serif"/>
              </a:rPr>
              <a:t>Федерации </a:t>
            </a:r>
            <a:r>
              <a:rPr sz="1360" spc="-7" dirty="0">
                <a:latin typeface="Microsoft Sans Serif"/>
                <a:cs typeface="Microsoft Sans Serif"/>
              </a:rPr>
              <a:t>(6-дневная учебная </a:t>
            </a:r>
            <a:r>
              <a:rPr sz="1360" spc="-14" dirty="0">
                <a:latin typeface="Microsoft Sans Serif"/>
                <a:cs typeface="Microsoft Sans Serif"/>
              </a:rPr>
              <a:t>неделя), </a:t>
            </a:r>
            <a:r>
              <a:rPr sz="1360" spc="-10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вариант</a:t>
            </a:r>
            <a:r>
              <a:rPr sz="1360" spc="-10" dirty="0">
                <a:latin typeface="Microsoft Sans Serif"/>
                <a:cs typeface="Microsoft Sans Serif"/>
              </a:rPr>
              <a:t> </a:t>
            </a:r>
            <a:r>
              <a:rPr sz="1360" spc="-3" dirty="0">
                <a:latin typeface="Microsoft Sans Serif"/>
                <a:cs typeface="Microsoft Sans Serif"/>
              </a:rPr>
              <a:t>4;.</a:t>
            </a:r>
            <a:endParaRPr sz="1360">
              <a:latin typeface="Microsoft Sans Serif"/>
              <a:cs typeface="Microsoft Sans Serif"/>
            </a:endParaRPr>
          </a:p>
          <a:p>
            <a:pPr>
              <a:spcBef>
                <a:spcPts val="17"/>
              </a:spcBef>
            </a:pPr>
            <a:endParaRPr sz="1428">
              <a:latin typeface="Microsoft Sans Serif"/>
              <a:cs typeface="Microsoft Sans Serif"/>
            </a:endParaRPr>
          </a:p>
          <a:p>
            <a:pPr marL="8637" marR="4319" algn="just"/>
            <a:r>
              <a:rPr sz="1360" dirty="0">
                <a:latin typeface="Microsoft Sans Serif"/>
                <a:cs typeface="Microsoft Sans Serif"/>
              </a:rPr>
              <a:t>для </a:t>
            </a:r>
            <a:r>
              <a:rPr sz="1360" spc="-17" dirty="0">
                <a:latin typeface="Microsoft Sans Serif"/>
                <a:cs typeface="Microsoft Sans Serif"/>
              </a:rPr>
              <a:t>образовательных </a:t>
            </a:r>
            <a:r>
              <a:rPr sz="1360" spc="-14" dirty="0">
                <a:latin typeface="Microsoft Sans Serif"/>
                <a:cs typeface="Microsoft Sans Serif"/>
              </a:rPr>
              <a:t>организаций, </a:t>
            </a:r>
            <a:r>
              <a:rPr sz="1360" dirty="0">
                <a:latin typeface="Microsoft Sans Serif"/>
                <a:cs typeface="Microsoft Sans Serif"/>
              </a:rPr>
              <a:t>в </a:t>
            </a:r>
            <a:r>
              <a:rPr sz="1360" spc="-20" dirty="0">
                <a:latin typeface="Microsoft Sans Serif"/>
                <a:cs typeface="Microsoft Sans Serif"/>
              </a:rPr>
              <a:t>которых </a:t>
            </a:r>
            <a:r>
              <a:rPr sz="1360" spc="-10" dirty="0">
                <a:latin typeface="Microsoft Sans Serif"/>
                <a:cs typeface="Microsoft Sans Serif"/>
              </a:rPr>
              <a:t>обучение </a:t>
            </a:r>
            <a:r>
              <a:rPr sz="1360" spc="-14" dirty="0">
                <a:latin typeface="Microsoft Sans Serif"/>
                <a:cs typeface="Microsoft Sans Serif"/>
              </a:rPr>
              <a:t>ведѐтся </a:t>
            </a:r>
            <a:r>
              <a:rPr sz="1360" spc="-3" dirty="0">
                <a:latin typeface="Microsoft Sans Serif"/>
                <a:cs typeface="Microsoft Sans Serif"/>
              </a:rPr>
              <a:t>на </a:t>
            </a:r>
            <a:r>
              <a:rPr sz="1360" spc="-17" dirty="0">
                <a:latin typeface="Microsoft Sans Serif"/>
                <a:cs typeface="Microsoft Sans Serif"/>
              </a:rPr>
              <a:t>родном (нерусском) </a:t>
            </a:r>
            <a:r>
              <a:rPr sz="1360" spc="-27" dirty="0">
                <a:latin typeface="Microsoft Sans Serif"/>
                <a:cs typeface="Microsoft Sans Serif"/>
              </a:rPr>
              <a:t>языке </a:t>
            </a:r>
            <a:r>
              <a:rPr sz="1360" spc="-24" dirty="0">
                <a:latin typeface="Microsoft Sans Serif"/>
                <a:cs typeface="Microsoft Sans Serif"/>
              </a:rPr>
              <a:t> </a:t>
            </a:r>
            <a:r>
              <a:rPr sz="1360" spc="-3" dirty="0">
                <a:latin typeface="Microsoft Sans Serif"/>
                <a:cs typeface="Microsoft Sans Serif"/>
              </a:rPr>
              <a:t>(6-дневная</a:t>
            </a:r>
            <a:r>
              <a:rPr sz="1360" spc="-7" dirty="0">
                <a:latin typeface="Microsoft Sans Serif"/>
                <a:cs typeface="Microsoft Sans Serif"/>
              </a:rPr>
              <a:t> учебная</a:t>
            </a:r>
            <a:r>
              <a:rPr sz="1360" spc="-3" dirty="0">
                <a:latin typeface="Microsoft Sans Serif"/>
                <a:cs typeface="Microsoft Sans Serif"/>
              </a:rPr>
              <a:t> </a:t>
            </a:r>
            <a:r>
              <a:rPr sz="1360" spc="-14" dirty="0">
                <a:latin typeface="Microsoft Sans Serif"/>
                <a:cs typeface="Microsoft Sans Serif"/>
              </a:rPr>
              <a:t>неделя),</a:t>
            </a:r>
            <a:r>
              <a:rPr sz="1360" spc="7" dirty="0">
                <a:latin typeface="Microsoft Sans Serif"/>
                <a:cs typeface="Microsoft Sans Serif"/>
              </a:rPr>
              <a:t> </a:t>
            </a:r>
            <a:r>
              <a:rPr sz="1360" spc="-7" dirty="0">
                <a:latin typeface="Microsoft Sans Serif"/>
                <a:cs typeface="Microsoft Sans Serif"/>
              </a:rPr>
              <a:t>вариант </a:t>
            </a:r>
            <a:r>
              <a:rPr sz="1360" dirty="0">
                <a:latin typeface="Microsoft Sans Serif"/>
                <a:cs typeface="Microsoft Sans Serif"/>
              </a:rPr>
              <a:t>5.</a:t>
            </a:r>
            <a:endParaRPr sz="136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7845" y="2736895"/>
            <a:ext cx="217228" cy="304464"/>
            <a:chOff x="521931" y="4024249"/>
            <a:chExt cx="319405" cy="447675"/>
          </a:xfrm>
        </p:grpSpPr>
        <p:sp>
          <p:nvSpPr>
            <p:cNvPr id="8" name="object 8"/>
            <p:cNvSpPr/>
            <p:nvPr/>
          </p:nvSpPr>
          <p:spPr>
            <a:xfrm>
              <a:off x="534631" y="4177411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8"/>
                  </a:lnTo>
                  <a:lnTo>
                    <a:pt x="3149" y="168655"/>
                  </a:lnTo>
                  <a:lnTo>
                    <a:pt x="11760" y="180847"/>
                  </a:lnTo>
                  <a:lnTo>
                    <a:pt x="120853" y="283971"/>
                  </a:lnTo>
                  <a:lnTo>
                    <a:pt x="133527" y="291845"/>
                  </a:lnTo>
                  <a:lnTo>
                    <a:pt x="147726" y="294131"/>
                  </a:lnTo>
                  <a:lnTo>
                    <a:pt x="161772" y="291083"/>
                  </a:lnTo>
                  <a:lnTo>
                    <a:pt x="173939" y="282447"/>
                  </a:lnTo>
                  <a:lnTo>
                    <a:pt x="283540" y="166496"/>
                  </a:lnTo>
                  <a:lnTo>
                    <a:pt x="291426" y="153923"/>
                  </a:lnTo>
                  <a:lnTo>
                    <a:pt x="293776" y="139699"/>
                  </a:lnTo>
                  <a:lnTo>
                    <a:pt x="290626" y="125602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2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9" name="object 9"/>
            <p:cNvSpPr/>
            <p:nvPr/>
          </p:nvSpPr>
          <p:spPr>
            <a:xfrm>
              <a:off x="534631" y="4036949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0"/>
                  </a:moveTo>
                  <a:lnTo>
                    <a:pt x="3149" y="168655"/>
                  </a:lnTo>
                  <a:lnTo>
                    <a:pt x="0" y="154558"/>
                  </a:lnTo>
                  <a:lnTo>
                    <a:pt x="2349" y="140335"/>
                  </a:lnTo>
                  <a:lnTo>
                    <a:pt x="10236" y="127635"/>
                  </a:lnTo>
                  <a:lnTo>
                    <a:pt x="119837" y="11683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48" y="2286"/>
                  </a:lnTo>
                  <a:lnTo>
                    <a:pt x="172923" y="10160"/>
                  </a:lnTo>
                  <a:lnTo>
                    <a:pt x="282016" y="113283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796"/>
                  </a:lnTo>
                  <a:lnTo>
                    <a:pt x="283540" y="166369"/>
                  </a:lnTo>
                  <a:lnTo>
                    <a:pt x="173939" y="282320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718"/>
                  </a:lnTo>
                  <a:lnTo>
                    <a:pt x="120853" y="283844"/>
                  </a:lnTo>
                  <a:lnTo>
                    <a:pt x="11760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9891" y="1915922"/>
            <a:ext cx="217228" cy="304464"/>
            <a:chOff x="451421" y="2817114"/>
            <a:chExt cx="319405" cy="447675"/>
          </a:xfrm>
        </p:grpSpPr>
        <p:sp>
          <p:nvSpPr>
            <p:cNvPr id="11" name="object 11"/>
            <p:cNvSpPr/>
            <p:nvPr/>
          </p:nvSpPr>
          <p:spPr>
            <a:xfrm>
              <a:off x="464121" y="297040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635"/>
                  </a:lnTo>
                  <a:lnTo>
                    <a:pt x="0" y="154559"/>
                  </a:lnTo>
                  <a:lnTo>
                    <a:pt x="3149" y="168528"/>
                  </a:lnTo>
                  <a:lnTo>
                    <a:pt x="11760" y="180721"/>
                  </a:lnTo>
                  <a:lnTo>
                    <a:pt x="120853" y="283845"/>
                  </a:lnTo>
                  <a:lnTo>
                    <a:pt x="133527" y="291719"/>
                  </a:lnTo>
                  <a:lnTo>
                    <a:pt x="147726" y="294132"/>
                  </a:lnTo>
                  <a:lnTo>
                    <a:pt x="161772" y="290957"/>
                  </a:lnTo>
                  <a:lnTo>
                    <a:pt x="173939" y="282321"/>
                  </a:lnTo>
                  <a:lnTo>
                    <a:pt x="283540" y="166370"/>
                  </a:lnTo>
                  <a:lnTo>
                    <a:pt x="291426" y="153797"/>
                  </a:lnTo>
                  <a:lnTo>
                    <a:pt x="293776" y="139573"/>
                  </a:lnTo>
                  <a:lnTo>
                    <a:pt x="290626" y="125602"/>
                  </a:lnTo>
                  <a:lnTo>
                    <a:pt x="282016" y="113284"/>
                  </a:lnTo>
                  <a:lnTo>
                    <a:pt x="172923" y="10160"/>
                  </a:lnTo>
                  <a:lnTo>
                    <a:pt x="160248" y="228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121" y="2829814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848"/>
                  </a:moveTo>
                  <a:lnTo>
                    <a:pt x="3149" y="168655"/>
                  </a:lnTo>
                  <a:lnTo>
                    <a:pt x="0" y="154686"/>
                  </a:lnTo>
                  <a:lnTo>
                    <a:pt x="2349" y="140462"/>
                  </a:lnTo>
                  <a:lnTo>
                    <a:pt x="10236" y="127762"/>
                  </a:lnTo>
                  <a:lnTo>
                    <a:pt x="119837" y="11811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61" y="2412"/>
                  </a:lnTo>
                  <a:lnTo>
                    <a:pt x="172923" y="10287"/>
                  </a:lnTo>
                  <a:lnTo>
                    <a:pt x="282016" y="113411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924"/>
                  </a:lnTo>
                  <a:lnTo>
                    <a:pt x="283540" y="166497"/>
                  </a:lnTo>
                  <a:lnTo>
                    <a:pt x="173939" y="282448"/>
                  </a:lnTo>
                  <a:lnTo>
                    <a:pt x="161772" y="291084"/>
                  </a:lnTo>
                  <a:lnTo>
                    <a:pt x="147726" y="294259"/>
                  </a:lnTo>
                  <a:lnTo>
                    <a:pt x="133527" y="291846"/>
                  </a:lnTo>
                  <a:lnTo>
                    <a:pt x="120853" y="283972"/>
                  </a:lnTo>
                  <a:lnTo>
                    <a:pt x="11760" y="18084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69002" y="1288596"/>
            <a:ext cx="217228" cy="304464"/>
            <a:chOff x="391299" y="1894713"/>
            <a:chExt cx="319405" cy="447675"/>
          </a:xfrm>
        </p:grpSpPr>
        <p:sp>
          <p:nvSpPr>
            <p:cNvPr id="14" name="object 14"/>
            <p:cNvSpPr/>
            <p:nvPr/>
          </p:nvSpPr>
          <p:spPr>
            <a:xfrm>
              <a:off x="403999" y="2047875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9"/>
                  </a:lnTo>
                  <a:lnTo>
                    <a:pt x="3149" y="168655"/>
                  </a:lnTo>
                  <a:lnTo>
                    <a:pt x="11760" y="180848"/>
                  </a:lnTo>
                  <a:lnTo>
                    <a:pt x="120853" y="283972"/>
                  </a:lnTo>
                  <a:lnTo>
                    <a:pt x="133527" y="291845"/>
                  </a:lnTo>
                  <a:lnTo>
                    <a:pt x="147726" y="294131"/>
                  </a:lnTo>
                  <a:lnTo>
                    <a:pt x="161772" y="291084"/>
                  </a:lnTo>
                  <a:lnTo>
                    <a:pt x="173939" y="282448"/>
                  </a:lnTo>
                  <a:lnTo>
                    <a:pt x="283540" y="166497"/>
                  </a:lnTo>
                  <a:lnTo>
                    <a:pt x="291426" y="153924"/>
                  </a:lnTo>
                  <a:lnTo>
                    <a:pt x="293776" y="139700"/>
                  </a:lnTo>
                  <a:lnTo>
                    <a:pt x="290626" y="125602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2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999" y="190741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1"/>
                  </a:moveTo>
                  <a:lnTo>
                    <a:pt x="3149" y="168655"/>
                  </a:lnTo>
                  <a:lnTo>
                    <a:pt x="0" y="154559"/>
                  </a:lnTo>
                  <a:lnTo>
                    <a:pt x="2349" y="140335"/>
                  </a:lnTo>
                  <a:lnTo>
                    <a:pt x="10236" y="127635"/>
                  </a:lnTo>
                  <a:lnTo>
                    <a:pt x="119837" y="11684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61" y="2286"/>
                  </a:lnTo>
                  <a:lnTo>
                    <a:pt x="172923" y="10160"/>
                  </a:lnTo>
                  <a:lnTo>
                    <a:pt x="282016" y="113284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797"/>
                  </a:lnTo>
                  <a:lnTo>
                    <a:pt x="283540" y="166369"/>
                  </a:lnTo>
                  <a:lnTo>
                    <a:pt x="173939" y="282321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846"/>
                  </a:lnTo>
                  <a:lnTo>
                    <a:pt x="120853" y="283844"/>
                  </a:lnTo>
                  <a:lnTo>
                    <a:pt x="11760" y="180721"/>
                  </a:lnTo>
                  <a:close/>
                </a:path>
              </a:pathLst>
            </a:custGeom>
            <a:ln w="25399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16" name="object 16"/>
          <p:cNvSpPr/>
          <p:nvPr/>
        </p:nvSpPr>
        <p:spPr>
          <a:xfrm>
            <a:off x="248549" y="4332675"/>
            <a:ext cx="31094" cy="679322"/>
          </a:xfrm>
          <a:custGeom>
            <a:avLst/>
            <a:gdLst/>
            <a:ahLst/>
            <a:cxnLst/>
            <a:rect l="l" t="t" r="r" b="b"/>
            <a:pathLst>
              <a:path w="45720" h="998854">
                <a:moveTo>
                  <a:pt x="45718" y="0"/>
                </a:moveTo>
                <a:lnTo>
                  <a:pt x="0" y="0"/>
                </a:lnTo>
                <a:lnTo>
                  <a:pt x="0" y="998854"/>
                </a:lnTo>
                <a:lnTo>
                  <a:pt x="45718" y="998854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17" name="object 17"/>
          <p:cNvGrpSpPr/>
          <p:nvPr/>
        </p:nvGrpSpPr>
        <p:grpSpPr>
          <a:xfrm>
            <a:off x="368979" y="3535153"/>
            <a:ext cx="217228" cy="304464"/>
            <a:chOff x="538302" y="5197983"/>
            <a:chExt cx="319405" cy="447675"/>
          </a:xfrm>
        </p:grpSpPr>
        <p:sp>
          <p:nvSpPr>
            <p:cNvPr id="18" name="object 18"/>
            <p:cNvSpPr/>
            <p:nvPr/>
          </p:nvSpPr>
          <p:spPr>
            <a:xfrm>
              <a:off x="551002" y="5351145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9"/>
                  </a:lnTo>
                  <a:lnTo>
                    <a:pt x="3149" y="168656"/>
                  </a:lnTo>
                  <a:lnTo>
                    <a:pt x="11760" y="180848"/>
                  </a:lnTo>
                  <a:lnTo>
                    <a:pt x="120853" y="283972"/>
                  </a:lnTo>
                  <a:lnTo>
                    <a:pt x="133527" y="291846"/>
                  </a:lnTo>
                  <a:lnTo>
                    <a:pt x="147726" y="294132"/>
                  </a:lnTo>
                  <a:lnTo>
                    <a:pt x="161772" y="291084"/>
                  </a:lnTo>
                  <a:lnTo>
                    <a:pt x="173939" y="282448"/>
                  </a:lnTo>
                  <a:lnTo>
                    <a:pt x="283540" y="166497"/>
                  </a:lnTo>
                  <a:lnTo>
                    <a:pt x="291426" y="153924"/>
                  </a:lnTo>
                  <a:lnTo>
                    <a:pt x="293776" y="139700"/>
                  </a:lnTo>
                  <a:lnTo>
                    <a:pt x="290626" y="125603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002" y="521068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0"/>
                  </a:moveTo>
                  <a:lnTo>
                    <a:pt x="3149" y="168655"/>
                  </a:lnTo>
                  <a:lnTo>
                    <a:pt x="0" y="154558"/>
                  </a:lnTo>
                  <a:lnTo>
                    <a:pt x="2349" y="140334"/>
                  </a:lnTo>
                  <a:lnTo>
                    <a:pt x="10236" y="127634"/>
                  </a:lnTo>
                  <a:lnTo>
                    <a:pt x="119837" y="11683"/>
                  </a:lnTo>
                  <a:lnTo>
                    <a:pt x="132003" y="3174"/>
                  </a:lnTo>
                  <a:lnTo>
                    <a:pt x="146050" y="0"/>
                  </a:lnTo>
                  <a:lnTo>
                    <a:pt x="160248" y="2285"/>
                  </a:lnTo>
                  <a:lnTo>
                    <a:pt x="172923" y="10159"/>
                  </a:lnTo>
                  <a:lnTo>
                    <a:pt x="282016" y="113283"/>
                  </a:lnTo>
                  <a:lnTo>
                    <a:pt x="290626" y="125602"/>
                  </a:lnTo>
                  <a:lnTo>
                    <a:pt x="293776" y="139699"/>
                  </a:lnTo>
                  <a:lnTo>
                    <a:pt x="291426" y="153796"/>
                  </a:lnTo>
                  <a:lnTo>
                    <a:pt x="283540" y="166369"/>
                  </a:lnTo>
                  <a:lnTo>
                    <a:pt x="173939" y="282320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845"/>
                  </a:lnTo>
                  <a:lnTo>
                    <a:pt x="120853" y="283844"/>
                  </a:lnTo>
                  <a:lnTo>
                    <a:pt x="11760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0282" y="4299776"/>
            <a:ext cx="8273218" cy="677956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 marR="3455" algn="just">
              <a:spcBef>
                <a:spcPts val="65"/>
              </a:spcBef>
            </a:pP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1-2,</a:t>
            </a:r>
            <a:r>
              <a:rPr sz="1088" b="1" spc="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4-5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7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составляет 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реализовывать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образовательной организацией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за счет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и (или)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счѐт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спортивных секций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088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088" b="1" spc="3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7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088" b="1" spc="4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088" b="1" spc="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088" b="1" spc="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088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86714" y="0"/>
            <a:ext cx="456912" cy="510636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</p:spTree>
    <p:extLst>
      <p:ext uri="{BB962C8B-B14F-4D97-AF65-F5344CB8AC3E}">
        <p14:creationId xmlns:p14="http://schemas.microsoft.com/office/powerpoint/2010/main" xmlns="" val="3100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184" y="4828585"/>
            <a:ext cx="12308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41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81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420" y="497853"/>
            <a:ext cx="0" cy="3161244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4647945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228" y="54156"/>
            <a:ext cx="2045740" cy="426861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2720" spc="37" dirty="0">
                <a:solidFill>
                  <a:srgbClr val="000066"/>
                </a:solidFill>
              </a:rPr>
              <a:t>ФООП </a:t>
            </a:r>
            <a:r>
              <a:rPr sz="2720" spc="34" dirty="0">
                <a:solidFill>
                  <a:srgbClr val="000066"/>
                </a:solidFill>
              </a:rPr>
              <a:t>ООО</a:t>
            </a:r>
            <a:endParaRPr sz="2720"/>
          </a:p>
        </p:txBody>
      </p:sp>
      <p:sp>
        <p:nvSpPr>
          <p:cNvPr id="5" name="object 5"/>
          <p:cNvSpPr/>
          <p:nvPr/>
        </p:nvSpPr>
        <p:spPr>
          <a:xfrm>
            <a:off x="213370" y="653151"/>
            <a:ext cx="8246443" cy="432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6" name="object 6"/>
          <p:cNvGrpSpPr/>
          <p:nvPr/>
        </p:nvGrpSpPr>
        <p:grpSpPr>
          <a:xfrm>
            <a:off x="286252" y="2251396"/>
            <a:ext cx="310942" cy="411566"/>
            <a:chOff x="348526" y="3034157"/>
            <a:chExt cx="457200" cy="605155"/>
          </a:xfrm>
        </p:grpSpPr>
        <p:sp>
          <p:nvSpPr>
            <p:cNvPr id="7" name="object 7"/>
            <p:cNvSpPr/>
            <p:nvPr/>
          </p:nvSpPr>
          <p:spPr>
            <a:xfrm>
              <a:off x="361226" y="3238246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214350" y="0"/>
                  </a:moveTo>
                  <a:lnTo>
                    <a:pt x="15024" y="174117"/>
                  </a:lnTo>
                  <a:lnTo>
                    <a:pt x="0" y="210693"/>
                  </a:lnTo>
                  <a:lnTo>
                    <a:pt x="4622" y="229870"/>
                  </a:lnTo>
                  <a:lnTo>
                    <a:pt x="17259" y="246507"/>
                  </a:lnTo>
                  <a:lnTo>
                    <a:pt x="177380" y="386969"/>
                  </a:lnTo>
                  <a:lnTo>
                    <a:pt x="195973" y="397764"/>
                  </a:lnTo>
                  <a:lnTo>
                    <a:pt x="216827" y="400939"/>
                  </a:lnTo>
                  <a:lnTo>
                    <a:pt x="237426" y="396748"/>
                  </a:lnTo>
                  <a:lnTo>
                    <a:pt x="255295" y="384937"/>
                  </a:lnTo>
                  <a:lnTo>
                    <a:pt x="416153" y="226949"/>
                  </a:lnTo>
                  <a:lnTo>
                    <a:pt x="427723" y="209804"/>
                  </a:lnTo>
                  <a:lnTo>
                    <a:pt x="431177" y="190373"/>
                  </a:lnTo>
                  <a:lnTo>
                    <a:pt x="426554" y="171196"/>
                  </a:lnTo>
                  <a:lnTo>
                    <a:pt x="413905" y="154559"/>
                  </a:lnTo>
                  <a:lnTo>
                    <a:pt x="253796" y="13970"/>
                  </a:lnTo>
                  <a:lnTo>
                    <a:pt x="235204" y="3302"/>
                  </a:lnTo>
                  <a:lnTo>
                    <a:pt x="2143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8" name="object 8"/>
            <p:cNvSpPr/>
            <p:nvPr/>
          </p:nvSpPr>
          <p:spPr>
            <a:xfrm>
              <a:off x="361226" y="3046857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17259" y="246380"/>
                  </a:moveTo>
                  <a:lnTo>
                    <a:pt x="4622" y="229743"/>
                  </a:lnTo>
                  <a:lnTo>
                    <a:pt x="0" y="210693"/>
                  </a:lnTo>
                  <a:lnTo>
                    <a:pt x="3454" y="191262"/>
                  </a:lnTo>
                  <a:lnTo>
                    <a:pt x="15024" y="173990"/>
                  </a:lnTo>
                  <a:lnTo>
                    <a:pt x="175882" y="16002"/>
                  </a:lnTo>
                  <a:lnTo>
                    <a:pt x="193751" y="4191"/>
                  </a:lnTo>
                  <a:lnTo>
                    <a:pt x="214350" y="0"/>
                  </a:lnTo>
                  <a:lnTo>
                    <a:pt x="235204" y="3175"/>
                  </a:lnTo>
                  <a:lnTo>
                    <a:pt x="253796" y="13843"/>
                  </a:lnTo>
                  <a:lnTo>
                    <a:pt x="413905" y="154432"/>
                  </a:lnTo>
                  <a:lnTo>
                    <a:pt x="426554" y="171196"/>
                  </a:lnTo>
                  <a:lnTo>
                    <a:pt x="431177" y="190246"/>
                  </a:lnTo>
                  <a:lnTo>
                    <a:pt x="427723" y="209677"/>
                  </a:lnTo>
                  <a:lnTo>
                    <a:pt x="416153" y="226822"/>
                  </a:lnTo>
                  <a:lnTo>
                    <a:pt x="255295" y="384810"/>
                  </a:lnTo>
                  <a:lnTo>
                    <a:pt x="237426" y="396621"/>
                  </a:lnTo>
                  <a:lnTo>
                    <a:pt x="216827" y="400812"/>
                  </a:lnTo>
                  <a:lnTo>
                    <a:pt x="195973" y="397637"/>
                  </a:lnTo>
                  <a:lnTo>
                    <a:pt x="177380" y="386969"/>
                  </a:lnTo>
                  <a:lnTo>
                    <a:pt x="17259" y="24638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46389" y="1423990"/>
            <a:ext cx="328217" cy="484983"/>
            <a:chOff x="374929" y="1916811"/>
            <a:chExt cx="482600" cy="713105"/>
          </a:xfrm>
        </p:grpSpPr>
        <p:sp>
          <p:nvSpPr>
            <p:cNvPr id="10" name="object 10"/>
            <p:cNvSpPr/>
            <p:nvPr/>
          </p:nvSpPr>
          <p:spPr>
            <a:xfrm>
              <a:off x="387629" y="2155825"/>
              <a:ext cx="457200" cy="474345"/>
            </a:xfrm>
            <a:custGeom>
              <a:avLst/>
              <a:gdLst/>
              <a:ahLst/>
              <a:cxnLst/>
              <a:rect l="l" t="t" r="r" b="b"/>
              <a:pathLst>
                <a:path w="457200" h="474344">
                  <a:moveTo>
                    <a:pt x="227203" y="0"/>
                  </a:moveTo>
                  <a:lnTo>
                    <a:pt x="15925" y="205612"/>
                  </a:lnTo>
                  <a:lnTo>
                    <a:pt x="0" y="248919"/>
                  </a:lnTo>
                  <a:lnTo>
                    <a:pt x="4889" y="271525"/>
                  </a:lnTo>
                  <a:lnTo>
                    <a:pt x="18300" y="291211"/>
                  </a:lnTo>
                  <a:lnTo>
                    <a:pt x="188010" y="457326"/>
                  </a:lnTo>
                  <a:lnTo>
                    <a:pt x="207721" y="470026"/>
                  </a:lnTo>
                  <a:lnTo>
                    <a:pt x="229819" y="473837"/>
                  </a:lnTo>
                  <a:lnTo>
                    <a:pt x="251663" y="468756"/>
                  </a:lnTo>
                  <a:lnTo>
                    <a:pt x="270598" y="454787"/>
                  </a:lnTo>
                  <a:lnTo>
                    <a:pt x="441096" y="268097"/>
                  </a:lnTo>
                  <a:lnTo>
                    <a:pt x="453364" y="247776"/>
                  </a:lnTo>
                  <a:lnTo>
                    <a:pt x="457022" y="224916"/>
                  </a:lnTo>
                  <a:lnTo>
                    <a:pt x="452132" y="202311"/>
                  </a:lnTo>
                  <a:lnTo>
                    <a:pt x="438734" y="182499"/>
                  </a:lnTo>
                  <a:lnTo>
                    <a:pt x="269011" y="16510"/>
                  </a:lnTo>
                  <a:lnTo>
                    <a:pt x="249301" y="3682"/>
                  </a:lnTo>
                  <a:lnTo>
                    <a:pt x="22720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629" y="1929511"/>
              <a:ext cx="457200" cy="473709"/>
            </a:xfrm>
            <a:custGeom>
              <a:avLst/>
              <a:gdLst/>
              <a:ahLst/>
              <a:cxnLst/>
              <a:rect l="l" t="t" r="r" b="b"/>
              <a:pathLst>
                <a:path w="457200" h="473710">
                  <a:moveTo>
                    <a:pt x="18300" y="291211"/>
                  </a:moveTo>
                  <a:lnTo>
                    <a:pt x="4902" y="271525"/>
                  </a:lnTo>
                  <a:lnTo>
                    <a:pt x="0" y="248919"/>
                  </a:lnTo>
                  <a:lnTo>
                    <a:pt x="3657" y="226059"/>
                  </a:lnTo>
                  <a:lnTo>
                    <a:pt x="15925" y="205612"/>
                  </a:lnTo>
                  <a:lnTo>
                    <a:pt x="186436" y="18923"/>
                  </a:lnTo>
                  <a:lnTo>
                    <a:pt x="205359" y="5079"/>
                  </a:lnTo>
                  <a:lnTo>
                    <a:pt x="227203" y="0"/>
                  </a:lnTo>
                  <a:lnTo>
                    <a:pt x="249301" y="3682"/>
                  </a:lnTo>
                  <a:lnTo>
                    <a:pt x="269011" y="16382"/>
                  </a:lnTo>
                  <a:lnTo>
                    <a:pt x="438734" y="182499"/>
                  </a:lnTo>
                  <a:lnTo>
                    <a:pt x="452132" y="202311"/>
                  </a:lnTo>
                  <a:lnTo>
                    <a:pt x="457034" y="224916"/>
                  </a:lnTo>
                  <a:lnTo>
                    <a:pt x="453377" y="247776"/>
                  </a:lnTo>
                  <a:lnTo>
                    <a:pt x="441096" y="268096"/>
                  </a:lnTo>
                  <a:lnTo>
                    <a:pt x="270598" y="454787"/>
                  </a:lnTo>
                  <a:lnTo>
                    <a:pt x="251663" y="468756"/>
                  </a:lnTo>
                  <a:lnTo>
                    <a:pt x="229819" y="473709"/>
                  </a:lnTo>
                  <a:lnTo>
                    <a:pt x="207721" y="470026"/>
                  </a:lnTo>
                  <a:lnTo>
                    <a:pt x="188010" y="457326"/>
                  </a:lnTo>
                  <a:lnTo>
                    <a:pt x="18300" y="291211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12" name="object 12"/>
          <p:cNvSpPr/>
          <p:nvPr/>
        </p:nvSpPr>
        <p:spPr>
          <a:xfrm>
            <a:off x="221886" y="3764083"/>
            <a:ext cx="31094" cy="679322"/>
          </a:xfrm>
          <a:custGeom>
            <a:avLst/>
            <a:gdLst/>
            <a:ahLst/>
            <a:cxnLst/>
            <a:rect l="l" t="t" r="r" b="b"/>
            <a:pathLst>
              <a:path w="45720" h="998854">
                <a:moveTo>
                  <a:pt x="45718" y="0"/>
                </a:moveTo>
                <a:lnTo>
                  <a:pt x="0" y="0"/>
                </a:lnTo>
                <a:lnTo>
                  <a:pt x="0" y="998854"/>
                </a:lnTo>
                <a:lnTo>
                  <a:pt x="45718" y="998854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3" name="object 13"/>
          <p:cNvSpPr txBox="1"/>
          <p:nvPr/>
        </p:nvSpPr>
        <p:spPr>
          <a:xfrm>
            <a:off x="688057" y="1314767"/>
            <a:ext cx="1723569" cy="218446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>
              <a:spcBef>
                <a:spcPts val="71"/>
              </a:spcBef>
              <a:tabLst>
                <a:tab pos="894821" algn="l"/>
                <a:tab pos="1151780" algn="l"/>
                <a:tab pos="1408739" algn="l"/>
                <a:tab pos="1618193" algn="l"/>
              </a:tabLst>
            </a:pPr>
            <a:r>
              <a:rPr sz="1360" spc="-17" dirty="0">
                <a:latin typeface="Microsoft Sans Serif"/>
                <a:cs typeface="Microsoft Sans Serif"/>
              </a:rPr>
              <a:t>в</a:t>
            </a:r>
            <a:r>
              <a:rPr sz="1360" spc="-3" dirty="0">
                <a:latin typeface="Microsoft Sans Serif"/>
                <a:cs typeface="Microsoft Sans Serif"/>
              </a:rPr>
              <a:t>ар</a:t>
            </a:r>
            <a:r>
              <a:rPr sz="1360" spc="-10" dirty="0">
                <a:latin typeface="Microsoft Sans Serif"/>
                <a:cs typeface="Microsoft Sans Serif"/>
              </a:rPr>
              <a:t>и</a:t>
            </a:r>
            <a:r>
              <a:rPr sz="1360" spc="-7" dirty="0">
                <a:latin typeface="Microsoft Sans Serif"/>
                <a:cs typeface="Microsoft Sans Serif"/>
              </a:rPr>
              <a:t>ан</a:t>
            </a:r>
            <a:r>
              <a:rPr sz="1360" spc="-10" dirty="0">
                <a:latin typeface="Microsoft Sans Serif"/>
                <a:cs typeface="Microsoft Sans Serif"/>
              </a:rPr>
              <a:t>т</a:t>
            </a:r>
            <a:r>
              <a:rPr sz="1360" spc="3" dirty="0">
                <a:latin typeface="Microsoft Sans Serif"/>
                <a:cs typeface="Microsoft Sans Serif"/>
              </a:rPr>
              <a:t>ы</a:t>
            </a:r>
            <a:r>
              <a:rPr sz="1360" dirty="0">
                <a:latin typeface="Microsoft Sans Serif"/>
                <a:cs typeface="Microsoft Sans Serif"/>
              </a:rPr>
              <a:t>	1,	3,	4	</a:t>
            </a:r>
            <a:r>
              <a:rPr sz="1360" spc="357" dirty="0">
                <a:latin typeface="Microsoft Sans Serif"/>
                <a:cs typeface="Microsoft Sans Serif"/>
              </a:rPr>
              <a:t>–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8295" y="764572"/>
            <a:ext cx="3631976" cy="769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R="76440" algn="ctr">
              <a:lnSpc>
                <a:spcPts val="1935"/>
              </a:lnSpc>
              <a:spcBef>
                <a:spcPts val="68"/>
              </a:spcBef>
            </a:pPr>
            <a:r>
              <a:rPr sz="1632" b="1" spc="-17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1632" b="1" spc="17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32" b="1" spc="-3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1632" b="1" spc="-1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32" b="1" spc="-3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1632">
              <a:latin typeface="Arial"/>
              <a:cs typeface="Arial"/>
            </a:endParaRPr>
          </a:p>
          <a:p>
            <a:pPr marR="41027" algn="ctr">
              <a:lnSpc>
                <a:spcPts val="1935"/>
              </a:lnSpc>
            </a:pPr>
            <a:r>
              <a:rPr sz="1632" b="1" dirty="0">
                <a:solidFill>
                  <a:srgbClr val="A6A6A6"/>
                </a:solidFill>
                <a:latin typeface="Arial"/>
                <a:cs typeface="Arial"/>
              </a:rPr>
              <a:t>(6</a:t>
            </a:r>
            <a:r>
              <a:rPr sz="1632" b="1" spc="-27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2" b="1" spc="-10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1632">
              <a:latin typeface="Arial"/>
              <a:cs typeface="Arial"/>
            </a:endParaRPr>
          </a:p>
          <a:p>
            <a:pPr marL="8637">
              <a:spcBef>
                <a:spcPts val="466"/>
              </a:spcBef>
              <a:tabLst>
                <a:tab pos="415885" algn="l"/>
                <a:tab pos="2365748" algn="l"/>
                <a:tab pos="3530916" algn="l"/>
              </a:tabLst>
            </a:pPr>
            <a:r>
              <a:rPr sz="1360" spc="7" dirty="0">
                <a:latin typeface="Microsoft Sans Serif"/>
                <a:cs typeface="Microsoft Sans Serif"/>
              </a:rPr>
              <a:t>д</a:t>
            </a:r>
            <a:r>
              <a:rPr sz="1360" spc="-7" dirty="0">
                <a:latin typeface="Microsoft Sans Serif"/>
                <a:cs typeface="Microsoft Sans Serif"/>
              </a:rPr>
              <a:t>л</a:t>
            </a:r>
            <a:r>
              <a:rPr sz="1360" dirty="0">
                <a:latin typeface="Microsoft Sans Serif"/>
                <a:cs typeface="Microsoft Sans Serif"/>
              </a:rPr>
              <a:t>я	</a:t>
            </a:r>
            <a:r>
              <a:rPr sz="1360" spc="-3" dirty="0">
                <a:latin typeface="Microsoft Sans Serif"/>
                <a:cs typeface="Microsoft Sans Serif"/>
              </a:rPr>
              <a:t>об</a:t>
            </a:r>
            <a:r>
              <a:rPr sz="1360" spc="-14" dirty="0">
                <a:latin typeface="Microsoft Sans Serif"/>
                <a:cs typeface="Microsoft Sans Serif"/>
              </a:rPr>
              <a:t>щ</a:t>
            </a:r>
            <a:r>
              <a:rPr sz="1360" spc="-3" dirty="0">
                <a:latin typeface="Microsoft Sans Serif"/>
                <a:cs typeface="Microsoft Sans Serif"/>
              </a:rPr>
              <a:t>ео</a:t>
            </a:r>
            <a:r>
              <a:rPr sz="1360" spc="3" dirty="0">
                <a:latin typeface="Microsoft Sans Serif"/>
                <a:cs typeface="Microsoft Sans Serif"/>
              </a:rPr>
              <a:t>б</a:t>
            </a:r>
            <a:r>
              <a:rPr sz="1360" spc="-3" dirty="0">
                <a:latin typeface="Microsoft Sans Serif"/>
                <a:cs typeface="Microsoft Sans Serif"/>
              </a:rPr>
              <a:t>р</a:t>
            </a:r>
            <a:r>
              <a:rPr sz="1360" spc="-24" dirty="0">
                <a:latin typeface="Microsoft Sans Serif"/>
                <a:cs typeface="Microsoft Sans Serif"/>
              </a:rPr>
              <a:t>а</a:t>
            </a:r>
            <a:r>
              <a:rPr sz="1360" spc="-71" dirty="0">
                <a:latin typeface="Microsoft Sans Serif"/>
                <a:cs typeface="Microsoft Sans Serif"/>
              </a:rPr>
              <a:t>з</a:t>
            </a:r>
            <a:r>
              <a:rPr sz="1360" spc="-3" dirty="0">
                <a:latin typeface="Microsoft Sans Serif"/>
                <a:cs typeface="Microsoft Sans Serif"/>
              </a:rPr>
              <a:t>о</a:t>
            </a:r>
            <a:r>
              <a:rPr sz="1360" spc="-14" dirty="0">
                <a:latin typeface="Microsoft Sans Serif"/>
                <a:cs typeface="Microsoft Sans Serif"/>
              </a:rPr>
              <a:t>в</a:t>
            </a:r>
            <a:r>
              <a:rPr sz="1360" spc="-34" dirty="0">
                <a:latin typeface="Microsoft Sans Serif"/>
                <a:cs typeface="Microsoft Sans Serif"/>
              </a:rPr>
              <a:t>а</a:t>
            </a:r>
            <a:r>
              <a:rPr sz="1360" spc="-24" dirty="0">
                <a:latin typeface="Microsoft Sans Serif"/>
                <a:cs typeface="Microsoft Sans Serif"/>
              </a:rPr>
              <a:t>т</a:t>
            </a:r>
            <a:r>
              <a:rPr sz="1360" spc="-51" dirty="0">
                <a:latin typeface="Microsoft Sans Serif"/>
                <a:cs typeface="Microsoft Sans Serif"/>
              </a:rPr>
              <a:t>е</a:t>
            </a:r>
            <a:r>
              <a:rPr sz="1360" spc="3" dirty="0">
                <a:latin typeface="Microsoft Sans Serif"/>
                <a:cs typeface="Microsoft Sans Serif"/>
              </a:rPr>
              <a:t>л</a:t>
            </a:r>
            <a:r>
              <a:rPr sz="1360" dirty="0">
                <a:latin typeface="Microsoft Sans Serif"/>
                <a:cs typeface="Microsoft Sans Serif"/>
              </a:rPr>
              <a:t>ьных	</a:t>
            </a:r>
            <a:r>
              <a:rPr sz="1360" spc="-14" dirty="0">
                <a:latin typeface="Microsoft Sans Serif"/>
                <a:cs typeface="Microsoft Sans Serif"/>
              </a:rPr>
              <a:t>ор</a:t>
            </a:r>
            <a:r>
              <a:rPr sz="1360" spc="-48" dirty="0">
                <a:latin typeface="Microsoft Sans Serif"/>
                <a:cs typeface="Microsoft Sans Serif"/>
              </a:rPr>
              <a:t>г</a:t>
            </a:r>
            <a:r>
              <a:rPr sz="1360" spc="-7" dirty="0">
                <a:latin typeface="Microsoft Sans Serif"/>
                <a:cs typeface="Microsoft Sans Serif"/>
              </a:rPr>
              <a:t>ан</a:t>
            </a:r>
            <a:r>
              <a:rPr sz="1360" spc="-17" dirty="0">
                <a:latin typeface="Microsoft Sans Serif"/>
                <a:cs typeface="Microsoft Sans Serif"/>
              </a:rPr>
              <a:t>изац</a:t>
            </a:r>
            <a:r>
              <a:rPr sz="1360" spc="-27" dirty="0">
                <a:latin typeface="Microsoft Sans Serif"/>
                <a:cs typeface="Microsoft Sans Serif"/>
              </a:rPr>
              <a:t>и</a:t>
            </a:r>
            <a:r>
              <a:rPr sz="1360" dirty="0">
                <a:latin typeface="Microsoft Sans Serif"/>
                <a:cs typeface="Microsoft Sans Serif"/>
              </a:rPr>
              <a:t>й,	в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6923" y="1314767"/>
            <a:ext cx="665502" cy="218446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>
              <a:spcBef>
                <a:spcPts val="71"/>
              </a:spcBef>
            </a:pPr>
            <a:r>
              <a:rPr sz="1360" spc="-71" dirty="0">
                <a:latin typeface="Microsoft Sans Serif"/>
                <a:cs typeface="Microsoft Sans Serif"/>
              </a:rPr>
              <a:t>к</a:t>
            </a:r>
            <a:r>
              <a:rPr sz="1360" spc="-34" dirty="0">
                <a:latin typeface="Microsoft Sans Serif"/>
                <a:cs typeface="Microsoft Sans Serif"/>
              </a:rPr>
              <a:t>о</a:t>
            </a:r>
            <a:r>
              <a:rPr sz="1360" spc="-24" dirty="0">
                <a:latin typeface="Microsoft Sans Serif"/>
                <a:cs typeface="Microsoft Sans Serif"/>
              </a:rPr>
              <a:t>т</a:t>
            </a:r>
            <a:r>
              <a:rPr sz="1360" spc="-10" dirty="0">
                <a:latin typeface="Microsoft Sans Serif"/>
                <a:cs typeface="Microsoft Sans Serif"/>
              </a:rPr>
              <a:t>о</a:t>
            </a:r>
            <a:r>
              <a:rPr sz="1360" spc="-3" dirty="0">
                <a:latin typeface="Microsoft Sans Serif"/>
                <a:cs typeface="Microsoft Sans Serif"/>
              </a:rPr>
              <a:t>р</a:t>
            </a:r>
            <a:r>
              <a:rPr sz="1360" spc="-7" dirty="0">
                <a:latin typeface="Microsoft Sans Serif"/>
                <a:cs typeface="Microsoft Sans Serif"/>
              </a:rPr>
              <a:t>ы</a:t>
            </a:r>
            <a:r>
              <a:rPr sz="1360" dirty="0">
                <a:latin typeface="Microsoft Sans Serif"/>
                <a:cs typeface="Microsoft Sans Serif"/>
              </a:rPr>
              <a:t>х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057" y="1522235"/>
            <a:ext cx="5727380" cy="218446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>
              <a:spcBef>
                <a:spcPts val="71"/>
              </a:spcBef>
              <a:tabLst>
                <a:tab pos="342036" algn="l"/>
                <a:tab pos="1126731" algn="l"/>
                <a:tab pos="1739546" algn="l"/>
                <a:tab pos="2175728" algn="l"/>
                <a:tab pos="3140943" algn="l"/>
                <a:tab pos="3379332" algn="l"/>
                <a:tab pos="4344547" algn="l"/>
                <a:tab pos="5142631" algn="l"/>
              </a:tabLst>
            </a:pPr>
            <a:r>
              <a:rPr sz="1360" spc="-7" dirty="0">
                <a:latin typeface="Microsoft Sans Serif"/>
                <a:cs typeface="Microsoft Sans Serif"/>
              </a:rPr>
              <a:t>н</a:t>
            </a:r>
            <a:r>
              <a:rPr sz="1360" spc="-3" dirty="0">
                <a:latin typeface="Microsoft Sans Serif"/>
                <a:cs typeface="Microsoft Sans Serif"/>
              </a:rPr>
              <a:t>а</a:t>
            </a:r>
            <a:r>
              <a:rPr sz="1360" dirty="0">
                <a:latin typeface="Microsoft Sans Serif"/>
                <a:cs typeface="Microsoft Sans Serif"/>
              </a:rPr>
              <a:t>	</a:t>
            </a:r>
            <a:r>
              <a:rPr sz="1360" spc="-17" dirty="0">
                <a:latin typeface="Microsoft Sans Serif"/>
                <a:cs typeface="Microsoft Sans Serif"/>
              </a:rPr>
              <a:t>р</a:t>
            </a:r>
            <a:r>
              <a:rPr sz="1360" spc="-24" dirty="0">
                <a:latin typeface="Microsoft Sans Serif"/>
                <a:cs typeface="Microsoft Sans Serif"/>
              </a:rPr>
              <a:t>у</a:t>
            </a:r>
            <a:r>
              <a:rPr sz="1360" spc="-27" dirty="0">
                <a:latin typeface="Microsoft Sans Serif"/>
                <a:cs typeface="Microsoft Sans Serif"/>
              </a:rPr>
              <a:t>сс</a:t>
            </a:r>
            <a:r>
              <a:rPr sz="1360" spc="-14" dirty="0">
                <a:latin typeface="Microsoft Sans Serif"/>
                <a:cs typeface="Microsoft Sans Serif"/>
              </a:rPr>
              <a:t>к</a:t>
            </a:r>
            <a:r>
              <a:rPr sz="1360" spc="-10" dirty="0">
                <a:latin typeface="Microsoft Sans Serif"/>
                <a:cs typeface="Microsoft Sans Serif"/>
              </a:rPr>
              <a:t>о</a:t>
            </a:r>
            <a:r>
              <a:rPr sz="1360" spc="-34" dirty="0">
                <a:latin typeface="Microsoft Sans Serif"/>
                <a:cs typeface="Microsoft Sans Serif"/>
              </a:rPr>
              <a:t>м</a:t>
            </a:r>
            <a:r>
              <a:rPr sz="1360" dirty="0">
                <a:latin typeface="Microsoft Sans Serif"/>
                <a:cs typeface="Microsoft Sans Serif"/>
              </a:rPr>
              <a:t>	</a:t>
            </a:r>
            <a:r>
              <a:rPr sz="1360" spc="-3" dirty="0">
                <a:latin typeface="Microsoft Sans Serif"/>
                <a:cs typeface="Microsoft Sans Serif"/>
              </a:rPr>
              <a:t>я</a:t>
            </a:r>
            <a:r>
              <a:rPr sz="1360" spc="-58" dirty="0">
                <a:latin typeface="Microsoft Sans Serif"/>
                <a:cs typeface="Microsoft Sans Serif"/>
              </a:rPr>
              <a:t>з</a:t>
            </a:r>
            <a:r>
              <a:rPr sz="1360" spc="-48" dirty="0">
                <a:latin typeface="Microsoft Sans Serif"/>
                <a:cs typeface="Microsoft Sans Serif"/>
              </a:rPr>
              <a:t>ы</a:t>
            </a:r>
            <a:r>
              <a:rPr sz="1360" spc="-20" dirty="0">
                <a:latin typeface="Microsoft Sans Serif"/>
                <a:cs typeface="Microsoft Sans Serif"/>
              </a:rPr>
              <a:t>к</a:t>
            </a:r>
            <a:r>
              <a:rPr sz="1360" dirty="0">
                <a:latin typeface="Microsoft Sans Serif"/>
                <a:cs typeface="Microsoft Sans Serif"/>
              </a:rPr>
              <a:t>е	дл</a:t>
            </a:r>
            <a:r>
              <a:rPr sz="1360" spc="7" dirty="0">
                <a:latin typeface="Microsoft Sans Serif"/>
                <a:cs typeface="Microsoft Sans Serif"/>
              </a:rPr>
              <a:t>я</a:t>
            </a:r>
            <a:r>
              <a:rPr sz="1360" dirty="0">
                <a:latin typeface="Microsoft Sans Serif"/>
                <a:cs typeface="Microsoft Sans Serif"/>
              </a:rPr>
              <a:t>	5</a:t>
            </a:r>
            <a:r>
              <a:rPr sz="1360" spc="-7" dirty="0">
                <a:latin typeface="Microsoft Sans Serif"/>
                <a:cs typeface="Microsoft Sans Serif"/>
              </a:rPr>
              <a:t>-д</a:t>
            </a:r>
            <a:r>
              <a:rPr sz="1360" spc="-10" dirty="0">
                <a:latin typeface="Microsoft Sans Serif"/>
                <a:cs typeface="Microsoft Sans Serif"/>
              </a:rPr>
              <a:t>не</a:t>
            </a:r>
            <a:r>
              <a:rPr sz="1360" spc="-7" dirty="0">
                <a:latin typeface="Microsoft Sans Serif"/>
                <a:cs typeface="Microsoft Sans Serif"/>
              </a:rPr>
              <a:t>вн</a:t>
            </a:r>
            <a:r>
              <a:rPr sz="1360" spc="-10" dirty="0">
                <a:latin typeface="Microsoft Sans Serif"/>
                <a:cs typeface="Microsoft Sans Serif"/>
              </a:rPr>
              <a:t>о</a:t>
            </a:r>
            <a:r>
              <a:rPr sz="1360" dirty="0">
                <a:latin typeface="Microsoft Sans Serif"/>
                <a:cs typeface="Microsoft Sans Serif"/>
              </a:rPr>
              <a:t>й	и	</a:t>
            </a:r>
            <a:r>
              <a:rPr sz="1360" spc="-10" dirty="0">
                <a:latin typeface="Microsoft Sans Serif"/>
                <a:cs typeface="Microsoft Sans Serif"/>
              </a:rPr>
              <a:t>6</a:t>
            </a:r>
            <a:r>
              <a:rPr sz="1360" dirty="0">
                <a:latin typeface="Microsoft Sans Serif"/>
                <a:cs typeface="Microsoft Sans Serif"/>
              </a:rPr>
              <a:t>-</a:t>
            </a:r>
            <a:r>
              <a:rPr sz="1360" spc="-14" dirty="0">
                <a:latin typeface="Microsoft Sans Serif"/>
                <a:cs typeface="Microsoft Sans Serif"/>
              </a:rPr>
              <a:t>д</a:t>
            </a:r>
            <a:r>
              <a:rPr sz="1360" spc="-7" dirty="0">
                <a:latin typeface="Microsoft Sans Serif"/>
                <a:cs typeface="Microsoft Sans Serif"/>
              </a:rPr>
              <a:t>не</a:t>
            </a:r>
            <a:r>
              <a:rPr sz="1360" spc="-10" dirty="0">
                <a:latin typeface="Microsoft Sans Serif"/>
                <a:cs typeface="Microsoft Sans Serif"/>
              </a:rPr>
              <a:t>в</a:t>
            </a:r>
            <a:r>
              <a:rPr sz="1360" spc="-17" dirty="0">
                <a:latin typeface="Microsoft Sans Serif"/>
                <a:cs typeface="Microsoft Sans Serif"/>
              </a:rPr>
              <a:t>н</a:t>
            </a:r>
            <a:r>
              <a:rPr sz="1360" spc="-3" dirty="0">
                <a:latin typeface="Microsoft Sans Serif"/>
                <a:cs typeface="Microsoft Sans Serif"/>
              </a:rPr>
              <a:t>о</a:t>
            </a:r>
            <a:r>
              <a:rPr sz="1360" dirty="0">
                <a:latin typeface="Microsoft Sans Serif"/>
                <a:cs typeface="Microsoft Sans Serif"/>
              </a:rPr>
              <a:t>й	</a:t>
            </a:r>
            <a:r>
              <a:rPr sz="1360" spc="-7" dirty="0">
                <a:latin typeface="Microsoft Sans Serif"/>
                <a:cs typeface="Microsoft Sans Serif"/>
              </a:rPr>
              <a:t>у</a:t>
            </a:r>
            <a:r>
              <a:rPr sz="1360" spc="-17" dirty="0">
                <a:latin typeface="Microsoft Sans Serif"/>
                <a:cs typeface="Microsoft Sans Serif"/>
              </a:rPr>
              <a:t>че</a:t>
            </a:r>
            <a:r>
              <a:rPr sz="1360" spc="-7" dirty="0">
                <a:latin typeface="Microsoft Sans Serif"/>
                <a:cs typeface="Microsoft Sans Serif"/>
              </a:rPr>
              <a:t>бно</a:t>
            </a:r>
            <a:r>
              <a:rPr sz="1360" spc="-3" dirty="0">
                <a:latin typeface="Microsoft Sans Serif"/>
                <a:cs typeface="Microsoft Sans Serif"/>
              </a:rPr>
              <a:t>й</a:t>
            </a:r>
            <a:r>
              <a:rPr sz="1360" dirty="0">
                <a:latin typeface="Microsoft Sans Serif"/>
                <a:cs typeface="Microsoft Sans Serif"/>
              </a:rPr>
              <a:t>	</a:t>
            </a:r>
            <a:r>
              <a:rPr sz="1360" spc="-7" dirty="0">
                <a:latin typeface="Microsoft Sans Serif"/>
                <a:cs typeface="Microsoft Sans Serif"/>
              </a:rPr>
              <a:t>н</a:t>
            </a:r>
            <a:r>
              <a:rPr sz="1360" spc="-37" dirty="0">
                <a:latin typeface="Microsoft Sans Serif"/>
                <a:cs typeface="Microsoft Sans Serif"/>
              </a:rPr>
              <a:t>е</a:t>
            </a:r>
            <a:r>
              <a:rPr sz="1360" spc="-3" dirty="0">
                <a:latin typeface="Microsoft Sans Serif"/>
                <a:cs typeface="Microsoft Sans Serif"/>
              </a:rPr>
              <a:t>д</a:t>
            </a:r>
            <a:r>
              <a:rPr sz="1360" spc="-54" dirty="0">
                <a:latin typeface="Microsoft Sans Serif"/>
                <a:cs typeface="Microsoft Sans Serif"/>
              </a:rPr>
              <a:t>е</a:t>
            </a:r>
            <a:r>
              <a:rPr sz="1360" spc="3" dirty="0">
                <a:latin typeface="Microsoft Sans Serif"/>
                <a:cs typeface="Microsoft Sans Serif"/>
              </a:rPr>
              <a:t>ли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8535" y="1314767"/>
            <a:ext cx="1972755" cy="427734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 marR="3455" indent="460366">
              <a:spcBef>
                <a:spcPts val="71"/>
              </a:spcBef>
              <a:tabLst>
                <a:tab pos="457343" algn="l"/>
                <a:tab pos="695732" algn="l"/>
                <a:tab pos="1086569" algn="l"/>
                <a:tab pos="1333163" algn="l"/>
              </a:tabLst>
            </a:pPr>
            <a:r>
              <a:rPr sz="1360" spc="-3" dirty="0">
                <a:latin typeface="Microsoft Sans Serif"/>
                <a:cs typeface="Microsoft Sans Serif"/>
              </a:rPr>
              <a:t>о</a:t>
            </a:r>
            <a:r>
              <a:rPr sz="1360" spc="-31" dirty="0">
                <a:latin typeface="Microsoft Sans Serif"/>
                <a:cs typeface="Microsoft Sans Serif"/>
              </a:rPr>
              <a:t>б</a:t>
            </a:r>
            <a:r>
              <a:rPr sz="1360" spc="-7" dirty="0">
                <a:latin typeface="Microsoft Sans Serif"/>
                <a:cs typeface="Microsoft Sans Serif"/>
              </a:rPr>
              <a:t>у</a:t>
            </a:r>
            <a:r>
              <a:rPr sz="1360" spc="-17" dirty="0">
                <a:latin typeface="Microsoft Sans Serif"/>
                <a:cs typeface="Microsoft Sans Serif"/>
              </a:rPr>
              <a:t>ч</a:t>
            </a:r>
            <a:r>
              <a:rPr sz="1360" spc="-7" dirty="0">
                <a:latin typeface="Microsoft Sans Serif"/>
                <a:cs typeface="Microsoft Sans Serif"/>
              </a:rPr>
              <a:t>е</a:t>
            </a:r>
            <a:r>
              <a:rPr sz="1360" spc="-14" dirty="0">
                <a:latin typeface="Microsoft Sans Serif"/>
                <a:cs typeface="Microsoft Sans Serif"/>
              </a:rPr>
              <a:t>н</a:t>
            </a:r>
            <a:r>
              <a:rPr sz="1360" dirty="0">
                <a:latin typeface="Microsoft Sans Serif"/>
                <a:cs typeface="Microsoft Sans Serif"/>
              </a:rPr>
              <a:t>ие	</a:t>
            </a:r>
            <a:r>
              <a:rPr sz="1360" spc="-17" dirty="0">
                <a:latin typeface="Microsoft Sans Serif"/>
                <a:cs typeface="Microsoft Sans Serif"/>
              </a:rPr>
              <a:t>в</a:t>
            </a:r>
            <a:r>
              <a:rPr sz="1360" spc="-34" dirty="0">
                <a:latin typeface="Microsoft Sans Serif"/>
                <a:cs typeface="Microsoft Sans Serif"/>
              </a:rPr>
              <a:t>е</a:t>
            </a:r>
            <a:r>
              <a:rPr sz="1360" spc="-3" dirty="0">
                <a:latin typeface="Microsoft Sans Serif"/>
                <a:cs typeface="Microsoft Sans Serif"/>
              </a:rPr>
              <a:t>д</a:t>
            </a:r>
            <a:r>
              <a:rPr sz="1360" spc="-54" dirty="0">
                <a:latin typeface="Microsoft Sans Serif"/>
                <a:cs typeface="Microsoft Sans Serif"/>
              </a:rPr>
              <a:t>е</a:t>
            </a:r>
            <a:r>
              <a:rPr sz="1360" spc="-24" dirty="0">
                <a:latin typeface="Microsoft Sans Serif"/>
                <a:cs typeface="Microsoft Sans Serif"/>
              </a:rPr>
              <a:t>т</a:t>
            </a:r>
            <a:r>
              <a:rPr sz="1360" dirty="0">
                <a:latin typeface="Microsoft Sans Serif"/>
                <a:cs typeface="Microsoft Sans Serif"/>
              </a:rPr>
              <a:t>ся  (</a:t>
            </a:r>
            <a:r>
              <a:rPr sz="1360" spc="-10" dirty="0">
                <a:latin typeface="Microsoft Sans Serif"/>
                <a:cs typeface="Microsoft Sans Serif"/>
              </a:rPr>
              <a:t>1</a:t>
            </a:r>
            <a:r>
              <a:rPr sz="1360" spc="3" dirty="0">
                <a:latin typeface="Microsoft Sans Serif"/>
                <a:cs typeface="Microsoft Sans Serif"/>
              </a:rPr>
              <a:t>-</a:t>
            </a:r>
            <a:r>
              <a:rPr sz="1360" dirty="0">
                <a:latin typeface="Microsoft Sans Serif"/>
                <a:cs typeface="Microsoft Sans Serif"/>
              </a:rPr>
              <a:t>й	и	</a:t>
            </a:r>
            <a:r>
              <a:rPr sz="1360" spc="-10" dirty="0">
                <a:latin typeface="Microsoft Sans Serif"/>
                <a:cs typeface="Microsoft Sans Serif"/>
              </a:rPr>
              <a:t>3</a:t>
            </a:r>
            <a:r>
              <a:rPr sz="1360" dirty="0">
                <a:latin typeface="Microsoft Sans Serif"/>
                <a:cs typeface="Microsoft Sans Serif"/>
              </a:rPr>
              <a:t>-й	</a:t>
            </a:r>
            <a:r>
              <a:rPr sz="1360" spc="-24" dirty="0">
                <a:latin typeface="Microsoft Sans Serif"/>
                <a:cs typeface="Microsoft Sans Serif"/>
              </a:rPr>
              <a:t>в</a:t>
            </a:r>
            <a:r>
              <a:rPr sz="1360" spc="-3" dirty="0">
                <a:latin typeface="Microsoft Sans Serif"/>
                <a:cs typeface="Microsoft Sans Serif"/>
              </a:rPr>
              <a:t>ари</a:t>
            </a:r>
            <a:r>
              <a:rPr sz="1360" spc="-10" dirty="0">
                <a:latin typeface="Microsoft Sans Serif"/>
                <a:cs typeface="Microsoft Sans Serif"/>
              </a:rPr>
              <a:t>а</a:t>
            </a:r>
            <a:r>
              <a:rPr sz="1360" spc="-7" dirty="0">
                <a:latin typeface="Microsoft Sans Serif"/>
                <a:cs typeface="Microsoft Sans Serif"/>
              </a:rPr>
              <a:t>н</a:t>
            </a:r>
            <a:r>
              <a:rPr sz="1360" spc="-10" dirty="0">
                <a:latin typeface="Microsoft Sans Serif"/>
                <a:cs typeface="Microsoft Sans Serif"/>
              </a:rPr>
              <a:t>т</a:t>
            </a:r>
            <a:r>
              <a:rPr sz="1360" spc="3" dirty="0">
                <a:latin typeface="Microsoft Sans Serif"/>
                <a:cs typeface="Microsoft Sans Serif"/>
              </a:rPr>
              <a:t>ы</a:t>
            </a:r>
            <a:r>
              <a:rPr sz="1360" spc="-7" dirty="0">
                <a:latin typeface="Microsoft Sans Serif"/>
                <a:cs typeface="Microsoft Sans Serif"/>
              </a:rPr>
              <a:t>)</a:t>
            </a:r>
            <a:r>
              <a:rPr sz="1360" dirty="0">
                <a:latin typeface="Microsoft Sans Serif"/>
                <a:cs typeface="Microsoft Sans Serif"/>
              </a:rPr>
              <a:t>,</a:t>
            </a:r>
            <a:endParaRPr sz="136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718631" y="1614360"/>
            <a:ext cx="8078553" cy="1862784"/>
          </a:xfrm>
          <a:prstGeom prst="rect">
            <a:avLst/>
          </a:prstGeom>
        </p:spPr>
        <p:txBody>
          <a:bodyPr vert="horz" wrap="square" lIns="0" tIns="122649" rIns="0" bIns="0" rtlCol="0">
            <a:spAutoFit/>
          </a:bodyPr>
          <a:lstStyle/>
          <a:p>
            <a:pPr marL="8637" algn="just">
              <a:spcBef>
                <a:spcPts val="966"/>
              </a:spcBef>
            </a:pPr>
            <a:r>
              <a:rPr dirty="0"/>
              <a:t>а</a:t>
            </a:r>
            <a:r>
              <a:rPr spc="14" dirty="0"/>
              <a:t> </a:t>
            </a:r>
            <a:r>
              <a:rPr spc="-34" dirty="0"/>
              <a:t>также</a:t>
            </a:r>
            <a:r>
              <a:rPr spc="3" dirty="0"/>
              <a:t> </a:t>
            </a:r>
            <a:r>
              <a:rPr dirty="0"/>
              <a:t>с</a:t>
            </a:r>
            <a:r>
              <a:rPr spc="7" dirty="0"/>
              <a:t> </a:t>
            </a:r>
            <a:r>
              <a:rPr spc="-24" dirty="0"/>
              <a:t>учетом</a:t>
            </a:r>
            <a:r>
              <a:rPr spc="17" dirty="0"/>
              <a:t> </a:t>
            </a:r>
            <a:r>
              <a:rPr spc="-14" dirty="0"/>
              <a:t>изучения</a:t>
            </a:r>
            <a:r>
              <a:rPr spc="-10" dirty="0"/>
              <a:t> </a:t>
            </a:r>
            <a:r>
              <a:rPr spc="-17" dirty="0"/>
              <a:t>второго</a:t>
            </a:r>
            <a:r>
              <a:rPr dirty="0"/>
              <a:t> </a:t>
            </a:r>
            <a:r>
              <a:rPr spc="-7" dirty="0"/>
              <a:t>иностранного </a:t>
            </a:r>
            <a:r>
              <a:rPr spc="-24" dirty="0"/>
              <a:t>языка</a:t>
            </a:r>
            <a:r>
              <a:rPr dirty="0"/>
              <a:t> (4-й</a:t>
            </a:r>
            <a:r>
              <a:rPr spc="-7" dirty="0"/>
              <a:t> вариант)</a:t>
            </a:r>
          </a:p>
          <a:p>
            <a:pPr marL="8637" marR="3455" algn="just">
              <a:spcBef>
                <a:spcPts val="898"/>
              </a:spcBef>
            </a:pPr>
            <a:r>
              <a:rPr spc="-7" dirty="0"/>
              <a:t>варианты</a:t>
            </a:r>
            <a:r>
              <a:rPr spc="350" dirty="0"/>
              <a:t> </a:t>
            </a:r>
            <a:r>
              <a:rPr dirty="0"/>
              <a:t>2,   5   </a:t>
            </a:r>
            <a:r>
              <a:rPr spc="357" dirty="0"/>
              <a:t>– </a:t>
            </a:r>
            <a:r>
              <a:rPr dirty="0"/>
              <a:t>для   </a:t>
            </a:r>
            <a:r>
              <a:rPr spc="-14" dirty="0"/>
              <a:t>общеобразовательных</a:t>
            </a:r>
            <a:r>
              <a:rPr spc="680" dirty="0"/>
              <a:t> </a:t>
            </a:r>
            <a:r>
              <a:rPr spc="-14" dirty="0"/>
              <a:t>организаций,</a:t>
            </a:r>
            <a:r>
              <a:rPr spc="684" dirty="0"/>
              <a:t> </a:t>
            </a:r>
            <a:r>
              <a:rPr dirty="0"/>
              <a:t>в </a:t>
            </a:r>
            <a:r>
              <a:rPr spc="360" dirty="0"/>
              <a:t> </a:t>
            </a:r>
            <a:r>
              <a:rPr spc="-20" dirty="0"/>
              <a:t>которых</a:t>
            </a:r>
            <a:r>
              <a:rPr spc="659" dirty="0"/>
              <a:t> </a:t>
            </a:r>
            <a:r>
              <a:rPr spc="-10" dirty="0"/>
              <a:t>обучение</a:t>
            </a:r>
            <a:r>
              <a:rPr spc="693" dirty="0"/>
              <a:t> </a:t>
            </a:r>
            <a:r>
              <a:rPr spc="-20" dirty="0"/>
              <a:t>ведется </a:t>
            </a:r>
            <a:r>
              <a:rPr spc="-17" dirty="0"/>
              <a:t> </a:t>
            </a:r>
            <a:r>
              <a:rPr spc="-3" dirty="0"/>
              <a:t>на</a:t>
            </a:r>
            <a:r>
              <a:rPr dirty="0"/>
              <a:t> </a:t>
            </a:r>
            <a:r>
              <a:rPr spc="-24" dirty="0"/>
              <a:t>русском</a:t>
            </a:r>
            <a:r>
              <a:rPr spc="-20" dirty="0"/>
              <a:t> </a:t>
            </a:r>
            <a:r>
              <a:rPr spc="-24" dirty="0"/>
              <a:t>языке,</a:t>
            </a:r>
            <a:r>
              <a:rPr spc="-20" dirty="0"/>
              <a:t> </a:t>
            </a:r>
            <a:r>
              <a:rPr spc="-3" dirty="0"/>
              <a:t>но</a:t>
            </a:r>
            <a:r>
              <a:rPr dirty="0"/>
              <a:t> </a:t>
            </a:r>
            <a:r>
              <a:rPr spc="-7" dirty="0"/>
              <a:t>наряду</a:t>
            </a:r>
            <a:r>
              <a:rPr spc="-3" dirty="0"/>
              <a:t> </a:t>
            </a:r>
            <a:r>
              <a:rPr dirty="0"/>
              <a:t>с</a:t>
            </a:r>
            <a:r>
              <a:rPr spc="3" dirty="0"/>
              <a:t> </a:t>
            </a:r>
            <a:r>
              <a:rPr spc="-20" dirty="0"/>
              <a:t>ним</a:t>
            </a:r>
            <a:r>
              <a:rPr spc="-17" dirty="0"/>
              <a:t> </a:t>
            </a:r>
            <a:r>
              <a:rPr spc="-20" dirty="0"/>
              <a:t>изучается</a:t>
            </a:r>
            <a:r>
              <a:rPr spc="-17" dirty="0"/>
              <a:t> </a:t>
            </a:r>
            <a:r>
              <a:rPr spc="-14" dirty="0"/>
              <a:t>один</a:t>
            </a:r>
            <a:r>
              <a:rPr spc="-10" dirty="0"/>
              <a:t> </a:t>
            </a:r>
            <a:r>
              <a:rPr spc="-34" dirty="0"/>
              <a:t>из</a:t>
            </a:r>
            <a:r>
              <a:rPr spc="-31" dirty="0"/>
              <a:t> </a:t>
            </a:r>
            <a:r>
              <a:rPr spc="-14" dirty="0"/>
              <a:t>государственных</a:t>
            </a:r>
            <a:r>
              <a:rPr spc="-10" dirty="0"/>
              <a:t> </a:t>
            </a:r>
            <a:r>
              <a:rPr spc="-24" dirty="0"/>
              <a:t>языков</a:t>
            </a:r>
            <a:r>
              <a:rPr spc="-20" dirty="0"/>
              <a:t> </a:t>
            </a:r>
            <a:r>
              <a:rPr spc="-17" dirty="0"/>
              <a:t>республик </a:t>
            </a:r>
            <a:r>
              <a:rPr spc="-14" dirty="0"/>
              <a:t> </a:t>
            </a:r>
            <a:r>
              <a:rPr spc="-17" dirty="0"/>
              <a:t>Российской </a:t>
            </a:r>
            <a:r>
              <a:rPr spc="-20" dirty="0"/>
              <a:t>Федерации</a:t>
            </a:r>
            <a:r>
              <a:rPr spc="320" dirty="0"/>
              <a:t> </a:t>
            </a:r>
            <a:r>
              <a:rPr dirty="0"/>
              <a:t>и (или) </a:t>
            </a:r>
            <a:r>
              <a:rPr spc="-14" dirty="0"/>
              <a:t>один </a:t>
            </a:r>
            <a:r>
              <a:rPr spc="-31" dirty="0"/>
              <a:t>из</a:t>
            </a:r>
            <a:r>
              <a:rPr spc="299" dirty="0"/>
              <a:t> </a:t>
            </a:r>
            <a:r>
              <a:rPr spc="-24" dirty="0"/>
              <a:t>языков</a:t>
            </a:r>
            <a:r>
              <a:rPr spc="312" dirty="0"/>
              <a:t> </a:t>
            </a:r>
            <a:r>
              <a:rPr spc="-7" dirty="0"/>
              <a:t>народов </a:t>
            </a:r>
            <a:r>
              <a:rPr spc="-17" dirty="0"/>
              <a:t>Российской </a:t>
            </a:r>
            <a:r>
              <a:rPr spc="-20" dirty="0"/>
              <a:t>Федерации,</a:t>
            </a:r>
            <a:r>
              <a:rPr spc="323" dirty="0"/>
              <a:t> </a:t>
            </a:r>
            <a:r>
              <a:rPr dirty="0"/>
              <a:t>для </a:t>
            </a:r>
            <a:r>
              <a:rPr spc="-7" dirty="0"/>
              <a:t>5-дневной </a:t>
            </a:r>
            <a:r>
              <a:rPr spc="-3" dirty="0"/>
              <a:t> </a:t>
            </a:r>
            <a:r>
              <a:rPr dirty="0"/>
              <a:t>и</a:t>
            </a:r>
            <a:r>
              <a:rPr spc="7" dirty="0"/>
              <a:t> </a:t>
            </a:r>
            <a:r>
              <a:rPr spc="-3" dirty="0"/>
              <a:t>6-дневной</a:t>
            </a:r>
            <a:r>
              <a:rPr spc="-17" dirty="0"/>
              <a:t> </a:t>
            </a:r>
            <a:r>
              <a:rPr spc="-7" dirty="0"/>
              <a:t>учебной</a:t>
            </a:r>
            <a:r>
              <a:rPr spc="3" dirty="0"/>
              <a:t> </a:t>
            </a:r>
            <a:r>
              <a:rPr spc="-14" dirty="0"/>
              <a:t>недели</a:t>
            </a:r>
          </a:p>
          <a:p>
            <a:pPr marL="8637" marR="3455" algn="just">
              <a:spcBef>
                <a:spcPts val="898"/>
              </a:spcBef>
            </a:pPr>
            <a:r>
              <a:rPr spc="-7" dirty="0"/>
              <a:t>вариант </a:t>
            </a:r>
            <a:r>
              <a:rPr dirty="0"/>
              <a:t>6 </a:t>
            </a:r>
            <a:r>
              <a:rPr spc="357" dirty="0"/>
              <a:t>– </a:t>
            </a:r>
            <a:r>
              <a:rPr dirty="0"/>
              <a:t>для </a:t>
            </a:r>
            <a:r>
              <a:rPr spc="-14" dirty="0"/>
              <a:t>общеобразовательных организаций, </a:t>
            </a:r>
            <a:r>
              <a:rPr dirty="0"/>
              <a:t>в </a:t>
            </a:r>
            <a:r>
              <a:rPr spc="-20" dirty="0"/>
              <a:t>которых </a:t>
            </a:r>
            <a:r>
              <a:rPr spc="-10" dirty="0"/>
              <a:t>обучение </a:t>
            </a:r>
            <a:r>
              <a:rPr spc="-20" dirty="0"/>
              <a:t>ведется </a:t>
            </a:r>
            <a:r>
              <a:rPr spc="-3" dirty="0"/>
              <a:t>на </a:t>
            </a:r>
            <a:r>
              <a:rPr spc="-17" dirty="0"/>
              <a:t>родном </a:t>
            </a:r>
            <a:r>
              <a:rPr spc="-14" dirty="0"/>
              <a:t> (нерусском)</a:t>
            </a:r>
            <a:r>
              <a:rPr spc="-10" dirty="0"/>
              <a:t> </a:t>
            </a:r>
            <a:r>
              <a:rPr spc="-27" dirty="0"/>
              <a:t>языке</a:t>
            </a:r>
            <a:r>
              <a:rPr dirty="0"/>
              <a:t> </a:t>
            </a:r>
            <a:r>
              <a:rPr spc="-31" dirty="0"/>
              <a:t>из</a:t>
            </a:r>
            <a:r>
              <a:rPr spc="7" dirty="0"/>
              <a:t> </a:t>
            </a:r>
            <a:r>
              <a:rPr dirty="0"/>
              <a:t>числа</a:t>
            </a:r>
            <a:r>
              <a:rPr spc="-3" dirty="0"/>
              <a:t> </a:t>
            </a:r>
            <a:r>
              <a:rPr spc="-24" dirty="0"/>
              <a:t>языков</a:t>
            </a:r>
            <a:r>
              <a:rPr spc="3" dirty="0"/>
              <a:t> </a:t>
            </a:r>
            <a:r>
              <a:rPr spc="-7" dirty="0"/>
              <a:t>народов</a:t>
            </a:r>
            <a:r>
              <a:rPr spc="-3" dirty="0"/>
              <a:t> </a:t>
            </a:r>
            <a:r>
              <a:rPr spc="-14" dirty="0"/>
              <a:t>Российской</a:t>
            </a:r>
            <a:r>
              <a:rPr spc="-7" dirty="0"/>
              <a:t> </a:t>
            </a:r>
            <a:r>
              <a:rPr spc="-20" dirty="0"/>
              <a:t>Федерации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3749" y="3730959"/>
            <a:ext cx="8273218" cy="677956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 marR="3455" algn="just">
              <a:spcBef>
                <a:spcPts val="65"/>
              </a:spcBef>
            </a:pP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1-2,</a:t>
            </a:r>
            <a:r>
              <a:rPr sz="1088" b="1" spc="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4-6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7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составляет 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реализовывать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образовательной организацией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за счет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и (или)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счѐт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спортивных секций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088" b="1" spc="1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088" b="1" spc="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7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088" b="1" spc="4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088" b="1" spc="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088" b="1" spc="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088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3298" y="2991264"/>
            <a:ext cx="310510" cy="411566"/>
            <a:chOff x="384911" y="4283710"/>
            <a:chExt cx="456565" cy="605155"/>
          </a:xfrm>
        </p:grpSpPr>
        <p:sp>
          <p:nvSpPr>
            <p:cNvPr id="21" name="object 21"/>
            <p:cNvSpPr/>
            <p:nvPr/>
          </p:nvSpPr>
          <p:spPr>
            <a:xfrm>
              <a:off x="397598" y="4487926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214363" y="0"/>
                  </a:moveTo>
                  <a:lnTo>
                    <a:pt x="15036" y="174116"/>
                  </a:lnTo>
                  <a:lnTo>
                    <a:pt x="0" y="210693"/>
                  </a:lnTo>
                  <a:lnTo>
                    <a:pt x="4622" y="229869"/>
                  </a:lnTo>
                  <a:lnTo>
                    <a:pt x="17272" y="246380"/>
                  </a:lnTo>
                  <a:lnTo>
                    <a:pt x="177380" y="386969"/>
                  </a:lnTo>
                  <a:lnTo>
                    <a:pt x="195973" y="397763"/>
                  </a:lnTo>
                  <a:lnTo>
                    <a:pt x="216827" y="400938"/>
                  </a:lnTo>
                  <a:lnTo>
                    <a:pt x="237439" y="396620"/>
                  </a:lnTo>
                  <a:lnTo>
                    <a:pt x="255295" y="384937"/>
                  </a:lnTo>
                  <a:lnTo>
                    <a:pt x="416153" y="226821"/>
                  </a:lnTo>
                  <a:lnTo>
                    <a:pt x="427735" y="209676"/>
                  </a:lnTo>
                  <a:lnTo>
                    <a:pt x="431177" y="190372"/>
                  </a:lnTo>
                  <a:lnTo>
                    <a:pt x="426554" y="171195"/>
                  </a:lnTo>
                  <a:lnTo>
                    <a:pt x="413918" y="154558"/>
                  </a:lnTo>
                  <a:lnTo>
                    <a:pt x="253809" y="13969"/>
                  </a:lnTo>
                  <a:lnTo>
                    <a:pt x="235204" y="3175"/>
                  </a:lnTo>
                  <a:lnTo>
                    <a:pt x="21436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611" y="4296410"/>
              <a:ext cx="431165" cy="401320"/>
            </a:xfrm>
            <a:custGeom>
              <a:avLst/>
              <a:gdLst/>
              <a:ahLst/>
              <a:cxnLst/>
              <a:rect l="l" t="t" r="r" b="b"/>
              <a:pathLst>
                <a:path w="431165" h="401320">
                  <a:moveTo>
                    <a:pt x="17259" y="246379"/>
                  </a:moveTo>
                  <a:lnTo>
                    <a:pt x="4610" y="229869"/>
                  </a:lnTo>
                  <a:lnTo>
                    <a:pt x="0" y="210692"/>
                  </a:lnTo>
                  <a:lnTo>
                    <a:pt x="3441" y="191388"/>
                  </a:lnTo>
                  <a:lnTo>
                    <a:pt x="15024" y="174116"/>
                  </a:lnTo>
                  <a:lnTo>
                    <a:pt x="175882" y="16001"/>
                  </a:lnTo>
                  <a:lnTo>
                    <a:pt x="193738" y="4317"/>
                  </a:lnTo>
                  <a:lnTo>
                    <a:pt x="214350" y="0"/>
                  </a:lnTo>
                  <a:lnTo>
                    <a:pt x="235191" y="3175"/>
                  </a:lnTo>
                  <a:lnTo>
                    <a:pt x="253796" y="13969"/>
                  </a:lnTo>
                  <a:lnTo>
                    <a:pt x="413905" y="154558"/>
                  </a:lnTo>
                  <a:lnTo>
                    <a:pt x="426542" y="171195"/>
                  </a:lnTo>
                  <a:lnTo>
                    <a:pt x="431164" y="190372"/>
                  </a:lnTo>
                  <a:lnTo>
                    <a:pt x="427723" y="209676"/>
                  </a:lnTo>
                  <a:lnTo>
                    <a:pt x="416140" y="226821"/>
                  </a:lnTo>
                  <a:lnTo>
                    <a:pt x="255282" y="384936"/>
                  </a:lnTo>
                  <a:lnTo>
                    <a:pt x="237426" y="396620"/>
                  </a:lnTo>
                  <a:lnTo>
                    <a:pt x="216814" y="400938"/>
                  </a:lnTo>
                  <a:lnTo>
                    <a:pt x="195961" y="397763"/>
                  </a:lnTo>
                  <a:lnTo>
                    <a:pt x="177368" y="386968"/>
                  </a:lnTo>
                  <a:lnTo>
                    <a:pt x="17259" y="246379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</p:grpSp>
      <p:sp>
        <p:nvSpPr>
          <p:cNvPr id="23" name="object 23"/>
          <p:cNvSpPr/>
          <p:nvPr/>
        </p:nvSpPr>
        <p:spPr>
          <a:xfrm>
            <a:off x="221886" y="4539967"/>
            <a:ext cx="31094" cy="532056"/>
          </a:xfrm>
          <a:custGeom>
            <a:avLst/>
            <a:gdLst/>
            <a:ahLst/>
            <a:cxnLst/>
            <a:rect l="l" t="t" r="r" b="b"/>
            <a:pathLst>
              <a:path w="45720" h="782320">
                <a:moveTo>
                  <a:pt x="45718" y="0"/>
                </a:moveTo>
                <a:lnTo>
                  <a:pt x="0" y="0"/>
                </a:lnTo>
                <a:lnTo>
                  <a:pt x="0" y="781811"/>
                </a:lnTo>
                <a:lnTo>
                  <a:pt x="45718" y="781811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4" name="object 24"/>
          <p:cNvSpPr txBox="1"/>
          <p:nvPr/>
        </p:nvSpPr>
        <p:spPr>
          <a:xfrm>
            <a:off x="383749" y="4612169"/>
            <a:ext cx="8272355" cy="343120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 marR="3455">
              <a:spcBef>
                <a:spcPts val="65"/>
              </a:spcBef>
            </a:pP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088" b="1" spc="3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088" b="1" spc="4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модуля</a:t>
            </a:r>
            <a:r>
              <a:rPr sz="1088" b="1" spc="4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«Введение</a:t>
            </a:r>
            <a:r>
              <a:rPr sz="1088" b="1" spc="32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088" b="1" spc="326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Новейшую</a:t>
            </a:r>
            <a:r>
              <a:rPr sz="1088" b="1" spc="3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историю</a:t>
            </a:r>
            <a:r>
              <a:rPr sz="1088" b="1" spc="32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088" b="1" spc="326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088" b="1" spc="32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курсе</a:t>
            </a:r>
            <a:r>
              <a:rPr sz="1088" b="1" spc="32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«История</a:t>
            </a:r>
            <a:r>
              <a:rPr sz="1088" b="1" spc="33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088" b="1" spc="326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088" b="1" spc="32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088" b="1" spc="-292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088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изучение</a:t>
            </a:r>
            <a:r>
              <a:rPr sz="1088" b="1" spc="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088" b="1" spc="4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предмета</a:t>
            </a:r>
            <a:r>
              <a:rPr sz="1088" b="1" spc="48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«История»</a:t>
            </a:r>
            <a:r>
              <a:rPr sz="1088" b="1" spc="2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История</a:t>
            </a:r>
            <a:r>
              <a:rPr sz="1088" b="1" spc="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4" dirty="0">
                <a:solidFill>
                  <a:srgbClr val="00AFEF"/>
                </a:solidFill>
                <a:latin typeface="Arial"/>
                <a:cs typeface="Arial"/>
              </a:rPr>
              <a:t>России</a:t>
            </a:r>
            <a:r>
              <a:rPr sz="1088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088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9</a:t>
            </a:r>
            <a:r>
              <a:rPr sz="1088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классе</a:t>
            </a:r>
            <a:r>
              <a:rPr sz="1088" b="1" spc="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должно</a:t>
            </a:r>
            <a:r>
              <a:rPr sz="1088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7" dirty="0">
                <a:solidFill>
                  <a:srgbClr val="00AFEF"/>
                </a:solidFill>
                <a:latin typeface="Arial"/>
                <a:cs typeface="Arial"/>
              </a:rPr>
              <a:t>быть</a:t>
            </a:r>
            <a:r>
              <a:rPr sz="1088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увеличено</a:t>
            </a:r>
            <a:r>
              <a:rPr sz="1088" b="1" spc="3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088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14</a:t>
            </a:r>
            <a:r>
              <a:rPr sz="1088" b="1" spc="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10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088" b="1" spc="3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088" b="1" spc="-3" dirty="0">
                <a:solidFill>
                  <a:srgbClr val="00AFEF"/>
                </a:solidFill>
                <a:latin typeface="Arial"/>
                <a:cs typeface="Arial"/>
              </a:rPr>
              <a:t>часов.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86714" y="0"/>
            <a:ext cx="456912" cy="510636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</p:spTree>
    <p:extLst>
      <p:ext uri="{BB962C8B-B14F-4D97-AF65-F5344CB8AC3E}">
        <p14:creationId xmlns:p14="http://schemas.microsoft.com/office/powerpoint/2010/main" xmlns="" val="8209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81" y="497853"/>
            <a:ext cx="186133" cy="4283227"/>
            <a:chOff x="191592" y="732028"/>
            <a:chExt cx="273685" cy="6297930"/>
          </a:xfrm>
        </p:grpSpPr>
        <p:sp>
          <p:nvSpPr>
            <p:cNvPr id="3" name="object 3"/>
            <p:cNvSpPr/>
            <p:nvPr/>
          </p:nvSpPr>
          <p:spPr>
            <a:xfrm>
              <a:off x="196354" y="732028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609580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674" y="1945386"/>
              <a:ext cx="221678" cy="266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116" y="3132582"/>
              <a:ext cx="221665" cy="2660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009" y="5786501"/>
              <a:ext cx="221678" cy="2660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57" y="2776474"/>
              <a:ext cx="221678" cy="265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404" y="2357501"/>
              <a:ext cx="221665" cy="2660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85" y="3493008"/>
              <a:ext cx="221665" cy="266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814" y="3870198"/>
              <a:ext cx="221665" cy="2660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842" y="4233037"/>
              <a:ext cx="221665" cy="2659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359" y="4577587"/>
              <a:ext cx="221665" cy="265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234" y="5000117"/>
              <a:ext cx="221678" cy="2659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487" y="5380481"/>
              <a:ext cx="221678" cy="2660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234" y="6110605"/>
              <a:ext cx="221678" cy="266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5359" y="6465951"/>
              <a:ext cx="221665" cy="2660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802" y="6763334"/>
              <a:ext cx="221678" cy="26602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6228" y="54156"/>
            <a:ext cx="2018100" cy="426861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2720" spc="37" dirty="0" smtClean="0">
                <a:solidFill>
                  <a:srgbClr val="000066"/>
                </a:solidFill>
              </a:rPr>
              <a:t>ФОП</a:t>
            </a:r>
            <a:r>
              <a:rPr sz="2720" spc="41" dirty="0" smtClean="0">
                <a:solidFill>
                  <a:srgbClr val="000066"/>
                </a:solidFill>
              </a:rPr>
              <a:t> </a:t>
            </a:r>
            <a:r>
              <a:rPr sz="2720" spc="10" dirty="0">
                <a:solidFill>
                  <a:srgbClr val="000066"/>
                </a:solidFill>
              </a:rPr>
              <a:t>СОО</a:t>
            </a:r>
            <a:endParaRPr sz="2720" dirty="0"/>
          </a:p>
        </p:txBody>
      </p:sp>
      <p:sp>
        <p:nvSpPr>
          <p:cNvPr id="19" name="object 19"/>
          <p:cNvSpPr/>
          <p:nvPr/>
        </p:nvSpPr>
        <p:spPr>
          <a:xfrm>
            <a:off x="213370" y="653151"/>
            <a:ext cx="8246443" cy="432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0" name="object 20"/>
          <p:cNvSpPr/>
          <p:nvPr/>
        </p:nvSpPr>
        <p:spPr>
          <a:xfrm>
            <a:off x="8686714" y="0"/>
            <a:ext cx="456912" cy="510636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1" name="object 21"/>
          <p:cNvSpPr txBox="1"/>
          <p:nvPr/>
        </p:nvSpPr>
        <p:spPr>
          <a:xfrm>
            <a:off x="375042" y="764572"/>
            <a:ext cx="8572500" cy="411381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R="750147" algn="ctr">
              <a:lnSpc>
                <a:spcPts val="1938"/>
              </a:lnSpc>
              <a:spcBef>
                <a:spcPts val="68"/>
              </a:spcBef>
            </a:pPr>
            <a:r>
              <a:rPr sz="1632" b="1" spc="-17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1632" b="1" spc="17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32" b="1" spc="-3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1632" b="1" spc="-1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632" b="1" spc="-3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1632">
              <a:latin typeface="Arial"/>
              <a:cs typeface="Arial"/>
            </a:endParaRPr>
          </a:p>
          <a:p>
            <a:pPr marR="715166" algn="ctr">
              <a:lnSpc>
                <a:spcPts val="1612"/>
              </a:lnSpc>
            </a:pPr>
            <a:r>
              <a:rPr sz="1360" b="1" dirty="0">
                <a:solidFill>
                  <a:srgbClr val="A6A6A6"/>
                </a:solidFill>
                <a:latin typeface="Arial"/>
                <a:cs typeface="Arial"/>
              </a:rPr>
              <a:t>(19</a:t>
            </a:r>
            <a:r>
              <a:rPr sz="1360" b="1" spc="-41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60" b="1" spc="-7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1360">
              <a:latin typeface="Arial"/>
              <a:cs typeface="Arial"/>
            </a:endParaRPr>
          </a:p>
          <a:p>
            <a:pPr marL="8637" marR="4024968">
              <a:spcBef>
                <a:spcPts val="568"/>
              </a:spcBef>
            </a:pPr>
            <a:r>
              <a:rPr sz="1224" spc="-14" dirty="0">
                <a:latin typeface="Microsoft Sans Serif"/>
                <a:cs typeface="Microsoft Sans Serif"/>
              </a:rPr>
              <a:t>технологический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(математика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физика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технологический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профиль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(математика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информатика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spc="-312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естественно-научный</a:t>
            </a:r>
            <a:r>
              <a:rPr sz="1224" spc="58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(химия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биология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/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(обществознание</a:t>
            </a:r>
            <a:r>
              <a:rPr sz="1224" spc="2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литература</a:t>
            </a:r>
            <a:r>
              <a:rPr sz="1224" spc="3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 marR="3879862"/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8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(иностранный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4" dirty="0">
                <a:latin typeface="Microsoft Sans Serif"/>
                <a:cs typeface="Microsoft Sans Serif"/>
              </a:rPr>
              <a:t>язык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литература</a:t>
            </a:r>
            <a:r>
              <a:rPr sz="1224" spc="3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spc="-316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(история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литература</a:t>
            </a:r>
            <a:r>
              <a:rPr sz="1224" spc="3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>
              <a:spcBef>
                <a:spcPts val="3"/>
              </a:spcBef>
            </a:pPr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профиль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(обществознание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3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история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/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8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(иностранный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4" dirty="0">
                <a:latin typeface="Microsoft Sans Serif"/>
                <a:cs typeface="Microsoft Sans Serif"/>
              </a:rPr>
              <a:t>язык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история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 marR="3095598"/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(обществознание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иностранный</a:t>
            </a:r>
            <a:r>
              <a:rPr sz="1224" spc="27" dirty="0">
                <a:latin typeface="Microsoft Sans Serif"/>
                <a:cs typeface="Microsoft Sans Serif"/>
              </a:rPr>
              <a:t> </a:t>
            </a:r>
            <a:r>
              <a:rPr sz="1224" spc="-34" dirty="0">
                <a:latin typeface="Microsoft Sans Serif"/>
                <a:cs typeface="Microsoft Sans Serif"/>
              </a:rPr>
              <a:t>язык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(математика</a:t>
            </a:r>
            <a:r>
              <a:rPr sz="1224" spc="2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обществознание</a:t>
            </a:r>
            <a:r>
              <a:rPr sz="1224" spc="48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 marR="2095834"/>
            <a:r>
              <a:rPr sz="1224" spc="-10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224" spc="3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(математика</a:t>
            </a:r>
            <a:r>
              <a:rPr sz="1224" spc="3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(У),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география</a:t>
            </a:r>
            <a:r>
              <a:rPr sz="1224" spc="3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(У),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обществознание</a:t>
            </a:r>
            <a:r>
              <a:rPr sz="1224" spc="3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spc="-312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профиль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(география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обществознание</a:t>
            </a:r>
            <a:r>
              <a:rPr sz="1224" spc="3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универсальный</a:t>
            </a:r>
            <a:r>
              <a:rPr sz="1224" spc="4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(2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учебных</a:t>
            </a:r>
            <a:r>
              <a:rPr sz="1224" spc="41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предмета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17" dirty="0">
                <a:latin typeface="Microsoft Sans Serif"/>
                <a:cs typeface="Microsoft Sans Serif"/>
              </a:rPr>
              <a:t>определяет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ОО)</a:t>
            </a:r>
            <a:endParaRPr sz="1224">
              <a:latin typeface="Microsoft Sans Serif"/>
              <a:cs typeface="Microsoft Sans Serif"/>
            </a:endParaRPr>
          </a:p>
          <a:p>
            <a:pPr marL="8637" marR="971261"/>
            <a:r>
              <a:rPr sz="1224" spc="-14" dirty="0">
                <a:latin typeface="Microsoft Sans Serif"/>
                <a:cs typeface="Microsoft Sans Serif"/>
              </a:rPr>
              <a:t>технологический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088" spc="-3" dirty="0">
                <a:latin typeface="Microsoft Sans Serif"/>
                <a:cs typeface="Microsoft Sans Serif"/>
              </a:rPr>
              <a:t>с</a:t>
            </a:r>
            <a:r>
              <a:rPr sz="1088" spc="27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изучением</a:t>
            </a:r>
            <a:r>
              <a:rPr sz="1088" spc="51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родного</a:t>
            </a:r>
            <a:r>
              <a:rPr sz="1088" spc="34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языка/родной</a:t>
            </a:r>
            <a:r>
              <a:rPr sz="1088" spc="41" dirty="0">
                <a:latin typeface="Microsoft Sans Serif"/>
                <a:cs typeface="Microsoft Sans Serif"/>
              </a:rPr>
              <a:t> </a:t>
            </a:r>
            <a:r>
              <a:rPr sz="1088" spc="-7" dirty="0">
                <a:latin typeface="Microsoft Sans Serif"/>
                <a:cs typeface="Microsoft Sans Serif"/>
              </a:rPr>
              <a:t>литературы</a:t>
            </a:r>
            <a:r>
              <a:rPr sz="1088" spc="44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(математика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физика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технологический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088" spc="-3" dirty="0">
                <a:latin typeface="Microsoft Sans Serif"/>
                <a:cs typeface="Microsoft Sans Serif"/>
              </a:rPr>
              <a:t>с</a:t>
            </a:r>
            <a:r>
              <a:rPr sz="1088" spc="31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изучением</a:t>
            </a:r>
            <a:r>
              <a:rPr sz="1088" spc="54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родного</a:t>
            </a:r>
            <a:r>
              <a:rPr sz="1088" spc="37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языка/родной</a:t>
            </a:r>
            <a:r>
              <a:rPr sz="1088" spc="44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литературы</a:t>
            </a:r>
            <a:r>
              <a:rPr sz="1224" spc="-14" dirty="0">
                <a:latin typeface="Microsoft Sans Serif"/>
                <a:cs typeface="Microsoft Sans Serif"/>
              </a:rPr>
              <a:t>(математика</a:t>
            </a:r>
            <a:r>
              <a:rPr sz="1224" spc="51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информатика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spc="-316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естественно-научный</a:t>
            </a:r>
            <a:r>
              <a:rPr sz="1224" spc="61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088" spc="-3" dirty="0">
                <a:latin typeface="Microsoft Sans Serif"/>
                <a:cs typeface="Microsoft Sans Serif"/>
              </a:rPr>
              <a:t>с</a:t>
            </a:r>
            <a:r>
              <a:rPr sz="1088" spc="24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изучением</a:t>
            </a:r>
            <a:r>
              <a:rPr sz="1088" spc="54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родного</a:t>
            </a:r>
            <a:r>
              <a:rPr sz="1088" spc="34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языка/родной</a:t>
            </a:r>
            <a:r>
              <a:rPr sz="1088" spc="41" dirty="0">
                <a:latin typeface="Microsoft Sans Serif"/>
                <a:cs typeface="Microsoft Sans Serif"/>
              </a:rPr>
              <a:t> </a:t>
            </a:r>
            <a:r>
              <a:rPr sz="1088" spc="-7" dirty="0">
                <a:latin typeface="Microsoft Sans Serif"/>
                <a:cs typeface="Microsoft Sans Serif"/>
              </a:rPr>
              <a:t>литературы</a:t>
            </a:r>
            <a:r>
              <a:rPr sz="1088" spc="58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(химия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биология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</a:t>
            </a:r>
            <a:endParaRPr sz="1224">
              <a:latin typeface="Microsoft Sans Serif"/>
              <a:cs typeface="Microsoft Sans Serif"/>
            </a:endParaRPr>
          </a:p>
          <a:p>
            <a:pPr marL="8637" marR="3455">
              <a:spcBef>
                <a:spcPts val="3"/>
              </a:spcBef>
            </a:pPr>
            <a:r>
              <a:rPr sz="1224" spc="-10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профиль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088" spc="-3" dirty="0">
                <a:latin typeface="Microsoft Sans Serif"/>
                <a:cs typeface="Microsoft Sans Serif"/>
              </a:rPr>
              <a:t>с</a:t>
            </a:r>
            <a:r>
              <a:rPr sz="1088" spc="17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изучением</a:t>
            </a:r>
            <a:r>
              <a:rPr sz="1088" spc="61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родного</a:t>
            </a:r>
            <a:r>
              <a:rPr sz="1088" spc="24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языка/родной</a:t>
            </a:r>
            <a:r>
              <a:rPr sz="1088" spc="48" dirty="0">
                <a:latin typeface="Microsoft Sans Serif"/>
                <a:cs typeface="Microsoft Sans Serif"/>
              </a:rPr>
              <a:t> </a:t>
            </a:r>
            <a:r>
              <a:rPr sz="1088" spc="-7" dirty="0">
                <a:latin typeface="Microsoft Sans Serif"/>
                <a:cs typeface="Microsoft Sans Serif"/>
              </a:rPr>
              <a:t>литературы</a:t>
            </a:r>
            <a:r>
              <a:rPr sz="1088" spc="44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(математика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7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и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обществознание</a:t>
            </a:r>
            <a:r>
              <a:rPr sz="1224" spc="37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(У)) </a:t>
            </a:r>
            <a:r>
              <a:rPr sz="1224" spc="-316" dirty="0">
                <a:latin typeface="Microsoft Sans Serif"/>
                <a:cs typeface="Microsoft Sans Serif"/>
              </a:rPr>
              <a:t> </a:t>
            </a:r>
            <a:r>
              <a:rPr sz="1224" spc="-14" dirty="0">
                <a:latin typeface="Microsoft Sans Serif"/>
                <a:cs typeface="Microsoft Sans Serif"/>
              </a:rPr>
              <a:t>гуманитарный</a:t>
            </a:r>
            <a:r>
              <a:rPr sz="1224" spc="4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20" dirty="0">
                <a:latin typeface="Microsoft Sans Serif"/>
                <a:cs typeface="Microsoft Sans Serif"/>
              </a:rPr>
              <a:t> </a:t>
            </a:r>
            <a:r>
              <a:rPr sz="1088" spc="-3" dirty="0">
                <a:latin typeface="Microsoft Sans Serif"/>
                <a:cs typeface="Microsoft Sans Serif"/>
              </a:rPr>
              <a:t>с</a:t>
            </a:r>
            <a:r>
              <a:rPr sz="1088" spc="17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изучением</a:t>
            </a:r>
            <a:r>
              <a:rPr sz="1088" spc="51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родного</a:t>
            </a:r>
            <a:r>
              <a:rPr sz="1088" spc="31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языка/родной</a:t>
            </a:r>
            <a:r>
              <a:rPr sz="1088" spc="41" dirty="0">
                <a:latin typeface="Microsoft Sans Serif"/>
                <a:cs typeface="Microsoft Sans Serif"/>
              </a:rPr>
              <a:t> </a:t>
            </a:r>
            <a:r>
              <a:rPr sz="1088" spc="-7" dirty="0">
                <a:latin typeface="Microsoft Sans Serif"/>
                <a:cs typeface="Microsoft Sans Serif"/>
              </a:rPr>
              <a:t>литературы</a:t>
            </a:r>
            <a:r>
              <a:rPr sz="1088" spc="85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(обществознание</a:t>
            </a:r>
            <a:r>
              <a:rPr sz="1224" spc="2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и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литература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(У)) </a:t>
            </a:r>
            <a:r>
              <a:rPr sz="122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универсальный</a:t>
            </a:r>
            <a:r>
              <a:rPr sz="1224" spc="44" dirty="0">
                <a:latin typeface="Microsoft Sans Serif"/>
                <a:cs typeface="Microsoft Sans Serif"/>
              </a:rPr>
              <a:t> </a:t>
            </a:r>
            <a:r>
              <a:rPr sz="1224" spc="-7" dirty="0">
                <a:latin typeface="Microsoft Sans Serif"/>
                <a:cs typeface="Microsoft Sans Serif"/>
              </a:rPr>
              <a:t>профиль</a:t>
            </a:r>
            <a:r>
              <a:rPr sz="1224" spc="10" dirty="0">
                <a:latin typeface="Microsoft Sans Serif"/>
                <a:cs typeface="Microsoft Sans Serif"/>
              </a:rPr>
              <a:t> </a:t>
            </a:r>
            <a:r>
              <a:rPr sz="1088" spc="-3" dirty="0">
                <a:latin typeface="Microsoft Sans Serif"/>
                <a:cs typeface="Microsoft Sans Serif"/>
              </a:rPr>
              <a:t>с</a:t>
            </a:r>
            <a:r>
              <a:rPr sz="1088" spc="20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изучением</a:t>
            </a:r>
            <a:r>
              <a:rPr sz="1088" spc="58" dirty="0">
                <a:latin typeface="Microsoft Sans Serif"/>
                <a:cs typeface="Microsoft Sans Serif"/>
              </a:rPr>
              <a:t> </a:t>
            </a:r>
            <a:r>
              <a:rPr sz="1088" spc="-17" dirty="0">
                <a:latin typeface="Microsoft Sans Serif"/>
                <a:cs typeface="Microsoft Sans Serif"/>
              </a:rPr>
              <a:t>родного</a:t>
            </a:r>
            <a:r>
              <a:rPr sz="1088" spc="20" dirty="0">
                <a:latin typeface="Microsoft Sans Serif"/>
                <a:cs typeface="Microsoft Sans Serif"/>
              </a:rPr>
              <a:t> </a:t>
            </a:r>
            <a:r>
              <a:rPr sz="1088" spc="-14" dirty="0">
                <a:latin typeface="Microsoft Sans Serif"/>
                <a:cs typeface="Microsoft Sans Serif"/>
              </a:rPr>
              <a:t>языка/родной</a:t>
            </a:r>
            <a:r>
              <a:rPr sz="1088" spc="48" dirty="0">
                <a:latin typeface="Microsoft Sans Serif"/>
                <a:cs typeface="Microsoft Sans Serif"/>
              </a:rPr>
              <a:t> </a:t>
            </a:r>
            <a:r>
              <a:rPr sz="1088" spc="-7" dirty="0">
                <a:latin typeface="Microsoft Sans Serif"/>
                <a:cs typeface="Microsoft Sans Serif"/>
              </a:rPr>
              <a:t>литературы</a:t>
            </a:r>
            <a:r>
              <a:rPr sz="1088" spc="44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(2</a:t>
            </a:r>
            <a:r>
              <a:rPr sz="1224" spc="17" dirty="0">
                <a:latin typeface="Microsoft Sans Serif"/>
                <a:cs typeface="Microsoft Sans Serif"/>
              </a:rPr>
              <a:t> </a:t>
            </a:r>
            <a:r>
              <a:rPr sz="1224" spc="-10" dirty="0">
                <a:latin typeface="Microsoft Sans Serif"/>
                <a:cs typeface="Microsoft Sans Serif"/>
              </a:rPr>
              <a:t>учебных</a:t>
            </a:r>
            <a:r>
              <a:rPr sz="1224" spc="48" dirty="0">
                <a:latin typeface="Microsoft Sans Serif"/>
                <a:cs typeface="Microsoft Sans Serif"/>
              </a:rPr>
              <a:t> </a:t>
            </a:r>
            <a:r>
              <a:rPr sz="1224" spc="-20" dirty="0">
                <a:latin typeface="Microsoft Sans Serif"/>
                <a:cs typeface="Microsoft Sans Serif"/>
              </a:rPr>
              <a:t>предмета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3" dirty="0">
                <a:latin typeface="Microsoft Sans Serif"/>
                <a:cs typeface="Microsoft Sans Serif"/>
              </a:rPr>
              <a:t>(У)</a:t>
            </a:r>
            <a:r>
              <a:rPr sz="1224" spc="14" dirty="0">
                <a:latin typeface="Microsoft Sans Serif"/>
                <a:cs typeface="Microsoft Sans Serif"/>
              </a:rPr>
              <a:t> </a:t>
            </a:r>
            <a:r>
              <a:rPr sz="1224" spc="-17" dirty="0">
                <a:latin typeface="Microsoft Sans Serif"/>
                <a:cs typeface="Microsoft Sans Serif"/>
              </a:rPr>
              <a:t>определяет</a:t>
            </a:r>
            <a:r>
              <a:rPr sz="1224" spc="24" dirty="0">
                <a:latin typeface="Microsoft Sans Serif"/>
                <a:cs typeface="Microsoft Sans Serif"/>
              </a:rPr>
              <a:t> </a:t>
            </a:r>
            <a:r>
              <a:rPr sz="1224" dirty="0">
                <a:latin typeface="Microsoft Sans Serif"/>
                <a:cs typeface="Microsoft Sans Serif"/>
              </a:rPr>
              <a:t>ОО)</a:t>
            </a:r>
            <a:endParaRPr sz="1224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74728" y="4838403"/>
            <a:ext cx="16799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12">
              <a:lnSpc>
                <a:spcPts val="969"/>
              </a:lnSpc>
            </a:pPr>
            <a:fld id="{81D60167-4931-47E6-BA6A-407CBD079E47}" type="slidenum">
              <a:rPr sz="816" b="1" dirty="0">
                <a:solidFill>
                  <a:srgbClr val="A6A6A6"/>
                </a:solidFill>
                <a:latin typeface="Arial"/>
                <a:cs typeface="Arial"/>
              </a:rPr>
              <a:pPr marL="25912">
                <a:lnSpc>
                  <a:spcPts val="969"/>
                </a:lnSpc>
              </a:pPr>
              <a:t>7</a:t>
            </a:fld>
            <a:endParaRPr sz="81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5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3" y="699541"/>
            <a:ext cx="4968875" cy="4248785"/>
          </a:xfrm>
          <a:custGeom>
            <a:avLst/>
            <a:gdLst/>
            <a:ahLst/>
            <a:cxnLst/>
            <a:rect l="l" t="t" r="r" b="b"/>
            <a:pathLst>
              <a:path w="4968875" h="4248785">
                <a:moveTo>
                  <a:pt x="4968551" y="0"/>
                </a:moveTo>
                <a:lnTo>
                  <a:pt x="0" y="0"/>
                </a:lnTo>
                <a:lnTo>
                  <a:pt x="0" y="4248472"/>
                </a:lnTo>
                <a:lnTo>
                  <a:pt x="4968551" y="4248472"/>
                </a:lnTo>
                <a:lnTo>
                  <a:pt x="4968551" y="0"/>
                </a:lnTo>
                <a:close/>
              </a:path>
            </a:pathLst>
          </a:custGeom>
          <a:solidFill>
            <a:srgbClr val="95B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0072" y="699541"/>
            <a:ext cx="3816985" cy="4248785"/>
          </a:xfrm>
          <a:custGeom>
            <a:avLst/>
            <a:gdLst/>
            <a:ahLst/>
            <a:cxnLst/>
            <a:rect l="l" t="t" r="r" b="b"/>
            <a:pathLst>
              <a:path w="3816984" h="4248785">
                <a:moveTo>
                  <a:pt x="3816423" y="0"/>
                </a:moveTo>
                <a:lnTo>
                  <a:pt x="0" y="0"/>
                </a:lnTo>
                <a:lnTo>
                  <a:pt x="0" y="4248472"/>
                </a:lnTo>
                <a:lnTo>
                  <a:pt x="3816423" y="4248472"/>
                </a:lnTo>
                <a:lnTo>
                  <a:pt x="3816423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СИСТЕМА</a:t>
            </a:r>
            <a:r>
              <a:rPr spc="-10" dirty="0"/>
              <a:t> </a:t>
            </a:r>
            <a:r>
              <a:rPr spc="-5" dirty="0"/>
              <a:t>ОЦЕНКИ</a:t>
            </a:r>
            <a:r>
              <a:rPr spc="-10" dirty="0"/>
              <a:t> ДОСТИЖЕНИЯ</a:t>
            </a:r>
            <a:r>
              <a:rPr spc="-5" dirty="0"/>
              <a:t> ОБУЧАЮЩИМИСЯ ПЛАНИРУЕМЫХ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51" y="217932"/>
            <a:ext cx="5900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latin typeface="Calibri"/>
                <a:cs typeface="Calibri"/>
              </a:rPr>
              <a:t>РЕЗУЛЬТАТОВ</a:t>
            </a:r>
            <a:r>
              <a:rPr sz="2000" b="1" spc="-5" dirty="0">
                <a:latin typeface="Calibri"/>
                <a:cs typeface="Calibri"/>
              </a:rPr>
              <a:t> ОСВОЕНИЯ </a:t>
            </a:r>
            <a:r>
              <a:rPr sz="2000" b="1" spc="-20" dirty="0">
                <a:latin typeface="Calibri"/>
                <a:cs typeface="Calibri"/>
              </a:rPr>
              <a:t>ПРОГРАММ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НОО,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ООО,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СОО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937"/>
            <a:ext cx="6804659" cy="638175"/>
            <a:chOff x="0" y="7937"/>
            <a:chExt cx="6804659" cy="638175"/>
          </a:xfrm>
        </p:grpSpPr>
        <p:sp>
          <p:nvSpPr>
            <p:cNvPr id="7" name="object 7"/>
            <p:cNvSpPr/>
            <p:nvPr/>
          </p:nvSpPr>
          <p:spPr>
            <a:xfrm>
              <a:off x="198661" y="627533"/>
              <a:ext cx="6605905" cy="0"/>
            </a:xfrm>
            <a:custGeom>
              <a:avLst/>
              <a:gdLst/>
              <a:ahLst/>
              <a:cxnLst/>
              <a:rect l="l" t="t" r="r" b="b"/>
              <a:pathLst>
                <a:path w="6605905">
                  <a:moveTo>
                    <a:pt x="0" y="0"/>
                  </a:moveTo>
                  <a:lnTo>
                    <a:pt x="6605587" y="1"/>
                  </a:lnTo>
                </a:path>
              </a:pathLst>
            </a:custGeom>
            <a:ln w="22225">
              <a:solidFill>
                <a:srgbClr val="3A6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37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0259" y="719835"/>
            <a:ext cx="4309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ВНУТРЕННЕЕ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(ВНУТРИШКОЛЬНОЕ) </a:t>
            </a:r>
            <a:r>
              <a:rPr sz="1600" b="1" spc="-5" dirty="0">
                <a:latin typeface="Calibri"/>
                <a:cs typeface="Calibri"/>
              </a:rPr>
              <a:t>ОЦЕНИВАНИЕ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8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226803" y="590803"/>
            <a:ext cx="3783965" cy="11709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b="1" spc="-5" dirty="0">
                <a:latin typeface="Calibri"/>
                <a:cs typeface="Calibri"/>
              </a:rPr>
              <a:t>ВНЕШНИЕ</a:t>
            </a:r>
            <a:r>
              <a:rPr sz="1800" b="1" spc="-10" dirty="0">
                <a:latin typeface="Calibri"/>
                <a:cs typeface="Calibri"/>
              </a:rPr>
              <a:t> ПРОЦЕДУРЫ</a:t>
            </a:r>
            <a:r>
              <a:rPr sz="1800" b="1" spc="-5" dirty="0">
                <a:latin typeface="Calibri"/>
                <a:cs typeface="Calibri"/>
              </a:rPr>
              <a:t> ОЦЕНИВАНИЯ</a:t>
            </a:r>
            <a:endParaRPr sz="1800">
              <a:latin typeface="Calibri"/>
              <a:cs typeface="Calibri"/>
            </a:endParaRPr>
          </a:p>
          <a:p>
            <a:pPr marL="84455" marR="202565" algn="just">
              <a:lnSpc>
                <a:spcPct val="100699"/>
              </a:lnSpc>
              <a:spcBef>
                <a:spcPts val="775"/>
              </a:spcBef>
              <a:buFont typeface="Wingdings"/>
              <a:buChar char=""/>
              <a:tabLst>
                <a:tab pos="535940" algn="l"/>
                <a:tab pos="2822575" algn="l"/>
              </a:tabLst>
            </a:pPr>
            <a:r>
              <a:rPr sz="1400" i="1" dirty="0">
                <a:latin typeface="Calibri"/>
                <a:cs typeface="Calibri"/>
              </a:rPr>
              <a:t>г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spc="5" dirty="0">
                <a:latin typeface="Calibri"/>
                <a:cs typeface="Calibri"/>
              </a:rPr>
              <a:t>с</a:t>
            </a:r>
            <a:r>
              <a:rPr sz="1400" i="1" spc="-5" dirty="0">
                <a:latin typeface="Calibri"/>
                <a:cs typeface="Calibri"/>
              </a:rPr>
              <a:t>у</a:t>
            </a:r>
            <a:r>
              <a:rPr sz="1400" i="1" dirty="0">
                <a:latin typeface="Calibri"/>
                <a:cs typeface="Calibri"/>
              </a:rPr>
              <a:t>д</a:t>
            </a:r>
            <a:r>
              <a:rPr sz="1400" i="1" spc="5" dirty="0">
                <a:latin typeface="Calibri"/>
                <a:cs typeface="Calibri"/>
              </a:rPr>
              <a:t>арст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10" dirty="0">
                <a:latin typeface="Calibri"/>
                <a:cs typeface="Calibri"/>
              </a:rPr>
              <a:t>е</a:t>
            </a:r>
            <a:r>
              <a:rPr sz="1400" i="1" spc="-5" dirty="0">
                <a:latin typeface="Calibri"/>
                <a:cs typeface="Calibri"/>
              </a:rPr>
              <a:t>нн</a:t>
            </a:r>
            <a:r>
              <a:rPr sz="1400" i="1" spc="5" dirty="0">
                <a:latin typeface="Calibri"/>
                <a:cs typeface="Calibri"/>
              </a:rPr>
              <a:t>а</a:t>
            </a:r>
            <a:r>
              <a:rPr sz="1400" i="1" dirty="0">
                <a:latin typeface="Calibri"/>
                <a:cs typeface="Calibri"/>
              </a:rPr>
              <a:t>я	</a:t>
            </a:r>
            <a:r>
              <a:rPr sz="1400" i="1" spc="5" dirty="0">
                <a:latin typeface="Calibri"/>
                <a:cs typeface="Calibri"/>
              </a:rPr>
              <a:t>ит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dirty="0">
                <a:latin typeface="Calibri"/>
                <a:cs typeface="Calibri"/>
              </a:rPr>
              <a:t>г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5" dirty="0">
                <a:latin typeface="Calibri"/>
                <a:cs typeface="Calibri"/>
              </a:rPr>
              <a:t>ая  </a:t>
            </a:r>
            <a:r>
              <a:rPr sz="1400" i="1" dirty="0">
                <a:latin typeface="Calibri"/>
                <a:cs typeface="Calibri"/>
              </a:rPr>
              <a:t>аттестация </a:t>
            </a:r>
            <a:r>
              <a:rPr sz="1400" spc="-15" dirty="0">
                <a:latin typeface="Calibri"/>
                <a:cs typeface="Calibri"/>
              </a:rPr>
              <a:t>(только </a:t>
            </a:r>
            <a:r>
              <a:rPr sz="1400" dirty="0">
                <a:latin typeface="Calibri"/>
                <a:cs typeface="Calibri"/>
              </a:rPr>
              <a:t>для </a:t>
            </a:r>
            <a:r>
              <a:rPr sz="1400" spc="-5" dirty="0">
                <a:latin typeface="Calibri"/>
                <a:cs typeface="Calibri"/>
              </a:rPr>
              <a:t>уровней основного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общего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среднего </a:t>
            </a:r>
            <a:r>
              <a:rPr sz="1400" spc="-10" dirty="0">
                <a:latin typeface="Calibri"/>
                <a:cs typeface="Calibri"/>
              </a:rPr>
              <a:t>общего</a:t>
            </a:r>
            <a:r>
              <a:rPr sz="1400" spc="-5" dirty="0">
                <a:latin typeface="Calibri"/>
                <a:cs typeface="Calibri"/>
              </a:rPr>
              <a:t> образования);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364" y="1098803"/>
            <a:ext cx="4739005" cy="1305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  <a:buFont typeface="Wingdings"/>
              <a:buChar char=""/>
              <a:tabLst>
                <a:tab pos="463550" algn="l"/>
              </a:tabLst>
            </a:pPr>
            <a:r>
              <a:rPr sz="1400" i="1" spc="-5" dirty="0">
                <a:latin typeface="Calibri"/>
                <a:cs typeface="Calibri"/>
              </a:rPr>
              <a:t>текущая </a:t>
            </a:r>
            <a:r>
              <a:rPr sz="1400" i="1" spc="-10" dirty="0">
                <a:latin typeface="Calibri"/>
                <a:cs typeface="Calibri"/>
              </a:rPr>
              <a:t>оценка </a:t>
            </a:r>
            <a:r>
              <a:rPr sz="1400" i="1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процедура </a:t>
            </a:r>
            <a:r>
              <a:rPr sz="1400" spc="-5" dirty="0">
                <a:latin typeface="Calibri"/>
                <a:cs typeface="Calibri"/>
              </a:rPr>
              <a:t>оценки индивидуального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продвижения обучающихся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освоении программы учебного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определяемая </a:t>
            </a:r>
            <a:r>
              <a:rPr sz="1400" spc="-5" dirty="0">
                <a:latin typeface="Calibri"/>
                <a:cs typeface="Calibri"/>
              </a:rPr>
              <a:t>учителем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соответствии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10" dirty="0">
                <a:latin typeface="Calibri"/>
                <a:cs typeface="Calibri"/>
              </a:rPr>
              <a:t>целями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изучения </a:t>
            </a:r>
            <a:r>
              <a:rPr sz="1400" spc="-10" dirty="0">
                <a:latin typeface="Calibri"/>
                <a:cs typeface="Calibri"/>
              </a:rPr>
              <a:t>тематического раздела, </a:t>
            </a:r>
            <a:r>
              <a:rPr sz="1400" spc="-5" dirty="0">
                <a:latin typeface="Calibri"/>
                <a:cs typeface="Calibri"/>
              </a:rPr>
              <a:t>учебного </a:t>
            </a:r>
            <a:r>
              <a:rPr sz="1400" spc="-15" dirty="0">
                <a:latin typeface="Calibri"/>
                <a:cs typeface="Calibri"/>
              </a:rPr>
              <a:t>модуля, </a:t>
            </a:r>
            <a:r>
              <a:rPr sz="1400" spc="-5" dirty="0">
                <a:latin typeface="Calibri"/>
                <a:cs typeface="Calibri"/>
              </a:rPr>
              <a:t>учебного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периода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пр.</a:t>
            </a:r>
            <a:r>
              <a:rPr sz="1400" i="1" spc="-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463550" indent="-450850" algn="just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463550" algn="l"/>
              </a:tabLst>
            </a:pPr>
            <a:r>
              <a:rPr sz="1400" i="1" spc="-5" dirty="0">
                <a:latin typeface="Calibri"/>
                <a:cs typeface="Calibri"/>
              </a:rPr>
              <a:t>промежуточная</a:t>
            </a:r>
            <a:r>
              <a:rPr sz="1400" i="1" spc="8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аттестация</a:t>
            </a:r>
            <a:r>
              <a:rPr sz="1400" i="1" spc="8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процедура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аттестации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364" y="2382011"/>
            <a:ext cx="4739640" cy="10896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5"/>
              </a:spcBef>
            </a:pPr>
            <a:r>
              <a:rPr sz="1400" spc="-5" dirty="0">
                <a:latin typeface="Calibri"/>
                <a:cs typeface="Calibri"/>
              </a:rPr>
              <a:t>обучающихся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предмету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(предметам),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которая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может </a:t>
            </a:r>
            <a:r>
              <a:rPr sz="1400" spc="-5" dirty="0">
                <a:latin typeface="Calibri"/>
                <a:cs typeface="Calibri"/>
              </a:rPr>
              <a:t> проводиться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итогам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года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или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учебного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периода;</a:t>
            </a:r>
            <a:endParaRPr sz="1400">
              <a:latin typeface="Calibri"/>
              <a:cs typeface="Calibri"/>
            </a:endParaRPr>
          </a:p>
          <a:p>
            <a:pPr marL="463550" indent="-450850" algn="just">
              <a:lnSpc>
                <a:spcPts val="1610"/>
              </a:lnSpc>
              <a:buFont typeface="Wingdings"/>
              <a:buChar char=""/>
              <a:tabLst>
                <a:tab pos="463550" algn="l"/>
              </a:tabLst>
            </a:pPr>
            <a:r>
              <a:rPr sz="1400" i="1" dirty="0">
                <a:latin typeface="Calibri"/>
                <a:cs typeface="Calibri"/>
              </a:rPr>
              <a:t>стартовые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(диагностические)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работы,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направлены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Calibri"/>
                <a:cs typeface="Calibri"/>
              </a:rPr>
              <a:t>оценку</a:t>
            </a:r>
            <a:r>
              <a:rPr sz="1400" spc="7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общей</a:t>
            </a:r>
            <a:r>
              <a:rPr sz="1400" spc="7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готовности</a:t>
            </a:r>
            <a:r>
              <a:rPr sz="1400" spc="7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обучающихся</a:t>
            </a:r>
            <a:r>
              <a:rPr sz="1400" spc="7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  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обучению</a:t>
            </a:r>
            <a:r>
              <a:rPr sz="1400" spc="7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364" y="3448811"/>
            <a:ext cx="4739005" cy="13055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5"/>
              </a:spcBef>
            </a:pPr>
            <a:r>
              <a:rPr sz="1400" dirty="0">
                <a:latin typeface="Calibri"/>
                <a:cs typeface="Calibri"/>
              </a:rPr>
              <a:t>данном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уровне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готовности</a:t>
            </a:r>
            <a:r>
              <a:rPr sz="1400" spc="-5" dirty="0">
                <a:latin typeface="Calibri"/>
                <a:cs typeface="Calibri"/>
              </a:rPr>
              <a:t> обучающихся</a:t>
            </a:r>
            <a:r>
              <a:rPr sz="1400" dirty="0">
                <a:latin typeface="Calibri"/>
                <a:cs typeface="Calibri"/>
              </a:rPr>
              <a:t> к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прохождению государственной итоговой </a:t>
            </a:r>
            <a:r>
              <a:rPr sz="1400" spc="-5" dirty="0">
                <a:latin typeface="Calibri"/>
                <a:cs typeface="Calibri"/>
              </a:rPr>
              <a:t>аттестации </a:t>
            </a:r>
            <a:r>
              <a:rPr sz="1400" dirty="0">
                <a:latin typeface="Calibri"/>
                <a:cs typeface="Calibri"/>
              </a:rPr>
              <a:t>и других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процедур</a:t>
            </a:r>
            <a:r>
              <a:rPr sz="1400" spc="-5" dirty="0">
                <a:latin typeface="Calibri"/>
                <a:cs typeface="Calibri"/>
              </a:rPr>
              <a:t> оценки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качества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образования;</a:t>
            </a:r>
            <a:endParaRPr sz="1400">
              <a:latin typeface="Calibri"/>
              <a:cs typeface="Calibri"/>
            </a:endParaRPr>
          </a:p>
          <a:p>
            <a:pPr marL="463550" indent="-450850" algn="just">
              <a:lnSpc>
                <a:spcPts val="1610"/>
              </a:lnSpc>
              <a:buFont typeface="Wingdings"/>
              <a:buChar char=""/>
              <a:tabLst>
                <a:tab pos="463550" algn="l"/>
              </a:tabLst>
            </a:pPr>
            <a:r>
              <a:rPr sz="1400" i="1" spc="-10" dirty="0">
                <a:latin typeface="Calibri"/>
                <a:cs typeface="Calibri"/>
              </a:rPr>
              <a:t>комплексные</a:t>
            </a:r>
            <a:r>
              <a:rPr sz="1400" i="1" spc="19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(диагностические)</a:t>
            </a:r>
            <a:r>
              <a:rPr sz="1400" i="1" spc="204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работы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направлены</a:t>
            </a:r>
            <a:endParaRPr sz="1400">
              <a:latin typeface="Calibri"/>
              <a:cs typeface="Calibri"/>
            </a:endParaRPr>
          </a:p>
          <a:p>
            <a:pPr marL="12700" marR="5715" algn="just">
              <a:lnSpc>
                <a:spcPct val="101400"/>
              </a:lnSpc>
            </a:pPr>
            <a:r>
              <a:rPr sz="1400" dirty="0">
                <a:latin typeface="Calibri"/>
                <a:cs typeface="Calibri"/>
              </a:rPr>
              <a:t>на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оценку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достижения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обучающимися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предметных</a:t>
            </a:r>
            <a:r>
              <a:rPr sz="1400" dirty="0">
                <a:latin typeface="Calibri"/>
                <a:cs typeface="Calibri"/>
              </a:rPr>
              <a:t> 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метапредметных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образовательных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результатов.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8812" y="1738883"/>
            <a:ext cx="3513454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0850">
              <a:lnSpc>
                <a:spcPts val="1645"/>
              </a:lnSpc>
              <a:spcBef>
                <a:spcPts val="100"/>
              </a:spcBef>
              <a:buFont typeface="Wingdings"/>
              <a:buChar char=""/>
              <a:tabLst>
                <a:tab pos="462915" algn="l"/>
                <a:tab pos="463550" algn="l"/>
                <a:tab pos="1708785" algn="l"/>
                <a:tab pos="2869565" algn="l"/>
              </a:tabLst>
            </a:pP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5" dirty="0">
                <a:latin typeface="Calibri"/>
                <a:cs typeface="Calibri"/>
              </a:rPr>
              <a:t>с</a:t>
            </a:r>
            <a:r>
              <a:rPr sz="1400" i="1" spc="-10" dirty="0">
                <a:latin typeface="Calibri"/>
                <a:cs typeface="Calibri"/>
              </a:rPr>
              <a:t>е</a:t>
            </a:r>
            <a:r>
              <a:rPr sz="1400" i="1" spc="5" dirty="0">
                <a:latin typeface="Calibri"/>
                <a:cs typeface="Calibri"/>
              </a:rPr>
              <a:t>р</a:t>
            </a:r>
            <a:r>
              <a:rPr sz="1400" i="1" spc="-10" dirty="0">
                <a:latin typeface="Calibri"/>
                <a:cs typeface="Calibri"/>
              </a:rPr>
              <a:t>ос</a:t>
            </a:r>
            <a:r>
              <a:rPr sz="1400" i="1" spc="5" dirty="0">
                <a:latin typeface="Calibri"/>
                <a:cs typeface="Calibri"/>
              </a:rPr>
              <a:t>сийс</a:t>
            </a:r>
            <a:r>
              <a:rPr sz="1400" i="1" dirty="0">
                <a:latin typeface="Calibri"/>
                <a:cs typeface="Calibri"/>
              </a:rPr>
              <a:t>к</a:t>
            </a:r>
            <a:r>
              <a:rPr sz="1400" i="1" spc="5" dirty="0">
                <a:latin typeface="Calibri"/>
                <a:cs typeface="Calibri"/>
              </a:rPr>
              <a:t>и</a:t>
            </a:r>
            <a:r>
              <a:rPr sz="1400" i="1" dirty="0">
                <a:latin typeface="Calibri"/>
                <a:cs typeface="Calibri"/>
              </a:rPr>
              <a:t>е	</a:t>
            </a:r>
            <a:r>
              <a:rPr sz="1400" i="1" spc="-5" dirty="0">
                <a:latin typeface="Calibri"/>
                <a:cs typeface="Calibri"/>
              </a:rPr>
              <a:t>п</a:t>
            </a:r>
            <a:r>
              <a:rPr sz="1400" i="1" spc="5" dirty="0">
                <a:latin typeface="Calibri"/>
                <a:cs typeface="Calibri"/>
              </a:rPr>
              <a:t>р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10" dirty="0">
                <a:latin typeface="Calibri"/>
                <a:cs typeface="Calibri"/>
              </a:rPr>
              <a:t>е</a:t>
            </a:r>
            <a:r>
              <a:rPr sz="1400" i="1" spc="5" dirty="0">
                <a:latin typeface="Calibri"/>
                <a:cs typeface="Calibri"/>
              </a:rPr>
              <a:t>р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spc="5" dirty="0">
                <a:latin typeface="Calibri"/>
                <a:cs typeface="Calibri"/>
              </a:rPr>
              <a:t>ч</a:t>
            </a:r>
            <a:r>
              <a:rPr sz="1400" i="1" dirty="0">
                <a:latin typeface="Calibri"/>
                <a:cs typeface="Calibri"/>
              </a:rPr>
              <a:t>н</a:t>
            </a:r>
            <a:r>
              <a:rPr sz="1400" i="1" spc="5" dirty="0">
                <a:latin typeface="Calibri"/>
                <a:cs typeface="Calibri"/>
              </a:rPr>
              <a:t>ы</a:t>
            </a:r>
            <a:r>
              <a:rPr sz="1400" i="1" dirty="0">
                <a:latin typeface="Calibri"/>
                <a:cs typeface="Calibri"/>
              </a:rPr>
              <a:t>е	</a:t>
            </a:r>
            <a:r>
              <a:rPr sz="1400" i="1" spc="5" dirty="0">
                <a:latin typeface="Calibri"/>
                <a:cs typeface="Calibri"/>
              </a:rPr>
              <a:t>ра</a:t>
            </a:r>
            <a:r>
              <a:rPr sz="1400" i="1" dirty="0">
                <a:latin typeface="Calibri"/>
                <a:cs typeface="Calibri"/>
              </a:rPr>
              <a:t>б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spc="5" dirty="0">
                <a:latin typeface="Calibri"/>
                <a:cs typeface="Calibri"/>
              </a:rPr>
              <a:t>ты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Calibri"/>
                <a:cs typeface="Calibri"/>
              </a:rPr>
              <a:t>как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комплексный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r>
              <a:rPr sz="1400" spc="3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оценки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8812" y="2159507"/>
            <a:ext cx="3513454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  <a:tabLst>
                <a:tab pos="833119" algn="l"/>
                <a:tab pos="1099820" algn="l"/>
                <a:tab pos="2029460" algn="l"/>
                <a:tab pos="2122805" algn="l"/>
                <a:tab pos="3319145" algn="l"/>
              </a:tabLst>
            </a:pP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ач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ст</a:t>
            </a:r>
            <a:r>
              <a:rPr sz="1400" spc="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а	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бра</a:t>
            </a:r>
            <a:r>
              <a:rPr sz="1400" spc="-5" dirty="0">
                <a:latin typeface="Calibri"/>
                <a:cs typeface="Calibri"/>
              </a:rPr>
              <a:t>зо</a:t>
            </a:r>
            <a:r>
              <a:rPr sz="1400" dirty="0">
                <a:latin typeface="Calibri"/>
                <a:cs typeface="Calibri"/>
              </a:rPr>
              <a:t>ван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я</a:t>
            </a:r>
            <a:r>
              <a:rPr sz="1400" dirty="0">
                <a:latin typeface="Calibri"/>
                <a:cs typeface="Calibri"/>
              </a:rPr>
              <a:t>,	на</a:t>
            </a:r>
            <a:r>
              <a:rPr sz="1400" spc="-5" dirty="0">
                <a:latin typeface="Calibri"/>
                <a:cs typeface="Calibri"/>
              </a:rPr>
              <a:t>п</a:t>
            </a:r>
            <a:r>
              <a:rPr sz="1400" dirty="0">
                <a:latin typeface="Calibri"/>
                <a:cs typeface="Calibri"/>
              </a:rPr>
              <a:t>ра</a:t>
            </a:r>
            <a:r>
              <a:rPr sz="1400" spc="-1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енн</a:t>
            </a:r>
            <a:r>
              <a:rPr sz="1400" spc="5" dirty="0">
                <a:latin typeface="Calibri"/>
                <a:cs typeface="Calibri"/>
              </a:rPr>
              <a:t>ы</a:t>
            </a:r>
            <a:r>
              <a:rPr sz="1400" dirty="0">
                <a:latin typeface="Calibri"/>
                <a:cs typeface="Calibri"/>
              </a:rPr>
              <a:t>й	на  ра</a:t>
            </a:r>
            <a:r>
              <a:rPr sz="1400" spc="-5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т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е		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spc="5" dirty="0">
                <a:latin typeface="Calibri"/>
                <a:cs typeface="Calibri"/>
              </a:rPr>
              <a:t>ди</a:t>
            </a:r>
            <a:r>
              <a:rPr sz="1400" dirty="0">
                <a:latin typeface="Calibri"/>
                <a:cs typeface="Calibri"/>
              </a:rPr>
              <a:t>н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		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бра</a:t>
            </a:r>
            <a:r>
              <a:rPr sz="1400" spc="-5" dirty="0">
                <a:latin typeface="Calibri"/>
                <a:cs typeface="Calibri"/>
              </a:rPr>
              <a:t>зо</a:t>
            </a:r>
            <a:r>
              <a:rPr sz="1400" dirty="0">
                <a:latin typeface="Calibri"/>
                <a:cs typeface="Calibri"/>
              </a:rPr>
              <a:t>ва</a:t>
            </a:r>
            <a:r>
              <a:rPr sz="1400" spc="-20" dirty="0">
                <a:latin typeface="Calibri"/>
                <a:cs typeface="Calibri"/>
              </a:rPr>
              <a:t>те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ьн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8812" y="2589276"/>
            <a:ext cx="3027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пространства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Федерации;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8812" y="2805683"/>
            <a:ext cx="3514090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600"/>
              </a:lnSpc>
              <a:spcBef>
                <a:spcPts val="120"/>
              </a:spcBef>
              <a:buFont typeface="Wingdings"/>
              <a:buChar char=""/>
              <a:tabLst>
                <a:tab pos="463550" algn="l"/>
                <a:tab pos="1704339" algn="l"/>
                <a:tab pos="2453640" algn="l"/>
                <a:tab pos="3402965" algn="l"/>
              </a:tabLst>
            </a:pPr>
            <a:r>
              <a:rPr sz="1400" i="1" dirty="0">
                <a:latin typeface="Calibri"/>
                <a:cs typeface="Calibri"/>
              </a:rPr>
              <a:t>м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spc="-5" dirty="0">
                <a:latin typeface="Calibri"/>
                <a:cs typeface="Calibri"/>
              </a:rPr>
              <a:t>н</a:t>
            </a:r>
            <a:r>
              <a:rPr sz="1400" i="1" dirty="0">
                <a:latin typeface="Calibri"/>
                <a:cs typeface="Calibri"/>
              </a:rPr>
              <a:t>и</a:t>
            </a:r>
            <a:r>
              <a:rPr sz="1400" i="1" spc="5" dirty="0">
                <a:latin typeface="Calibri"/>
                <a:cs typeface="Calibri"/>
              </a:rPr>
              <a:t>т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dirty="0">
                <a:latin typeface="Calibri"/>
                <a:cs typeface="Calibri"/>
              </a:rPr>
              <a:t>ри</a:t>
            </a:r>
            <a:r>
              <a:rPr sz="1400" i="1" spc="-5" dirty="0">
                <a:latin typeface="Calibri"/>
                <a:cs typeface="Calibri"/>
              </a:rPr>
              <a:t>нг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spc="5" dirty="0">
                <a:latin typeface="Calibri"/>
                <a:cs typeface="Calibri"/>
              </a:rPr>
              <a:t>вы</a:t>
            </a:r>
            <a:r>
              <a:rPr sz="1400" i="1" dirty="0">
                <a:latin typeface="Calibri"/>
                <a:cs typeface="Calibri"/>
              </a:rPr>
              <a:t>е	</a:t>
            </a:r>
            <a:r>
              <a:rPr sz="1400" i="1" spc="5" dirty="0">
                <a:latin typeface="Calibri"/>
                <a:cs typeface="Calibri"/>
              </a:rPr>
              <a:t>и</a:t>
            </a:r>
            <a:r>
              <a:rPr sz="1400" i="1" spc="-10" dirty="0">
                <a:latin typeface="Calibri"/>
                <a:cs typeface="Calibri"/>
              </a:rPr>
              <a:t>с</a:t>
            </a:r>
            <a:r>
              <a:rPr sz="1400" i="1" spc="5" dirty="0">
                <a:latin typeface="Calibri"/>
                <a:cs typeface="Calibri"/>
              </a:rPr>
              <a:t>с</a:t>
            </a:r>
            <a:r>
              <a:rPr sz="1400" i="1" spc="-5" dirty="0">
                <a:latin typeface="Calibri"/>
                <a:cs typeface="Calibri"/>
              </a:rPr>
              <a:t>л</a:t>
            </a:r>
            <a:r>
              <a:rPr sz="1400" i="1" spc="-10" dirty="0">
                <a:latin typeface="Calibri"/>
                <a:cs typeface="Calibri"/>
              </a:rPr>
              <a:t>е</a:t>
            </a:r>
            <a:r>
              <a:rPr sz="1400" i="1" dirty="0">
                <a:latin typeface="Calibri"/>
                <a:cs typeface="Calibri"/>
              </a:rPr>
              <a:t>д</a:t>
            </a:r>
            <a:r>
              <a:rPr sz="1400" i="1" spc="-10" dirty="0">
                <a:latin typeface="Calibri"/>
                <a:cs typeface="Calibri"/>
              </a:rPr>
              <a:t>о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5" dirty="0">
                <a:latin typeface="Calibri"/>
                <a:cs typeface="Calibri"/>
              </a:rPr>
              <a:t>а</a:t>
            </a:r>
            <a:r>
              <a:rPr sz="1400" i="1" spc="-5" dirty="0">
                <a:latin typeface="Calibri"/>
                <a:cs typeface="Calibri"/>
              </a:rPr>
              <a:t>н</a:t>
            </a:r>
            <a:r>
              <a:rPr sz="1400" i="1" spc="5" dirty="0">
                <a:latin typeface="Calibri"/>
                <a:cs typeface="Calibri"/>
              </a:rPr>
              <a:t>ия  </a:t>
            </a:r>
            <a:r>
              <a:rPr sz="1400" dirty="0">
                <a:latin typeface="Calibri"/>
                <a:cs typeface="Calibri"/>
              </a:rPr>
              <a:t>ф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ера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,	реги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ьн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	и  </a:t>
            </a:r>
            <a:r>
              <a:rPr sz="1400" spc="-5" dirty="0">
                <a:latin typeface="Calibri"/>
                <a:cs typeface="Calibri"/>
              </a:rPr>
              <a:t>муниципального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уровней.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СИСТЕМА</a:t>
            </a:r>
            <a:r>
              <a:rPr spc="-10" dirty="0"/>
              <a:t> </a:t>
            </a:r>
            <a:r>
              <a:rPr spc="-5" dirty="0"/>
              <a:t>ОЦЕНКИ</a:t>
            </a:r>
            <a:r>
              <a:rPr spc="-10" dirty="0"/>
              <a:t> ДОСТИЖЕНИЯ</a:t>
            </a:r>
            <a:r>
              <a:rPr spc="-5" dirty="0"/>
              <a:t> ОБУЧАЮЩИМИСЯ ПЛАНИРУЕМЫХ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51" y="217932"/>
            <a:ext cx="5900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latin typeface="Calibri"/>
                <a:cs typeface="Calibri"/>
              </a:rPr>
              <a:t>РЕЗУЛЬТАТОВ</a:t>
            </a:r>
            <a:r>
              <a:rPr sz="2000" b="1" spc="-5" dirty="0">
                <a:latin typeface="Calibri"/>
                <a:cs typeface="Calibri"/>
              </a:rPr>
              <a:t> ОСВОЕНИЯ </a:t>
            </a:r>
            <a:r>
              <a:rPr sz="2000" b="1" spc="-20" dirty="0">
                <a:latin typeface="Calibri"/>
                <a:cs typeface="Calibri"/>
              </a:rPr>
              <a:t>ПРОГРАММ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НОО,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ООО,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СОО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937"/>
            <a:ext cx="6804659" cy="638175"/>
            <a:chOff x="0" y="7937"/>
            <a:chExt cx="6804659" cy="638175"/>
          </a:xfrm>
        </p:grpSpPr>
        <p:sp>
          <p:nvSpPr>
            <p:cNvPr id="5" name="object 5"/>
            <p:cNvSpPr/>
            <p:nvPr/>
          </p:nvSpPr>
          <p:spPr>
            <a:xfrm>
              <a:off x="198661" y="627533"/>
              <a:ext cx="6605905" cy="0"/>
            </a:xfrm>
            <a:custGeom>
              <a:avLst/>
              <a:gdLst/>
              <a:ahLst/>
              <a:cxnLst/>
              <a:rect l="l" t="t" r="r" b="b"/>
              <a:pathLst>
                <a:path w="6605905">
                  <a:moveTo>
                    <a:pt x="0" y="0"/>
                  </a:moveTo>
                  <a:lnTo>
                    <a:pt x="6605587" y="1"/>
                  </a:lnTo>
                </a:path>
              </a:pathLst>
            </a:custGeom>
            <a:ln w="22225">
              <a:solidFill>
                <a:srgbClr val="3A6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937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7544" y="4515965"/>
            <a:ext cx="8353425" cy="504190"/>
          </a:xfrm>
          <a:prstGeom prst="rect">
            <a:avLst/>
          </a:prstGeom>
          <a:solidFill>
            <a:srgbClr val="E46C0A"/>
          </a:solidFill>
        </p:spPr>
        <p:txBody>
          <a:bodyPr vert="horz" wrap="square" lIns="0" tIns="114935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905"/>
              </a:spcBef>
            </a:pPr>
            <a:r>
              <a:rPr sz="1600" b="1" spc="-15" dirty="0">
                <a:latin typeface="Calibri"/>
                <a:cs typeface="Calibri"/>
              </a:rPr>
              <a:t>ОТ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КОНТРОЛЯ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ЗНАНИЙ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 </a:t>
            </a:r>
            <a:r>
              <a:rPr sz="1600" b="1" spc="-10" dirty="0">
                <a:latin typeface="Calibri"/>
                <a:cs typeface="Calibri"/>
              </a:rPr>
              <a:t>УПРАВЛЕНИЮ</a:t>
            </a:r>
            <a:r>
              <a:rPr sz="1600" b="1" dirty="0">
                <a:latin typeface="Calibri"/>
                <a:cs typeface="Calibri"/>
              </a:rPr>
              <a:t> НА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ОСНОВАНИИ ДАННЫХ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9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1194" y="693191"/>
          <a:ext cx="8352155" cy="3456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1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502920" marR="496570" algn="ctr">
                        <a:lnSpc>
                          <a:spcPct val="100699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ЬН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РЕЗУЛЬТАТЫ/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ОЦЕНКИ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ОСОБЕННОСТИ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ОЦЕНКИ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7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30" dirty="0">
                          <a:latin typeface="Calibri"/>
                          <a:cs typeface="Calibri"/>
                        </a:rPr>
                        <a:t>ПРЕДМЕТНЫЕ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260"/>
                        </a:lnSpc>
                        <a:spcBef>
                          <a:spcPts val="26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оц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‒з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нан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им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ан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295"/>
                        </a:lnSpc>
                      </a:pPr>
                      <a:r>
                        <a:rPr sz="1100" spc="-30" dirty="0">
                          <a:latin typeface="Calibri"/>
                          <a:cs typeface="Calibri"/>
                        </a:rPr>
                        <a:t>‒применение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310"/>
                        </a:lnSpc>
                      </a:pPr>
                      <a:r>
                        <a:rPr sz="1100" spc="-30" dirty="0">
                          <a:latin typeface="Calibri"/>
                          <a:cs typeface="Calibri"/>
                        </a:rPr>
                        <a:t>‒функциональность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8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30" dirty="0">
                          <a:latin typeface="Calibri"/>
                          <a:cs typeface="Calibri"/>
                        </a:rPr>
                        <a:t>МЕТАПРЕДМЕТНЫЕ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37185">
                        <a:lnSpc>
                          <a:spcPct val="94500"/>
                        </a:lnSpc>
                        <a:spcBef>
                          <a:spcPts val="330"/>
                        </a:spcBef>
                      </a:pPr>
                      <a:r>
                        <a:rPr sz="1100" spc="-30" dirty="0">
                          <a:latin typeface="Calibri"/>
                          <a:cs typeface="Calibri"/>
                        </a:rPr>
                        <a:t>Общий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подход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формированию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оценке</a:t>
                      </a: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метапредметных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результатов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текущем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учебном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процессе состоит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том,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метапредметные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действия,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правило,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формируются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оцениваются </a:t>
                      </a:r>
                      <a:r>
                        <a:rPr sz="11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как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неотъемлемый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элемент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выполняемого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задания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предмету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8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30" dirty="0">
                          <a:latin typeface="Calibri"/>
                          <a:cs typeface="Calibri"/>
                        </a:rPr>
                        <a:t>ЛИЧНОСТНЫЕ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9380">
                        <a:lnSpc>
                          <a:spcPct val="94500"/>
                        </a:lnSpc>
                        <a:spcBef>
                          <a:spcPts val="330"/>
                        </a:spcBef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Целью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оценки 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личностных достижений обучающихся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является 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определение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персонифицированного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уровня развития качеств личности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школьника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получение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представления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воспитательной деятельности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образовательной организации,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её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влиянии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коллектив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обучающихся: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удалось достичь, изменить, скорректировать,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является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предметом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будущем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1662</Words>
  <Application>Microsoft Office PowerPoint</Application>
  <PresentationFormat>Экран (16:9)</PresentationFormat>
  <Paragraphs>250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Основная образовательная программа: подходы и</vt:lpstr>
      <vt:lpstr>1 января 2023 г.</vt:lpstr>
      <vt:lpstr>  ФОП                        : СОДЕРЖАНИЕ </vt:lpstr>
      <vt:lpstr>ФОП НОО, ООО и СОО</vt:lpstr>
      <vt:lpstr>ФООП НОО</vt:lpstr>
      <vt:lpstr>ФООП ООО</vt:lpstr>
      <vt:lpstr>ФОП СОО</vt:lpstr>
      <vt:lpstr>СИСТЕМА ОЦЕНКИ ДОСТИЖЕНИЯ ОБУЧАЮЩИМИСЯ ПЛАНИРУЕМЫХ</vt:lpstr>
      <vt:lpstr>СИСТЕМА ОЦЕНКИ ДОСТИЖЕНИЯ ОБУЧАЮЩИМИСЯ ПЛАНИРУЕМЫХ</vt:lpstr>
      <vt:lpstr>ПОЗНАВАТЕЛЬНЫЕ УЧЕБНЫЕ ДЕЙСТВИЯ: ОРГАНИЗУЕМ ПРОЦЕСС ПОЗНАНИЯ</vt:lpstr>
      <vt:lpstr>КОММУНИКАТИВНЫЕ УЧЕБНЫЕ ДЕЙСТВИЯ: РАБОТА В ПАРАХ/ГРУППАХ</vt:lpstr>
      <vt:lpstr>УЧЕБНЫЕ РЕГУЛЯТИВНЫЕ ДЕЙСТВИЯ: КЛЮЧЕВЫЕ АСПЕКТЫ ОРГАНИЗАЦИИ</vt:lpstr>
      <vt:lpstr>ПРИМЕРЫ ЗАДАНИЙ: ОБЩЕСТВОЗНАНИЕ</vt:lpstr>
      <vt:lpstr>Слайд 14</vt:lpstr>
      <vt:lpstr>ПОЛУЧЕНИЕ ЭФФЕКТИВНОЙ ОБРАТНОЙ СВЯЗИ: ДИНАМИКА   ОБРАЗОВАТЕЛЬНЫХ РЕЗУЛЬТАТОВ </vt:lpstr>
      <vt:lpstr>ОЦЕНКА ОБРАЗОВАТЕЛЬНЫХ РЕЗУЛЬТАТОВ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программа: подходы и</dc:title>
  <dc:creator>Гарник Екатерина Алексеевна</dc:creator>
  <cp:lastModifiedBy>Специалист</cp:lastModifiedBy>
  <cp:revision>12</cp:revision>
  <dcterms:created xsi:type="dcterms:W3CDTF">2023-01-30T00:28:47Z</dcterms:created>
  <dcterms:modified xsi:type="dcterms:W3CDTF">2023-02-03T03:02:04Z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2023-01-19T00:00:00Z</vt:filetime>
  </property>
  <property fmtid="{D5CDD505-2E9C-101B-9397-08002B2CF9AE}" pid="3" name="LastSaved">
    <vt:filetime>2023-01-30T00:00:00Z</vt:filetime>
  </property>
</Properties>
</file>