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6" r:id="rId2"/>
    <p:sldId id="267" r:id="rId3"/>
    <p:sldId id="268" r:id="rId4"/>
    <p:sldId id="269" r:id="rId5"/>
    <p:sldId id="270" r:id="rId6"/>
    <p:sldId id="272" r:id="rId7"/>
    <p:sldId id="273" r:id="rId8"/>
    <p:sldId id="276" r:id="rId9"/>
    <p:sldId id="274" r:id="rId10"/>
    <p:sldId id="271" r:id="rId11"/>
    <p:sldId id="279" r:id="rId12"/>
    <p:sldId id="280" r:id="rId13"/>
    <p:sldId id="281" r:id="rId14"/>
    <p:sldId id="282" r:id="rId15"/>
    <p:sldId id="283" r:id="rId16"/>
    <p:sldId id="284" r:id="rId17"/>
    <p:sldId id="286" r:id="rId18"/>
    <p:sldId id="277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FE9"/>
    <a:srgbClr val="56B1CA"/>
    <a:srgbClr val="CCE9AD"/>
    <a:srgbClr val="99CC00"/>
    <a:srgbClr val="00B451"/>
    <a:srgbClr val="DCF2DD"/>
    <a:srgbClr val="C0E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BD3E5-0777-4E29-B818-14870336C1BA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896E0-94B3-4113-A167-4C0F52C99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14DF-2ED3-4045-A5CC-A5AA903FC22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027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14DF-2ED3-4045-A5CC-A5AA903FC22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027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14DF-2ED3-4045-A5CC-A5AA903FC22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027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14DF-2ED3-4045-A5CC-A5AA903FC22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027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14DF-2ED3-4045-A5CC-A5AA903FC22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027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14DF-2ED3-4045-A5CC-A5AA903FC22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027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14DF-2ED3-4045-A5CC-A5AA903FC22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027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14DF-2ED3-4045-A5CC-A5AA903FC22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027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14DF-2ED3-4045-A5CC-A5AA903FC22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027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14DF-2ED3-4045-A5CC-A5AA903FC22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027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14DF-2ED3-4045-A5CC-A5AA903FC22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6027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14DF-2ED3-4045-A5CC-A5AA903FC22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027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14DF-2ED3-4045-A5CC-A5AA903FC22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6027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14DF-2ED3-4045-A5CC-A5AA903FC22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60270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14DF-2ED3-4045-A5CC-A5AA903FC22D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60270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14DF-2ED3-4045-A5CC-A5AA903FC22D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60270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14DF-2ED3-4045-A5CC-A5AA903FC22D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60270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14DF-2ED3-4045-A5CC-A5AA903FC22D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60270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14DF-2ED3-4045-A5CC-A5AA903FC22D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60270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14DF-2ED3-4045-A5CC-A5AA903FC22D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60270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14DF-2ED3-4045-A5CC-A5AA903FC22D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02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14DF-2ED3-4045-A5CC-A5AA903FC22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027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14DF-2ED3-4045-A5CC-A5AA903FC22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027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14DF-2ED3-4045-A5CC-A5AA903FC22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027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14DF-2ED3-4045-A5CC-A5AA903FC22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027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14DF-2ED3-4045-A5CC-A5AA903FC22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027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14DF-2ED3-4045-A5CC-A5AA903FC22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027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14DF-2ED3-4045-A5CC-A5AA903FC22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027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hyperlink" Target="http://profstandart.rosmintrud.r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012950" y="4439686"/>
            <a:ext cx="5359400" cy="958577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endParaRPr lang="ru-RU" sz="3600" b="1" dirty="0">
              <a:solidFill>
                <a:srgbClr val="2A3F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6177" y="1323704"/>
            <a:ext cx="8626567" cy="60959"/>
          </a:xfrm>
          <a:prstGeom prst="rect">
            <a:avLst/>
          </a:prstGeom>
          <a:solidFill>
            <a:srgbClr val="2A3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027577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187624" y="2132856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2A3FB3"/>
                </a:solidFill>
                <a:latin typeface="+mj-lt"/>
              </a:rPr>
              <a:t>Применение профессиональных </a:t>
            </a:r>
            <a:r>
              <a:rPr lang="ru-RU" sz="3600" b="1" dirty="0" smtClean="0">
                <a:solidFill>
                  <a:srgbClr val="2A3FB3"/>
                </a:solidFill>
                <a:latin typeface="+mj-lt"/>
              </a:rPr>
              <a:t>стандартов в образовательной организации</a:t>
            </a:r>
            <a:endParaRPr lang="ru-RU" sz="3600" b="1" dirty="0" smtClean="0">
              <a:solidFill>
                <a:srgbClr val="2A3FB3"/>
              </a:solidFill>
              <a:latin typeface="+mj-lt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0" y="537030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662058" y="6219373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" y="718457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260772" y="5950857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5661248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 dirty="0" smtClean="0">
                <a:latin typeface="+mj-lt"/>
              </a:rPr>
              <a:t>Петрунина Татьяна </a:t>
            </a:r>
            <a:r>
              <a:rPr lang="ru-RU" sz="1800" b="1" dirty="0" err="1" smtClean="0">
                <a:latin typeface="+mj-lt"/>
              </a:rPr>
              <a:t>Авинеровна</a:t>
            </a:r>
            <a:r>
              <a:rPr lang="ru-RU" sz="1800" b="1" dirty="0" smtClean="0">
                <a:latin typeface="+mj-lt"/>
              </a:rPr>
              <a:t>, </a:t>
            </a:r>
            <a:br>
              <a:rPr lang="ru-RU" sz="1800" b="1" dirty="0" smtClean="0">
                <a:latin typeface="+mj-lt"/>
              </a:rPr>
            </a:br>
            <a:r>
              <a:rPr lang="ru-RU" sz="1800" b="1" dirty="0" smtClean="0">
                <a:latin typeface="+mj-lt"/>
              </a:rPr>
              <a:t>ст. методист ХК ИРО, 8(4212)56-01</a:t>
            </a:r>
          </a:p>
        </p:txBody>
      </p:sp>
    </p:spTree>
    <p:extLst>
      <p:ext uri="{BB962C8B-B14F-4D97-AF65-F5344CB8AC3E}">
        <p14:creationId xmlns:p14="http://schemas.microsoft.com/office/powerpoint/2010/main" xmlns="" val="38296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012950" y="4439686"/>
            <a:ext cx="5359400" cy="958577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endParaRPr lang="ru-RU" sz="3600" b="1" dirty="0">
              <a:solidFill>
                <a:srgbClr val="2A3F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6177" y="1323704"/>
            <a:ext cx="8626567" cy="60959"/>
          </a:xfrm>
          <a:prstGeom prst="rect">
            <a:avLst/>
          </a:prstGeom>
          <a:solidFill>
            <a:srgbClr val="2A3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027577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0" y="537030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" y="718457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2" name="Блок-схема: данные 11"/>
          <p:cNvSpPr/>
          <p:nvPr/>
        </p:nvSpPr>
        <p:spPr>
          <a:xfrm>
            <a:off x="2087216" y="0"/>
            <a:ext cx="7056784" cy="1268760"/>
          </a:xfrm>
          <a:prstGeom prst="flowChartInputOutput">
            <a:avLst/>
          </a:prstGeom>
          <a:solidFill>
            <a:srgbClr val="56B1CA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/>
              <a:t>Применение профессиональных стандартов</a:t>
            </a:r>
            <a:endParaRPr lang="ru-RU" sz="21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60"/>
            <a:ext cx="4283968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211960" y="1412776"/>
            <a:ext cx="4752528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2A3FB3"/>
                </a:solidFill>
                <a:latin typeface="+mj-lt"/>
              </a:rPr>
              <a:t>Постановление </a:t>
            </a:r>
            <a:r>
              <a:rPr lang="ru-RU" sz="1900" b="1" dirty="0" smtClean="0">
                <a:solidFill>
                  <a:srgbClr val="2A3FB3"/>
                </a:solidFill>
                <a:latin typeface="+mj-lt"/>
              </a:rPr>
              <a:t>Правительства Российской </a:t>
            </a:r>
            <a:r>
              <a:rPr lang="ru-RU" sz="1900" b="1" dirty="0" smtClean="0">
                <a:solidFill>
                  <a:srgbClr val="2A3FB3"/>
                </a:solidFill>
                <a:latin typeface="+mj-lt"/>
              </a:rPr>
              <a:t>Федерации </a:t>
            </a:r>
            <a:r>
              <a:rPr lang="ru-RU" sz="1900" b="1" dirty="0" smtClean="0">
                <a:solidFill>
                  <a:srgbClr val="2A3FB3"/>
                </a:solidFill>
                <a:latin typeface="+mj-lt"/>
              </a:rPr>
              <a:t>от 27 июня 2016 г. № 584 </a:t>
            </a:r>
            <a:r>
              <a:rPr lang="ru-RU" sz="1900" b="1" dirty="0" smtClean="0">
                <a:solidFill>
                  <a:srgbClr val="2A3FB3"/>
                </a:solidFill>
                <a:latin typeface="+mj-lt"/>
              </a:rPr>
              <a:t/>
            </a:r>
            <a:br>
              <a:rPr lang="ru-RU" sz="1900" b="1" dirty="0" smtClean="0">
                <a:solidFill>
                  <a:srgbClr val="2A3FB3"/>
                </a:solidFill>
                <a:latin typeface="+mj-lt"/>
              </a:rPr>
            </a:br>
            <a:r>
              <a:rPr lang="ru-RU" sz="1900" dirty="0" smtClean="0">
                <a:solidFill>
                  <a:srgbClr val="2A3FB3"/>
                </a:solidFill>
                <a:latin typeface="+mj-lt"/>
              </a:rPr>
              <a:t>«</a:t>
            </a:r>
            <a:r>
              <a:rPr lang="ru-RU" sz="1900" dirty="0" smtClean="0">
                <a:solidFill>
                  <a:srgbClr val="2A3FB3"/>
                </a:solidFill>
                <a:latin typeface="+mj-lt"/>
              </a:rPr>
              <a:t>Об </a:t>
            </a:r>
            <a:r>
              <a:rPr lang="ru-RU" sz="1900" dirty="0" smtClean="0">
                <a:solidFill>
                  <a:srgbClr val="2A3FB3"/>
                </a:solidFill>
                <a:latin typeface="+mj-lt"/>
              </a:rPr>
              <a:t>особенностях </a:t>
            </a:r>
            <a:r>
              <a:rPr lang="ru-RU" sz="1900" dirty="0" smtClean="0">
                <a:solidFill>
                  <a:srgbClr val="2A3FB3"/>
                </a:solidFill>
                <a:latin typeface="+mj-lt"/>
              </a:rPr>
              <a:t>применения профессиональных </a:t>
            </a:r>
            <a:r>
              <a:rPr lang="ru-RU" sz="1900" dirty="0" smtClean="0">
                <a:solidFill>
                  <a:srgbClr val="2A3FB3"/>
                </a:solidFill>
                <a:latin typeface="+mj-lt"/>
              </a:rPr>
              <a:t>стандартов в </a:t>
            </a:r>
            <a:r>
              <a:rPr lang="ru-RU" sz="1900" dirty="0" smtClean="0">
                <a:solidFill>
                  <a:srgbClr val="2A3FB3"/>
                </a:solidFill>
                <a:latin typeface="+mj-lt"/>
              </a:rPr>
              <a:t>части требований, обязательных для применения государственными внебюджетными фондами Российской Федерации, государственными или муниципальными учреждениями, государственными или муниципальными унитарными предприятиями, а также государственными корпорациями, государственными компаниями и </a:t>
            </a:r>
            <a:r>
              <a:rPr lang="ru-RU" sz="1900" dirty="0" smtClean="0">
                <a:solidFill>
                  <a:srgbClr val="2A3FB3"/>
                </a:solidFill>
                <a:latin typeface="+mj-lt"/>
              </a:rPr>
              <a:t>хозяйственными обществами</a:t>
            </a:r>
            <a:r>
              <a:rPr lang="ru-RU" sz="1900" dirty="0" smtClean="0">
                <a:solidFill>
                  <a:srgbClr val="2A3FB3"/>
                </a:solidFill>
                <a:latin typeface="+mj-lt"/>
              </a:rPr>
              <a:t>, более пятидесяти процентов акций (долей) в уставном капитале которых находится в государственной собственности или муниципальной собственности»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rot="5460000">
            <a:off x="3211758" y="1852734"/>
            <a:ext cx="914400" cy="9144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96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012950" y="4439686"/>
            <a:ext cx="5359400" cy="958577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endParaRPr lang="ru-RU" sz="3600" b="1" dirty="0">
              <a:solidFill>
                <a:srgbClr val="2A3F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6177" y="1323704"/>
            <a:ext cx="8626567" cy="60959"/>
          </a:xfrm>
          <a:prstGeom prst="rect">
            <a:avLst/>
          </a:prstGeom>
          <a:solidFill>
            <a:srgbClr val="2A3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027577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0" y="537030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" y="718457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2" name="Блок-схема: данные 11"/>
          <p:cNvSpPr/>
          <p:nvPr/>
        </p:nvSpPr>
        <p:spPr>
          <a:xfrm>
            <a:off x="2087216" y="0"/>
            <a:ext cx="7056784" cy="1268760"/>
          </a:xfrm>
          <a:prstGeom prst="flowChartInputOutput">
            <a:avLst/>
          </a:prstGeom>
          <a:solidFill>
            <a:srgbClr val="56B1CA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/>
              <a:t>Применение профессиональных стандартов</a:t>
            </a:r>
            <a:endParaRPr lang="ru-RU" sz="21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1772816"/>
            <a:ext cx="871296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A3FB3"/>
                </a:solidFill>
                <a:latin typeface="+mj-lt"/>
              </a:rPr>
              <a:t>ПОСТАНОВЛЕНИЕ ПРАВИТЕЛЬСТВА РФ </a:t>
            </a:r>
          </a:p>
          <a:p>
            <a:pPr algn="ctr"/>
            <a:r>
              <a:rPr lang="ru-RU" sz="2400" b="1" dirty="0" smtClean="0">
                <a:solidFill>
                  <a:srgbClr val="2A3FB3"/>
                </a:solidFill>
                <a:latin typeface="+mj-lt"/>
              </a:rPr>
              <a:t>ОТ 27 ИЮНЯ 2016 Г. № 584 </a:t>
            </a:r>
          </a:p>
          <a:p>
            <a:pPr indent="538163" algn="just"/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соответствии с частью 1 статьи 4 Федерального закона "О внесении изменений в Трудовой кодекс Российской Федерации и статьи 11 и 73 Федерального закона "Об образовании в Российской Федерации" Правительство Российской Федерации </a:t>
            </a:r>
            <a:r>
              <a:rPr lang="ru-RU" alt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 с т а </a:t>
            </a:r>
            <a:r>
              <a:rPr lang="ru-RU" alt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 в л я е т: </a:t>
            </a:r>
            <a:endParaRPr lang="ru-RU" altLang="ru-RU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8163" algn="just"/>
            <a:endParaRPr lang="ru-RU" altLang="ru-RU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8163" algn="just"/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1.Профессиональные стандарты в части требований к квалификации, необходимой работнику для выполнения определенной трудовой функции, 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применяются поэтапно на основе утвержденных организациями 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планов.</a:t>
            </a:r>
          </a:p>
          <a:p>
            <a:pPr indent="538163" algn="just"/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8163" algn="just"/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2.Реализацию мероприятий планов завершить не позднее 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2020г</a:t>
            </a:r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60772" y="6021288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62057" y="6309320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6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012950" y="4439686"/>
            <a:ext cx="5359400" cy="958577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endParaRPr lang="ru-RU" sz="3600" b="1" dirty="0">
              <a:solidFill>
                <a:srgbClr val="2A3F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6177" y="1323704"/>
            <a:ext cx="8626567" cy="60959"/>
          </a:xfrm>
          <a:prstGeom prst="rect">
            <a:avLst/>
          </a:prstGeom>
          <a:solidFill>
            <a:srgbClr val="2A3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027577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0" y="537030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" y="718457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2" name="Блок-схема: данные 11"/>
          <p:cNvSpPr/>
          <p:nvPr/>
        </p:nvSpPr>
        <p:spPr>
          <a:xfrm>
            <a:off x="2087216" y="0"/>
            <a:ext cx="7056784" cy="1268760"/>
          </a:xfrm>
          <a:prstGeom prst="flowChartInputOutput">
            <a:avLst/>
          </a:prstGeom>
          <a:solidFill>
            <a:srgbClr val="56B1CA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/>
              <a:t>Применение профессиональных стандартов</a:t>
            </a:r>
            <a:endParaRPr lang="ru-RU" sz="21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412776"/>
            <a:ext cx="871296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Планы 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организации применения профессиональных стандартов должны содержать: </a:t>
            </a:r>
            <a:endParaRPr lang="ru-RU" altLang="ru-RU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8163" algn="just"/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список профессиональных стандартов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подлежащих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применению</a:t>
            </a:r>
          </a:p>
          <a:p>
            <a:pPr indent="538163" algn="just"/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сведения о потребности в профессиональном образовании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профессиональном обучении и (или) дополнительном профессиональном образовании работников, полученные на основе анализа квалификационных требований, содержащихся в профессиональных стандартах, и кадрового состава организаций, указанных в абзаце первом настоящего пункта,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о проведении соответствующих мероприятий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образованию и обучению в установленном порядке; </a:t>
            </a:r>
            <a:endParaRPr lang="ru-RU" alt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8163" algn="just"/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применения профессиональных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стандар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тов</a:t>
            </a:r>
          </a:p>
          <a:p>
            <a:pPr indent="538163" algn="just"/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перечень локальных нормативных актов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других документов организаций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подлежащих изменению в связи с учётом положений профессиональных стандартов, подлежащих применению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60772" y="6021288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62057" y="6309320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517232"/>
            <a:ext cx="172717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296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012950" y="4439686"/>
            <a:ext cx="5359400" cy="958577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endParaRPr lang="ru-RU" sz="3600" b="1" dirty="0">
              <a:solidFill>
                <a:srgbClr val="2A3F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6177" y="1323704"/>
            <a:ext cx="8626567" cy="60959"/>
          </a:xfrm>
          <a:prstGeom prst="rect">
            <a:avLst/>
          </a:prstGeom>
          <a:solidFill>
            <a:srgbClr val="2A3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1556792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0" y="537030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" y="718457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2" name="Блок-схема: данные 11"/>
          <p:cNvSpPr/>
          <p:nvPr/>
        </p:nvSpPr>
        <p:spPr>
          <a:xfrm>
            <a:off x="2087216" y="0"/>
            <a:ext cx="7056784" cy="1268760"/>
          </a:xfrm>
          <a:prstGeom prst="flowChartInputOutput">
            <a:avLst/>
          </a:prstGeom>
          <a:solidFill>
            <a:srgbClr val="56B1CA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100" b="1" dirty="0" smtClean="0"/>
              <a:t>Формирование и деятельность рабочей группы по внедрению профессиональных стандартов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60772" y="6021288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62057" y="6309320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628800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Сформировать рабочую группу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2132856"/>
            <a:ext cx="8640960" cy="504056"/>
          </a:xfrm>
          <a:prstGeom prst="rect">
            <a:avLst/>
          </a:prstGeom>
          <a:solidFill>
            <a:srgbClr val="B9DFE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Издать приказ о создании рабочей группы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3068960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Назначить руководителя 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</a:p>
          <a:p>
            <a:pPr algn="ctr"/>
            <a:endPara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3573016"/>
            <a:ext cx="8640960" cy="648072"/>
          </a:xfrm>
          <a:prstGeom prst="rect">
            <a:avLst/>
          </a:prstGeom>
          <a:solidFill>
            <a:srgbClr val="B9DFE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/>
          </a:p>
          <a:p>
            <a:pPr algn="ctr"/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Наделить его полномочиями управлять рабочей группой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Полномочия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закрепить в приказе о создании рабочей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</a:p>
          <a:p>
            <a:pPr algn="ctr"/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4725144"/>
            <a:ext cx="8640960" cy="576064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/>
          </a:p>
          <a:p>
            <a:pPr algn="ctr"/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Указанным 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приказом поручить рабочей группе разработать пошаговый план внедрения профессиональных стандартов </a:t>
            </a:r>
            <a:endParaRPr lang="ru-RU" alt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5301208"/>
            <a:ext cx="8640960" cy="504056"/>
          </a:xfrm>
          <a:prstGeom prst="rect">
            <a:avLst/>
          </a:prstGeom>
          <a:solidFill>
            <a:srgbClr val="B9DFE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/>
              <a:t>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плане указать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мероприятия, сроки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выполнения,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результат, ответственных</a:t>
            </a:r>
          </a:p>
          <a:p>
            <a:pPr algn="ctr"/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211960" y="2708920"/>
            <a:ext cx="484632" cy="36004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283968" y="4365104"/>
            <a:ext cx="484632" cy="36004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96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012950" y="4439686"/>
            <a:ext cx="5359400" cy="958577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endParaRPr lang="ru-RU" sz="3600" b="1" dirty="0">
              <a:solidFill>
                <a:srgbClr val="2A3F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6177" y="1323704"/>
            <a:ext cx="8626567" cy="60959"/>
          </a:xfrm>
          <a:prstGeom prst="rect">
            <a:avLst/>
          </a:prstGeom>
          <a:solidFill>
            <a:srgbClr val="2A3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1556792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0" y="537030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" y="718457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2" name="Блок-схема: данные 11"/>
          <p:cNvSpPr/>
          <p:nvPr/>
        </p:nvSpPr>
        <p:spPr>
          <a:xfrm>
            <a:off x="2087216" y="0"/>
            <a:ext cx="7056784" cy="1268760"/>
          </a:xfrm>
          <a:prstGeom prst="flowChartInputOutput">
            <a:avLst/>
          </a:prstGeom>
          <a:solidFill>
            <a:srgbClr val="56B1CA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100" b="1" dirty="0" smtClean="0"/>
              <a:t>Формирование и деятельность рабочей группы по внедрению профессиональных стандартов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60772" y="6021288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62057" y="6309320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628800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4.Ознакомить 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рабочую группу с законодательной 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базой внедрения 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профессиональных стандартов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2132856"/>
            <a:ext cx="8640960" cy="504056"/>
          </a:xfrm>
          <a:prstGeom prst="rect">
            <a:avLst/>
          </a:prstGeom>
          <a:solidFill>
            <a:srgbClr val="B9DFE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Организовать семинары, совещания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3068960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endParaRPr lang="ru-RU" alt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Реализовать 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мероприятия, предусмотренные планом </a:t>
            </a:r>
          </a:p>
          <a:p>
            <a:pPr algn="ctr"/>
            <a:endParaRPr lang="ru-RU" alt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3573016"/>
            <a:ext cx="8640960" cy="648072"/>
          </a:xfrm>
          <a:prstGeom prst="rect">
            <a:avLst/>
          </a:prstGeom>
          <a:solidFill>
            <a:srgbClr val="B9DFE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/>
          </a:p>
          <a:p>
            <a:endParaRPr lang="ru-RU" dirty="0" smtClean="0"/>
          </a:p>
          <a:p>
            <a:pPr algn="ctr"/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Проанализировать и при необходимости переработать локальные акты образовательной организации под профессиональные стандарты и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другое</a:t>
            </a:r>
          </a:p>
          <a:p>
            <a:pPr algn="ctr"/>
            <a:endParaRPr lang="ru-RU" alt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4725144"/>
            <a:ext cx="8640960" cy="576064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/>
          </a:p>
          <a:p>
            <a:pPr algn="ctr"/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Подвести итоги работы группы, предоставить отчет </a:t>
            </a:r>
          </a:p>
          <a:p>
            <a:pPr algn="ctr"/>
            <a:endParaRPr lang="ru-RU" alt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5301208"/>
            <a:ext cx="8640960" cy="504056"/>
          </a:xfrm>
          <a:prstGeom prst="rect">
            <a:avLst/>
          </a:prstGeom>
          <a:solidFill>
            <a:srgbClr val="B9DFE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/>
              <a:t>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плане указать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мероприятия, сроки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выполнения,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результат, ответственных</a:t>
            </a:r>
          </a:p>
          <a:p>
            <a:pPr algn="ctr"/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211960" y="2708920"/>
            <a:ext cx="484632" cy="36004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283968" y="4365104"/>
            <a:ext cx="484632" cy="36004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96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012950" y="4439686"/>
            <a:ext cx="5359400" cy="958577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endParaRPr lang="ru-RU" sz="3600" b="1" dirty="0">
              <a:solidFill>
                <a:srgbClr val="2A3F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6177" y="1323704"/>
            <a:ext cx="8626567" cy="60959"/>
          </a:xfrm>
          <a:prstGeom prst="rect">
            <a:avLst/>
          </a:prstGeom>
          <a:solidFill>
            <a:srgbClr val="2A3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027577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0" y="537030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" y="718457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2" name="Блок-схема: данные 11"/>
          <p:cNvSpPr/>
          <p:nvPr/>
        </p:nvSpPr>
        <p:spPr>
          <a:xfrm>
            <a:off x="2087216" y="0"/>
            <a:ext cx="7056784" cy="1268760"/>
          </a:xfrm>
          <a:prstGeom prst="flowChartInputOutput">
            <a:avLst/>
          </a:prstGeom>
          <a:solidFill>
            <a:srgbClr val="56B1CA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200" b="1" dirty="0" smtClean="0"/>
              <a:t>План по организации </a:t>
            </a:r>
            <a:r>
              <a:rPr lang="ru-RU" altLang="ru-RU" sz="2200" b="1" dirty="0" smtClean="0"/>
              <a:t>применения профессиональных </a:t>
            </a:r>
            <a:r>
              <a:rPr lang="ru-RU" altLang="ru-RU" sz="2200" b="1" dirty="0" smtClean="0"/>
              <a:t>стандартов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4" cstate="print"/>
          <a:srcRect l="23019" t="16534" r="22778" b="15928"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296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012950" y="4439686"/>
            <a:ext cx="5359400" cy="958577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endParaRPr lang="ru-RU" sz="3600" b="1" dirty="0">
              <a:solidFill>
                <a:srgbClr val="2A3F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6177" y="1323704"/>
            <a:ext cx="8626567" cy="60959"/>
          </a:xfrm>
          <a:prstGeom prst="rect">
            <a:avLst/>
          </a:prstGeom>
          <a:solidFill>
            <a:srgbClr val="2A3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027577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0" y="537030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" y="718457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2" name="Блок-схема: данные 11"/>
          <p:cNvSpPr/>
          <p:nvPr/>
        </p:nvSpPr>
        <p:spPr>
          <a:xfrm>
            <a:off x="2087216" y="0"/>
            <a:ext cx="7056784" cy="1268760"/>
          </a:xfrm>
          <a:prstGeom prst="flowChartInputOutput">
            <a:avLst/>
          </a:prstGeom>
          <a:solidFill>
            <a:srgbClr val="56B1CA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200" b="1" dirty="0" smtClean="0"/>
              <a:t>План по организации </a:t>
            </a:r>
            <a:r>
              <a:rPr lang="ru-RU" altLang="ru-RU" sz="2200" b="1" dirty="0" smtClean="0"/>
              <a:t>применения профессиональных </a:t>
            </a:r>
            <a:r>
              <a:rPr lang="ru-RU" altLang="ru-RU" sz="2200" b="1" dirty="0" smtClean="0"/>
              <a:t>стандартов</a:t>
            </a:r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 l="26083" t="18343" r="28476" b="5890"/>
          <a:stretch>
            <a:fillRect/>
          </a:stretch>
        </p:blipFill>
        <p:spPr bwMode="auto">
          <a:xfrm>
            <a:off x="0" y="1340768"/>
            <a:ext cx="9143999" cy="551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296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012950" y="4439686"/>
            <a:ext cx="5359400" cy="958577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endParaRPr lang="ru-RU" sz="3600" b="1" dirty="0">
              <a:solidFill>
                <a:srgbClr val="2A3F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6177" y="1323704"/>
            <a:ext cx="8626567" cy="60959"/>
          </a:xfrm>
          <a:prstGeom prst="rect">
            <a:avLst/>
          </a:prstGeom>
          <a:solidFill>
            <a:srgbClr val="2A3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027577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0" y="537030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662057" y="6453336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" y="718457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260772" y="6093296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1412776"/>
            <a:ext cx="57961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/>
            <a:endParaRPr lang="ru-RU" altLang="ru-RU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8163"/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 по информированию педагогических работников о содержании принятых профессиональных стандартов в сфере образования, этапах их введения и о нормативно-правовых </a:t>
            </a:r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документах </a:t>
            </a:r>
            <a:endParaRPr lang="ru-RU" altLang="ru-RU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538163" algn="l"/>
              </a:tabLst>
            </a:pPr>
            <a:r>
              <a:rPr lang="ru-RU" sz="2000" b="1" dirty="0" smtClean="0"/>
              <a:t>	</a:t>
            </a:r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Размещение информации о профессиональных стандартах на сайтах образовательной организации </a:t>
            </a:r>
          </a:p>
          <a:p>
            <a:pPr indent="538163"/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Размещение </a:t>
            </a:r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информации о профессиональных стандартах на информационных стендах в образовательной организации </a:t>
            </a:r>
            <a:endParaRPr lang="ru-RU" altLang="ru-RU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8163"/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участия педагогических работников в общественных обсуждениях профессиональных стандартов</a:t>
            </a:r>
            <a:endParaRPr lang="ru-RU" altLang="ru-RU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данные 10"/>
          <p:cNvSpPr/>
          <p:nvPr/>
        </p:nvSpPr>
        <p:spPr>
          <a:xfrm>
            <a:off x="2087216" y="0"/>
            <a:ext cx="7056784" cy="1268760"/>
          </a:xfrm>
          <a:prstGeom prst="flowChartInputOutput">
            <a:avLst/>
          </a:prstGeom>
          <a:solidFill>
            <a:srgbClr val="56B1CA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/>
              <a:t>Возможные направления работы по информационному сопровождению введения профессиональных стандартов</a:t>
            </a:r>
            <a:endParaRPr lang="ru-RU" sz="2100" b="1" dirty="0"/>
          </a:p>
        </p:txBody>
      </p:sp>
      <p:pic>
        <p:nvPicPr>
          <p:cNvPr id="15" name="Picture 4" descr="https://static9.depositphotos.com/1682899/1155/i/950/depositphotos_11557557-stock-photo-red-check-mar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4221088"/>
            <a:ext cx="432048" cy="334880"/>
          </a:xfrm>
          <a:prstGeom prst="rect">
            <a:avLst/>
          </a:prstGeom>
          <a:noFill/>
        </p:spPr>
      </p:pic>
      <p:pic>
        <p:nvPicPr>
          <p:cNvPr id="20" name="Picture 4" descr="https://static9.depositphotos.com/1682899/1155/i/950/depositphotos_11557557-stock-photo-red-check-mar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772816"/>
            <a:ext cx="432048" cy="334880"/>
          </a:xfrm>
          <a:prstGeom prst="rect">
            <a:avLst/>
          </a:prstGeom>
          <a:noFill/>
        </p:spPr>
      </p:pic>
      <p:pic>
        <p:nvPicPr>
          <p:cNvPr id="21" name="Picture 4" descr="https://static9.depositphotos.com/1682899/1155/i/950/depositphotos_11557557-stock-photo-red-check-mar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3284984"/>
            <a:ext cx="432048" cy="334880"/>
          </a:xfrm>
          <a:prstGeom prst="rect">
            <a:avLst/>
          </a:prstGeom>
          <a:noFill/>
        </p:spPr>
      </p:pic>
      <p:pic>
        <p:nvPicPr>
          <p:cNvPr id="25" name="Picture 5" descr="http://www.blacktownbusiness.net/wp-content/uploads/2018/09/stick_figure_podium_speech_group_1600_clr_335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64904"/>
            <a:ext cx="3491880" cy="2466114"/>
          </a:xfrm>
          <a:prstGeom prst="rect">
            <a:avLst/>
          </a:prstGeom>
          <a:noFill/>
        </p:spPr>
      </p:pic>
      <p:pic>
        <p:nvPicPr>
          <p:cNvPr id="22" name="Picture 4" descr="https://static9.depositphotos.com/1682899/1155/i/950/depositphotos_11557557-stock-photo-red-check-mar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5445224"/>
            <a:ext cx="432048" cy="334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96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012950" y="4439686"/>
            <a:ext cx="5359400" cy="958577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endParaRPr lang="ru-RU" sz="3600" b="1" dirty="0">
              <a:solidFill>
                <a:srgbClr val="2A3F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6177" y="1323704"/>
            <a:ext cx="8626567" cy="60959"/>
          </a:xfrm>
          <a:prstGeom prst="rect">
            <a:avLst/>
          </a:prstGeom>
          <a:solidFill>
            <a:srgbClr val="2A3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027577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0" y="537030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662057" y="6453336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" y="718457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260772" y="6093296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340768"/>
            <a:ext cx="8892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/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обсуждения профессиональных стандартов на педагогических, методических советах, в методических объединениях педагогических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работников</a:t>
            </a:r>
          </a:p>
          <a:p>
            <a:pPr indent="538163"/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рганизация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процедуры самооценки педагогами своей квалификации в соответствии с уровнями профессионального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стандарта и определения профессиональных дефицитов</a:t>
            </a:r>
          </a:p>
          <a:p>
            <a:pPr indent="538163"/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реализация индивидуальных планов профессионально-личностного развития педагогов с учетом выявленных дефицитов компетенций педагогов в соответствии с </a:t>
            </a:r>
            <a:r>
              <a:rPr lang="ru-RU" alt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профстандартами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8163"/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работы педагогов, методическая помощь в ликвидации профессиональных затруднений </a:t>
            </a:r>
            <a:endParaRPr lang="ru-RU" alt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8163"/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адаптации педагогических кадров (сопровождение молодых специалистов, вновь прибывших педагогов) </a:t>
            </a:r>
            <a:endParaRPr lang="ru-RU" alt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8163"/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Выявление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изучение, обобщение и распространение наиболее ценного опыта профессиональной деятельности членов педагогического коллектива </a:t>
            </a:r>
          </a:p>
        </p:txBody>
      </p:sp>
      <p:sp>
        <p:nvSpPr>
          <p:cNvPr id="11" name="Блок-схема: данные 10"/>
          <p:cNvSpPr/>
          <p:nvPr/>
        </p:nvSpPr>
        <p:spPr>
          <a:xfrm>
            <a:off x="2087216" y="0"/>
            <a:ext cx="7056784" cy="1268760"/>
          </a:xfrm>
          <a:prstGeom prst="flowChartInputOutput">
            <a:avLst/>
          </a:prstGeom>
          <a:solidFill>
            <a:srgbClr val="56B1CA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/>
              <a:t>Методическое сопровождение введения профессиональных стандартов</a:t>
            </a:r>
            <a:endParaRPr lang="ru-RU" sz="2100" b="1" dirty="0"/>
          </a:p>
        </p:txBody>
      </p:sp>
      <p:pic>
        <p:nvPicPr>
          <p:cNvPr id="14" name="Picture 4" descr="https://static9.depositphotos.com/1682899/1155/i/950/depositphotos_11557557-stock-photo-red-check-mar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780928"/>
            <a:ext cx="432048" cy="334880"/>
          </a:xfrm>
          <a:prstGeom prst="rect">
            <a:avLst/>
          </a:prstGeom>
          <a:noFill/>
        </p:spPr>
      </p:pic>
      <p:pic>
        <p:nvPicPr>
          <p:cNvPr id="15" name="Picture 4" descr="https://static9.depositphotos.com/1682899/1155/i/950/depositphotos_11557557-stock-photo-red-check-mar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573016"/>
            <a:ext cx="432048" cy="334880"/>
          </a:xfrm>
          <a:prstGeom prst="rect">
            <a:avLst/>
          </a:prstGeom>
          <a:noFill/>
        </p:spPr>
      </p:pic>
      <p:pic>
        <p:nvPicPr>
          <p:cNvPr id="16" name="Picture 4" descr="https://static9.depositphotos.com/1682899/1155/i/950/depositphotos_11557557-stock-photo-red-check-mar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149080"/>
            <a:ext cx="432048" cy="334880"/>
          </a:xfrm>
          <a:prstGeom prst="rect">
            <a:avLst/>
          </a:prstGeom>
          <a:noFill/>
        </p:spPr>
      </p:pic>
      <p:pic>
        <p:nvPicPr>
          <p:cNvPr id="18" name="Picture 4" descr="https://static9.depositphotos.com/1682899/1155/i/950/depositphotos_11557557-stock-photo-red-check-mar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725144"/>
            <a:ext cx="432048" cy="334880"/>
          </a:xfrm>
          <a:prstGeom prst="rect">
            <a:avLst/>
          </a:prstGeom>
          <a:noFill/>
        </p:spPr>
      </p:pic>
      <p:pic>
        <p:nvPicPr>
          <p:cNvPr id="20" name="Picture 4" descr="https://static9.depositphotos.com/1682899/1155/i/950/depositphotos_11557557-stock-photo-red-check-mar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412776"/>
            <a:ext cx="432048" cy="334880"/>
          </a:xfrm>
          <a:prstGeom prst="rect">
            <a:avLst/>
          </a:prstGeom>
          <a:noFill/>
        </p:spPr>
      </p:pic>
      <p:pic>
        <p:nvPicPr>
          <p:cNvPr id="21" name="Picture 4" descr="https://static9.depositphotos.com/1682899/1155/i/950/depositphotos_11557557-stock-photo-red-check-mar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988840"/>
            <a:ext cx="432048" cy="334880"/>
          </a:xfrm>
          <a:prstGeom prst="rect">
            <a:avLst/>
          </a:prstGeom>
          <a:noFill/>
        </p:spPr>
      </p:pic>
      <p:pic>
        <p:nvPicPr>
          <p:cNvPr id="25" name="Picture 5" descr="http://www.blacktownbusiness.net/wp-content/uploads/2018/09/stick_figure_podium_speech_group_1600_clr_335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57192"/>
            <a:ext cx="2987824" cy="1890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96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" y="4439686"/>
            <a:ext cx="8626565" cy="958577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endParaRPr lang="ru-RU" sz="3600" b="1" dirty="0">
              <a:solidFill>
                <a:srgbClr val="2A3F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6177" y="1323704"/>
            <a:ext cx="8626567" cy="60959"/>
          </a:xfrm>
          <a:prstGeom prst="rect">
            <a:avLst/>
          </a:prstGeom>
          <a:solidFill>
            <a:srgbClr val="2A3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484784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318658" y="232228"/>
            <a:ext cx="68253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ru-RU" sz="2800" b="1" dirty="0" smtClean="0">
              <a:solidFill>
                <a:srgbClr val="2A3FB3"/>
              </a:solidFill>
            </a:endParaRPr>
          </a:p>
          <a:p>
            <a:pPr>
              <a:spcBef>
                <a:spcPts val="1200"/>
              </a:spcBef>
            </a:pPr>
            <a:endParaRPr lang="ru-RU" sz="2800" b="1" dirty="0" smtClean="0">
              <a:solidFill>
                <a:srgbClr val="2A3FB3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" y="537030"/>
            <a:ext cx="2286000" cy="4571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662058" y="6582231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" y="674914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260772" y="6255658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3" name="Блок-схема: данные 12"/>
          <p:cNvSpPr/>
          <p:nvPr/>
        </p:nvSpPr>
        <p:spPr>
          <a:xfrm>
            <a:off x="2087216" y="0"/>
            <a:ext cx="7056784" cy="1268760"/>
          </a:xfrm>
          <a:prstGeom prst="flowChartInputOutput">
            <a:avLst/>
          </a:prstGeom>
          <a:solidFill>
            <a:srgbClr val="56B1CA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/>
              <a:t>Исследование готовности педагогического сообщества к введению профессионального стандарта педагога</a:t>
            </a:r>
            <a:endParaRPr lang="ru-RU" sz="21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1916832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</a:rPr>
              <a:t>1. Насколько хорошо Вы знакомы с содержанием профессионального стандарта педагога?						              80 ответов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2636912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dirty="0" smtClean="0">
              <a:solidFill>
                <a:schemeClr val="tx1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Прочитал документ для общего ознакомления                                                   27 / </a:t>
            </a:r>
            <a:r>
              <a:rPr lang="ru-RU" b="1" dirty="0" smtClean="0">
                <a:solidFill>
                  <a:schemeClr val="tx1"/>
                </a:solidFill>
              </a:rPr>
              <a:t>33,75 %</a:t>
            </a:r>
          </a:p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79512" y="3429000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Сам не читал, но слышал о содержании документа от директора /коллег / друзей / знакомых/ СМИ и т.п.              				               25 / </a:t>
            </a:r>
            <a:r>
              <a:rPr lang="ru-RU" b="1" dirty="0" smtClean="0">
                <a:solidFill>
                  <a:schemeClr val="tx1"/>
                </a:solidFill>
              </a:rPr>
              <a:t>31,25 %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4221088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Практически ничего не знаю о содержании данного документа                     14 / </a:t>
            </a:r>
            <a:r>
              <a:rPr lang="ru-RU" b="1" dirty="0" smtClean="0">
                <a:solidFill>
                  <a:schemeClr val="tx1"/>
                </a:solidFill>
              </a:rPr>
              <a:t>17,5 %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79512" y="5013176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«Пробежал глазами», поверхностно ознакомился                                             13 / </a:t>
            </a:r>
            <a:r>
              <a:rPr lang="ru-RU" b="1" dirty="0" smtClean="0">
                <a:solidFill>
                  <a:schemeClr val="tx1"/>
                </a:solidFill>
              </a:rPr>
              <a:t>16,25 %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5805264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Досконально изучил этот документ  				                   1 / </a:t>
            </a:r>
            <a:r>
              <a:rPr lang="ru-RU" b="1" dirty="0" smtClean="0">
                <a:solidFill>
                  <a:schemeClr val="tx1"/>
                </a:solidFill>
              </a:rPr>
              <a:t>1,25 %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512" y="134076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A3FB3"/>
                </a:solidFill>
                <a:latin typeface="+mj-lt"/>
              </a:rPr>
              <a:t>ВОПРОСЫ АНКЕТЫ			</a:t>
            </a:r>
            <a:r>
              <a:rPr lang="ru-RU" sz="2000" b="1" i="1" dirty="0" smtClean="0">
                <a:solidFill>
                  <a:srgbClr val="2A3FB3"/>
                </a:solidFill>
                <a:latin typeface="+mj-lt"/>
              </a:rPr>
              <a:t>В опросе приняли участие 78 чел.</a:t>
            </a:r>
          </a:p>
        </p:txBody>
      </p:sp>
    </p:spTree>
    <p:extLst>
      <p:ext uri="{BB962C8B-B14F-4D97-AF65-F5344CB8AC3E}">
        <p14:creationId xmlns="" xmlns:p14="http://schemas.microsoft.com/office/powerpoint/2010/main" val="38296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012950" y="4439686"/>
            <a:ext cx="5359400" cy="958577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endParaRPr lang="ru-RU" sz="3600" b="1" dirty="0">
              <a:solidFill>
                <a:srgbClr val="2A3F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6177" y="1323704"/>
            <a:ext cx="8626567" cy="60959"/>
          </a:xfrm>
          <a:prstGeom prst="rect">
            <a:avLst/>
          </a:prstGeom>
          <a:solidFill>
            <a:srgbClr val="2A3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027577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0" y="537030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662058" y="6219373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" y="718457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260772" y="5950857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2" name="Блок-схема: данные 11"/>
          <p:cNvSpPr/>
          <p:nvPr/>
        </p:nvSpPr>
        <p:spPr>
          <a:xfrm>
            <a:off x="2087216" y="0"/>
            <a:ext cx="7056784" cy="1268760"/>
          </a:xfrm>
          <a:prstGeom prst="flowChartInputOutput">
            <a:avLst/>
          </a:prstGeom>
          <a:solidFill>
            <a:srgbClr val="56B1CA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/>
              <a:t>Профессиональные стандарты в сфере образования</a:t>
            </a:r>
            <a:endParaRPr lang="ru-RU" sz="21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134076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Реестр профессиональных стандартов на сайте Профессиональные стандарты </a:t>
            </a:r>
            <a:r>
              <a:rPr lang="ru-RU" u="sng" dirty="0" smtClean="0">
                <a:hlinkClick r:id="rId4"/>
              </a:rPr>
              <a:t>http://profstandart.rosmintrud.ru/</a:t>
            </a:r>
            <a:endParaRPr lang="ru-RU" dirty="0"/>
          </a:p>
        </p:txBody>
      </p:sp>
      <p:pic>
        <p:nvPicPr>
          <p:cNvPr id="14" name="Рисунок 13"/>
          <p:cNvPicPr/>
          <p:nvPr/>
        </p:nvPicPr>
        <p:blipFill>
          <a:blip r:embed="rId5" cstate="print"/>
          <a:srcRect l="14671" r="15478"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296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" y="4439686"/>
            <a:ext cx="8626565" cy="958577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endParaRPr lang="ru-RU" sz="3600" b="1" dirty="0">
              <a:solidFill>
                <a:srgbClr val="2A3F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6177" y="1323704"/>
            <a:ext cx="8626567" cy="60959"/>
          </a:xfrm>
          <a:prstGeom prst="rect">
            <a:avLst/>
          </a:prstGeom>
          <a:solidFill>
            <a:srgbClr val="2A3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484784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318658" y="232228"/>
            <a:ext cx="68253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ru-RU" sz="2800" b="1" dirty="0" smtClean="0">
              <a:solidFill>
                <a:srgbClr val="2A3FB3"/>
              </a:solidFill>
            </a:endParaRPr>
          </a:p>
          <a:p>
            <a:pPr>
              <a:spcBef>
                <a:spcPts val="1200"/>
              </a:spcBef>
            </a:pPr>
            <a:endParaRPr lang="ru-RU" sz="2800" b="1" dirty="0" smtClean="0">
              <a:solidFill>
                <a:srgbClr val="2A3FB3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" y="537030"/>
            <a:ext cx="2286000" cy="4571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662058" y="6582231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" y="674914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260772" y="6255658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3" name="Блок-схема: данные 12"/>
          <p:cNvSpPr/>
          <p:nvPr/>
        </p:nvSpPr>
        <p:spPr>
          <a:xfrm>
            <a:off x="2087216" y="0"/>
            <a:ext cx="7056784" cy="1268760"/>
          </a:xfrm>
          <a:prstGeom prst="flowChartInputOutput">
            <a:avLst/>
          </a:prstGeom>
          <a:solidFill>
            <a:srgbClr val="56B1CA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/>
              <a:t>Исследование готовности педагогического сообщества к введению профессионального стандарта педагога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1916832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</a:rPr>
              <a:t>2. Знакомы ли Вы с сайтом "ПРОФСТАНДАРТПЕДАГОГА.РФ"? 					             			                                                 79 ответов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2636912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dirty="0" smtClean="0">
              <a:solidFill>
                <a:schemeClr val="tx1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Не знаком                                                   			                37 / </a:t>
            </a:r>
            <a:r>
              <a:rPr lang="ru-RU" b="1" dirty="0" smtClean="0">
                <a:solidFill>
                  <a:schemeClr val="tx1"/>
                </a:solidFill>
              </a:rPr>
              <a:t>46,83 %</a:t>
            </a:r>
          </a:p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79512" y="3429000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Знаю, что есть такой сайт              				                26 / </a:t>
            </a:r>
            <a:r>
              <a:rPr lang="ru-RU" b="1" dirty="0" smtClean="0">
                <a:solidFill>
                  <a:schemeClr val="tx1"/>
                </a:solidFill>
              </a:rPr>
              <a:t>32,91 %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4221088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Знакомился с информацией на этом сайте                                                            13 / </a:t>
            </a:r>
            <a:r>
              <a:rPr lang="ru-RU" b="1" dirty="0" smtClean="0">
                <a:solidFill>
                  <a:schemeClr val="tx1"/>
                </a:solidFill>
              </a:rPr>
              <a:t>16,45 %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79512" y="5013176"/>
            <a:ext cx="8640960" cy="792088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Принимал участие в общественном обсуждении проекта уровневого профессионального стандарта педагога и модели Национальной системы учительского роста (НСУР)                                                                                              2 / </a:t>
            </a:r>
            <a:r>
              <a:rPr lang="ru-RU" b="1" dirty="0" smtClean="0">
                <a:solidFill>
                  <a:schemeClr val="tx1"/>
                </a:solidFill>
              </a:rPr>
              <a:t>2,53 %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6093296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Знакомился с проектом уровневого профессионального стандарта педагога на сайте  				                                                                         1 / </a:t>
            </a:r>
            <a:r>
              <a:rPr lang="ru-RU" b="1" dirty="0" smtClean="0">
                <a:solidFill>
                  <a:schemeClr val="tx1"/>
                </a:solidFill>
              </a:rPr>
              <a:t>1,26 %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512" y="134076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A3FB3"/>
                </a:solidFill>
                <a:latin typeface="+mj-lt"/>
              </a:rPr>
              <a:t>ВОПРОСЫ АНКЕТЫ			</a:t>
            </a:r>
            <a:r>
              <a:rPr lang="ru-RU" sz="2000" b="1" i="1" dirty="0" smtClean="0">
                <a:solidFill>
                  <a:srgbClr val="2A3FB3"/>
                </a:solidFill>
                <a:latin typeface="+mj-lt"/>
              </a:rPr>
              <a:t>В опросе приняли участие 78 чел.</a:t>
            </a:r>
          </a:p>
        </p:txBody>
      </p:sp>
    </p:spTree>
    <p:extLst>
      <p:ext uri="{BB962C8B-B14F-4D97-AF65-F5344CB8AC3E}">
        <p14:creationId xmlns="" xmlns:p14="http://schemas.microsoft.com/office/powerpoint/2010/main" val="38296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" y="4439686"/>
            <a:ext cx="8626565" cy="958577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endParaRPr lang="ru-RU" sz="3600" b="1" dirty="0">
              <a:solidFill>
                <a:srgbClr val="2A3F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6177" y="1323704"/>
            <a:ext cx="8626567" cy="60959"/>
          </a:xfrm>
          <a:prstGeom prst="rect">
            <a:avLst/>
          </a:prstGeom>
          <a:solidFill>
            <a:srgbClr val="2A3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484784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318658" y="232228"/>
            <a:ext cx="68253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ru-RU" sz="2800" b="1" dirty="0" smtClean="0">
              <a:solidFill>
                <a:srgbClr val="2A3FB3"/>
              </a:solidFill>
            </a:endParaRPr>
          </a:p>
          <a:p>
            <a:pPr>
              <a:spcBef>
                <a:spcPts val="1200"/>
              </a:spcBef>
            </a:pPr>
            <a:endParaRPr lang="ru-RU" sz="2800" b="1" dirty="0" smtClean="0">
              <a:solidFill>
                <a:srgbClr val="2A3FB3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" y="537030"/>
            <a:ext cx="2286000" cy="4571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662058" y="6582231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" y="674914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260772" y="6255658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3" name="Блок-схема: данные 12"/>
          <p:cNvSpPr/>
          <p:nvPr/>
        </p:nvSpPr>
        <p:spPr>
          <a:xfrm>
            <a:off x="2087216" y="0"/>
            <a:ext cx="7056784" cy="1268760"/>
          </a:xfrm>
          <a:prstGeom prst="flowChartInputOutput">
            <a:avLst/>
          </a:prstGeom>
          <a:solidFill>
            <a:srgbClr val="56B1CA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/>
              <a:t>Исследование готовности педагогического сообщества к введению профессионального стандарта педагога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1916832"/>
            <a:ext cx="8640960" cy="576064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3. К каким изменениям, по Вашему мнению, приведет внедрение профессионального стандарта? 	      			             114 ответов 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     			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2564904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Повысит дополнительную "бумажную" нагрузку на педагогов                        38 / </a:t>
            </a:r>
            <a:r>
              <a:rPr lang="ru-RU" b="1" dirty="0" smtClean="0">
                <a:solidFill>
                  <a:schemeClr val="tx1"/>
                </a:solidFill>
              </a:rPr>
              <a:t>33,33 %</a:t>
            </a:r>
            <a:endParaRPr lang="ru-RU" dirty="0" smtClean="0"/>
          </a:p>
          <a:p>
            <a:pPr lvl="0"/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9512" y="3140968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Приведет к стандартизации деятельности педагога и ограничит его творчество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				                                                                     18 / </a:t>
            </a:r>
            <a:r>
              <a:rPr lang="ru-RU" b="1" dirty="0" smtClean="0">
                <a:solidFill>
                  <a:schemeClr val="tx1"/>
                </a:solidFill>
              </a:rPr>
              <a:t>15,78 %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3717032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Станет объективным измерителем квалификации педагога                            16 / </a:t>
            </a:r>
            <a:r>
              <a:rPr lang="ru-RU" b="1" dirty="0" smtClean="0">
                <a:solidFill>
                  <a:schemeClr val="tx1"/>
                </a:solidFill>
              </a:rPr>
              <a:t>14,03 %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79512" y="4293096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Ни на что не повлияет, это лишь еще один формальный документ               14 / </a:t>
            </a:r>
            <a:r>
              <a:rPr lang="ru-RU" b="1" dirty="0" smtClean="0">
                <a:solidFill>
                  <a:schemeClr val="tx1"/>
                </a:solidFill>
              </a:rPr>
              <a:t>12,28 %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4869160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Поможет формировать трудовые отношения с работодателем, будет защищать интересы педагогов  		                                                                       11 / </a:t>
            </a:r>
            <a:r>
              <a:rPr lang="ru-RU" b="1" dirty="0" smtClean="0">
                <a:solidFill>
                  <a:schemeClr val="tx1"/>
                </a:solidFill>
              </a:rPr>
              <a:t>9,64 %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512" y="134076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A3FB3"/>
                </a:solidFill>
                <a:latin typeface="+mj-lt"/>
              </a:rPr>
              <a:t>ВОПРОСЫ АНКЕТЫ			</a:t>
            </a:r>
            <a:r>
              <a:rPr lang="ru-RU" sz="2000" b="1" i="1" dirty="0" smtClean="0">
                <a:solidFill>
                  <a:srgbClr val="2A3FB3"/>
                </a:solidFill>
                <a:latin typeface="+mj-lt"/>
              </a:rPr>
              <a:t>В опросе приняли участие 78 чел.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5445224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Поможет качественно отбирать педагогические кадры в учреждения образования  		                                                                                                                            9 / </a:t>
            </a:r>
            <a:r>
              <a:rPr lang="ru-RU" b="1" dirty="0" smtClean="0">
                <a:solidFill>
                  <a:schemeClr val="tx1"/>
                </a:solidFill>
              </a:rPr>
              <a:t>7, 89 %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6021288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Повысит качество образования </a:t>
            </a:r>
            <a:r>
              <a:rPr lang="ru-RU" i="1" dirty="0" smtClean="0"/>
              <a:t>		                       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8 / </a:t>
            </a:r>
            <a:r>
              <a:rPr lang="ru-RU" b="1" dirty="0" smtClean="0">
                <a:solidFill>
                  <a:schemeClr val="tx1"/>
                </a:solidFill>
              </a:rPr>
              <a:t>7,01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%</a:t>
            </a:r>
          </a:p>
        </p:txBody>
      </p:sp>
    </p:spTree>
    <p:extLst>
      <p:ext uri="{BB962C8B-B14F-4D97-AF65-F5344CB8AC3E}">
        <p14:creationId xmlns="" xmlns:p14="http://schemas.microsoft.com/office/powerpoint/2010/main" val="38296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" y="4439686"/>
            <a:ext cx="8626565" cy="958577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endParaRPr lang="ru-RU" sz="3600" b="1" dirty="0">
              <a:solidFill>
                <a:srgbClr val="2A3F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6177" y="1323704"/>
            <a:ext cx="8626567" cy="60959"/>
          </a:xfrm>
          <a:prstGeom prst="rect">
            <a:avLst/>
          </a:prstGeom>
          <a:solidFill>
            <a:srgbClr val="2A3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484784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318658" y="232228"/>
            <a:ext cx="68253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ru-RU" sz="2800" b="1" dirty="0" smtClean="0">
              <a:solidFill>
                <a:srgbClr val="2A3FB3"/>
              </a:solidFill>
            </a:endParaRPr>
          </a:p>
          <a:p>
            <a:pPr>
              <a:spcBef>
                <a:spcPts val="1200"/>
              </a:spcBef>
            </a:pPr>
            <a:endParaRPr lang="ru-RU" sz="2800" b="1" dirty="0" smtClean="0">
              <a:solidFill>
                <a:srgbClr val="2A3FB3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" y="537030"/>
            <a:ext cx="2286000" cy="4571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662058" y="6582231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" y="674914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260772" y="6255658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3" name="Блок-схема: данные 12"/>
          <p:cNvSpPr/>
          <p:nvPr/>
        </p:nvSpPr>
        <p:spPr>
          <a:xfrm>
            <a:off x="2087216" y="0"/>
            <a:ext cx="7056784" cy="1268760"/>
          </a:xfrm>
          <a:prstGeom prst="flowChartInputOutput">
            <a:avLst/>
          </a:prstGeom>
          <a:solidFill>
            <a:srgbClr val="56B1CA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/>
              <a:t>Исследование готовности педагогического сообщества к введению профессионального стандарта педагога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1916832"/>
            <a:ext cx="8640960" cy="576064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4. Какая работа по внедрению профессионального стандарта была проведена в вашей образовательной организации?      			             117 ответов 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     			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2564904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Затрудняюсь ответить                        	                                                                    25 / </a:t>
            </a:r>
            <a:r>
              <a:rPr lang="ru-RU" b="1" dirty="0" smtClean="0">
                <a:solidFill>
                  <a:schemeClr val="tx1"/>
                </a:solidFill>
              </a:rPr>
              <a:t>21,36 %</a:t>
            </a:r>
            <a:endParaRPr lang="ru-RU" dirty="0" smtClean="0"/>
          </a:p>
          <a:p>
            <a:pPr lvl="0"/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9512" y="3140968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Педагоги ознакомлены с этапами внедрения профессионального стандарта              				                                                                                      19 / </a:t>
            </a:r>
            <a:r>
              <a:rPr lang="ru-RU" b="1" dirty="0" smtClean="0">
                <a:solidFill>
                  <a:schemeClr val="tx1"/>
                </a:solidFill>
              </a:rPr>
              <a:t>16,23 %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3717032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Проводилась разъяснительная работа по содержанию и целям внедрения профессионального стандарта педагога                                                                19 / </a:t>
            </a:r>
            <a:r>
              <a:rPr lang="ru-RU" b="1" dirty="0" smtClean="0">
                <a:solidFill>
                  <a:schemeClr val="tx1"/>
                </a:solidFill>
              </a:rPr>
              <a:t>16,23 %</a:t>
            </a:r>
          </a:p>
          <a:p>
            <a:pPr lvl="0"/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9512" y="4293096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Ничего не знаю о проведении такой работы                                                        15 / </a:t>
            </a:r>
            <a:r>
              <a:rPr lang="ru-RU" b="1" dirty="0" smtClean="0">
                <a:solidFill>
                  <a:schemeClr val="tx1"/>
                </a:solidFill>
              </a:rPr>
              <a:t>12,82 %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4869160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Создана рабочая группа по внедрению профессионального стандарта педагога  		                                                                                                                         12 / </a:t>
            </a:r>
            <a:r>
              <a:rPr lang="ru-RU" b="1" dirty="0" smtClean="0">
                <a:solidFill>
                  <a:schemeClr val="tx1"/>
                </a:solidFill>
              </a:rPr>
              <a:t>10,25 %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512" y="134076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A3FB3"/>
                </a:solidFill>
                <a:latin typeface="+mj-lt"/>
              </a:rPr>
              <a:t>ВОПРОСЫ АНКЕТЫ			</a:t>
            </a:r>
            <a:r>
              <a:rPr lang="ru-RU" sz="2000" b="1" i="1" dirty="0" smtClean="0">
                <a:solidFill>
                  <a:srgbClr val="2A3FB3"/>
                </a:solidFill>
                <a:latin typeface="+mj-lt"/>
              </a:rPr>
              <a:t>В опросе приняли участие 78 чел.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5445224"/>
            <a:ext cx="8640960" cy="1080120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Составлен план потребности в профессиональном образовании, обучении и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дополнительном профессиональном образовании педагогов и о проведении соответствующих мероприятий по образованию и обучению                            8 / </a:t>
            </a:r>
            <a:r>
              <a:rPr lang="ru-RU" b="1" dirty="0" smtClean="0">
                <a:solidFill>
                  <a:schemeClr val="tx1"/>
                </a:solidFill>
              </a:rPr>
              <a:t>6,83 %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		</a:t>
            </a:r>
          </a:p>
        </p:txBody>
      </p:sp>
    </p:spTree>
    <p:extLst>
      <p:ext uri="{BB962C8B-B14F-4D97-AF65-F5344CB8AC3E}">
        <p14:creationId xmlns="" xmlns:p14="http://schemas.microsoft.com/office/powerpoint/2010/main" val="38296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" y="4439686"/>
            <a:ext cx="8626565" cy="958577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endParaRPr lang="ru-RU" sz="3600" b="1" dirty="0">
              <a:solidFill>
                <a:srgbClr val="2A3F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6177" y="1323704"/>
            <a:ext cx="8626567" cy="60959"/>
          </a:xfrm>
          <a:prstGeom prst="rect">
            <a:avLst/>
          </a:prstGeom>
          <a:solidFill>
            <a:srgbClr val="2A3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484784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318658" y="232228"/>
            <a:ext cx="68253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ru-RU" sz="2800" b="1" dirty="0" smtClean="0">
              <a:solidFill>
                <a:srgbClr val="2A3FB3"/>
              </a:solidFill>
            </a:endParaRPr>
          </a:p>
          <a:p>
            <a:pPr>
              <a:spcBef>
                <a:spcPts val="1200"/>
              </a:spcBef>
            </a:pPr>
            <a:endParaRPr lang="ru-RU" sz="2800" b="1" dirty="0" smtClean="0">
              <a:solidFill>
                <a:srgbClr val="2A3FB3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" y="537030"/>
            <a:ext cx="2286000" cy="4571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662058" y="6582231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" y="674914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260772" y="6255658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3" name="Блок-схема: данные 12"/>
          <p:cNvSpPr/>
          <p:nvPr/>
        </p:nvSpPr>
        <p:spPr>
          <a:xfrm>
            <a:off x="2087216" y="0"/>
            <a:ext cx="7056784" cy="1268760"/>
          </a:xfrm>
          <a:prstGeom prst="flowChartInputOutput">
            <a:avLst/>
          </a:prstGeom>
          <a:solidFill>
            <a:srgbClr val="56B1CA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/>
              <a:t>Исследование готовности педагогического сообщества к введению профессионального стандарта педагога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1916832"/>
            <a:ext cx="8640960" cy="576064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4. Какая работа по внедрению профессионального стандарта была проведена в вашей образовательной организации?      			             117 ответов 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     			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2564904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Было организовано обсуждение проекта уровневого профессионального стандарта педагога                        	                                                                                          7 / </a:t>
            </a:r>
            <a:r>
              <a:rPr lang="ru-RU" b="1" dirty="0" smtClean="0">
                <a:solidFill>
                  <a:schemeClr val="tx1"/>
                </a:solidFill>
              </a:rPr>
              <a:t>5,98 %</a:t>
            </a:r>
            <a:endParaRPr lang="ru-RU" dirty="0" smtClean="0"/>
          </a:p>
          <a:p>
            <a:pPr lvl="0"/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9512" y="3140968"/>
            <a:ext cx="8640960" cy="648072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Педагоги принимали участие в </a:t>
            </a:r>
            <a:r>
              <a:rPr lang="ru-RU" dirty="0" err="1" smtClean="0">
                <a:solidFill>
                  <a:schemeClr val="tx1"/>
                </a:solidFill>
              </a:rPr>
              <a:t>вебинарах</a:t>
            </a:r>
            <a:r>
              <a:rPr lang="ru-RU" dirty="0" smtClean="0">
                <a:solidFill>
                  <a:schemeClr val="tx1"/>
                </a:solidFill>
              </a:rPr>
              <a:t> по внедрению профессионального стандарта педагога                                                                                                           5 / </a:t>
            </a:r>
            <a:r>
              <a:rPr lang="ru-RU" b="1" dirty="0" smtClean="0">
                <a:solidFill>
                  <a:schemeClr val="tx1"/>
                </a:solidFill>
              </a:rPr>
              <a:t>4,27 %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       				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3933056"/>
            <a:ext cx="8640960" cy="792088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Ведется работа по изменению локальных нормативных актов организации, подлежащие изменению в связи с учетом положений профессиональных стандартов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4 / </a:t>
            </a:r>
            <a:r>
              <a:rPr lang="ru-RU" b="1" dirty="0" smtClean="0">
                <a:solidFill>
                  <a:schemeClr val="tx1"/>
                </a:solidFill>
              </a:rPr>
              <a:t>3,41 %</a:t>
            </a:r>
          </a:p>
          <a:p>
            <a:pPr lvl="0"/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9512" y="4869160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Утвержден план мероприятий по внедрению профессионального стандарта                                                                                       		                                                                                                            3 / </a:t>
            </a:r>
            <a:r>
              <a:rPr lang="ru-RU" b="1" dirty="0" smtClean="0">
                <a:solidFill>
                  <a:schemeClr val="tx1"/>
                </a:solidFill>
              </a:rPr>
              <a:t>2,56 %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512" y="134076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A3FB3"/>
                </a:solidFill>
                <a:latin typeface="+mj-lt"/>
              </a:rPr>
              <a:t>ВОПРОСЫ АНКЕТЫ			</a:t>
            </a:r>
            <a:r>
              <a:rPr lang="ru-RU" sz="2000" b="1" i="1" dirty="0" smtClean="0">
                <a:solidFill>
                  <a:srgbClr val="2A3FB3"/>
                </a:solidFill>
                <a:latin typeface="+mj-lt"/>
              </a:rPr>
              <a:t>В опросе приняли участие 78 чел.</a:t>
            </a:r>
          </a:p>
        </p:txBody>
      </p:sp>
    </p:spTree>
    <p:extLst>
      <p:ext uri="{BB962C8B-B14F-4D97-AF65-F5344CB8AC3E}">
        <p14:creationId xmlns="" xmlns:p14="http://schemas.microsoft.com/office/powerpoint/2010/main" val="38296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" y="4439686"/>
            <a:ext cx="8626565" cy="958577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endParaRPr lang="ru-RU" sz="3600" b="1" dirty="0">
              <a:solidFill>
                <a:srgbClr val="2A3F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6177" y="1323704"/>
            <a:ext cx="8626567" cy="60959"/>
          </a:xfrm>
          <a:prstGeom prst="rect">
            <a:avLst/>
          </a:prstGeom>
          <a:solidFill>
            <a:srgbClr val="2A3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484784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318658" y="232228"/>
            <a:ext cx="68253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ru-RU" sz="2800" b="1" dirty="0" smtClean="0">
              <a:solidFill>
                <a:srgbClr val="2A3FB3"/>
              </a:solidFill>
            </a:endParaRPr>
          </a:p>
          <a:p>
            <a:pPr>
              <a:spcBef>
                <a:spcPts val="1200"/>
              </a:spcBef>
            </a:pPr>
            <a:endParaRPr lang="ru-RU" sz="2800" b="1" dirty="0" smtClean="0">
              <a:solidFill>
                <a:srgbClr val="2A3FB3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" y="537030"/>
            <a:ext cx="2286000" cy="4571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662058" y="6582231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" y="674914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260772" y="6255658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3" name="Блок-схема: данные 12"/>
          <p:cNvSpPr/>
          <p:nvPr/>
        </p:nvSpPr>
        <p:spPr>
          <a:xfrm>
            <a:off x="2087216" y="0"/>
            <a:ext cx="7056784" cy="1268760"/>
          </a:xfrm>
          <a:prstGeom prst="flowChartInputOutput">
            <a:avLst/>
          </a:prstGeom>
          <a:solidFill>
            <a:srgbClr val="56B1CA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/>
              <a:t>Исследование готовности педагогического сообщества к введению профессионального стандарта педагога</a:t>
            </a:r>
            <a:endParaRPr lang="ru-RU" sz="21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1916832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</a:rPr>
              <a:t>5. Оцените готовность Вашей школы к внедрению профессионального стандарта педагога					              76 ответов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2636912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dirty="0" smtClean="0">
              <a:solidFill>
                <a:schemeClr val="tx1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Затрудняюсь ответить                                                                                                 43 / </a:t>
            </a:r>
            <a:r>
              <a:rPr lang="ru-RU" b="1" dirty="0" smtClean="0">
                <a:solidFill>
                  <a:schemeClr val="tx1"/>
                </a:solidFill>
              </a:rPr>
              <a:t>56,57 %</a:t>
            </a:r>
          </a:p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79512" y="3429000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Скорее готова              				                                 16 / </a:t>
            </a:r>
            <a:r>
              <a:rPr lang="ru-RU" b="1" dirty="0" smtClean="0">
                <a:solidFill>
                  <a:schemeClr val="tx1"/>
                </a:solidFill>
              </a:rPr>
              <a:t>21,05 %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4221088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Скорее не готова                                                                                                           14 / </a:t>
            </a:r>
            <a:r>
              <a:rPr lang="ru-RU" b="1" dirty="0" smtClean="0">
                <a:solidFill>
                  <a:schemeClr val="tx1"/>
                </a:solidFill>
              </a:rPr>
              <a:t>18,42 %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79512" y="5013176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Полностью не готова                                                                                                        2 / </a:t>
            </a:r>
            <a:r>
              <a:rPr lang="ru-RU" b="1" dirty="0" smtClean="0">
                <a:solidFill>
                  <a:schemeClr val="tx1"/>
                </a:solidFill>
              </a:rPr>
              <a:t>2,63 %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5805264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Полностью готова				                                                        1 / </a:t>
            </a:r>
            <a:r>
              <a:rPr lang="ru-RU" b="1" dirty="0" smtClean="0">
                <a:solidFill>
                  <a:schemeClr val="tx1"/>
                </a:solidFill>
              </a:rPr>
              <a:t>1,31 %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512" y="134076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A3FB3"/>
                </a:solidFill>
                <a:latin typeface="+mj-lt"/>
              </a:rPr>
              <a:t>ВОПРОСЫ АНКЕТЫ			</a:t>
            </a:r>
            <a:r>
              <a:rPr lang="ru-RU" sz="2000" b="1" i="1" dirty="0" smtClean="0">
                <a:solidFill>
                  <a:srgbClr val="2A3FB3"/>
                </a:solidFill>
                <a:latin typeface="+mj-lt"/>
              </a:rPr>
              <a:t>В опросе приняли участие 78 чел.</a:t>
            </a:r>
          </a:p>
        </p:txBody>
      </p:sp>
    </p:spTree>
    <p:extLst>
      <p:ext uri="{BB962C8B-B14F-4D97-AF65-F5344CB8AC3E}">
        <p14:creationId xmlns="" xmlns:p14="http://schemas.microsoft.com/office/powerpoint/2010/main" val="38296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" y="4439686"/>
            <a:ext cx="8626565" cy="958577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endParaRPr lang="ru-RU" sz="3600" b="1" dirty="0">
              <a:solidFill>
                <a:srgbClr val="2A3F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6177" y="1323704"/>
            <a:ext cx="8626567" cy="60959"/>
          </a:xfrm>
          <a:prstGeom prst="rect">
            <a:avLst/>
          </a:prstGeom>
          <a:solidFill>
            <a:srgbClr val="2A3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484784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318658" y="232228"/>
            <a:ext cx="68253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ru-RU" sz="2800" b="1" dirty="0" smtClean="0">
              <a:solidFill>
                <a:srgbClr val="2A3FB3"/>
              </a:solidFill>
            </a:endParaRPr>
          </a:p>
          <a:p>
            <a:pPr>
              <a:spcBef>
                <a:spcPts val="1200"/>
              </a:spcBef>
            </a:pPr>
            <a:endParaRPr lang="ru-RU" sz="2800" b="1" dirty="0" smtClean="0">
              <a:solidFill>
                <a:srgbClr val="2A3FB3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" y="537030"/>
            <a:ext cx="2286000" cy="4571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662058" y="6582231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" y="674914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260772" y="6255658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3" name="Блок-схема: данные 12"/>
          <p:cNvSpPr/>
          <p:nvPr/>
        </p:nvSpPr>
        <p:spPr>
          <a:xfrm>
            <a:off x="2087216" y="0"/>
            <a:ext cx="7056784" cy="1268760"/>
          </a:xfrm>
          <a:prstGeom prst="flowChartInputOutput">
            <a:avLst/>
          </a:prstGeom>
          <a:solidFill>
            <a:srgbClr val="56B1CA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/>
              <a:t>Исследование готовности педагогического сообщества к введению профессионального стандарта педагога</a:t>
            </a:r>
            <a:endParaRPr lang="ru-RU" sz="21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1916832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</a:rPr>
              <a:t>6. Какие вопросы по внедрению профессионального стандарта Вас волнуют более всего?					              	               122 ответа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2636912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dirty="0" smtClean="0">
              <a:solidFill>
                <a:schemeClr val="tx1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Новая модель аттестации педагогов                                                                        51 / </a:t>
            </a:r>
            <a:r>
              <a:rPr lang="ru-RU" b="1" dirty="0" smtClean="0">
                <a:solidFill>
                  <a:schemeClr val="tx1"/>
                </a:solidFill>
              </a:rPr>
              <a:t>40,98 %</a:t>
            </a:r>
          </a:p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79512" y="3429000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Оценка уровня квалификации педагога         			                34 / </a:t>
            </a:r>
            <a:r>
              <a:rPr lang="ru-RU" b="1" dirty="0" smtClean="0">
                <a:solidFill>
                  <a:schemeClr val="tx1"/>
                </a:solidFill>
              </a:rPr>
              <a:t>27,86 %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4221088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Изменение системы оплаты труда                                                                           32 / </a:t>
            </a:r>
            <a:r>
              <a:rPr lang="ru-RU" b="1" dirty="0" smtClean="0">
                <a:solidFill>
                  <a:schemeClr val="tx1"/>
                </a:solidFill>
              </a:rPr>
              <a:t>26,22 %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79512" y="5013176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Затрудняюсь ответить                                                                                                      5 / </a:t>
            </a:r>
            <a:r>
              <a:rPr lang="ru-RU" b="1" dirty="0" smtClean="0">
                <a:solidFill>
                  <a:schemeClr val="tx1"/>
                </a:solidFill>
              </a:rPr>
              <a:t>4,09 %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512" y="134076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A3FB3"/>
                </a:solidFill>
                <a:latin typeface="+mj-lt"/>
              </a:rPr>
              <a:t>ВОПРОСЫ АНКЕТЫ			</a:t>
            </a:r>
            <a:r>
              <a:rPr lang="ru-RU" sz="2000" b="1" i="1" dirty="0" smtClean="0">
                <a:solidFill>
                  <a:srgbClr val="2A3FB3"/>
                </a:solidFill>
                <a:latin typeface="+mj-lt"/>
              </a:rPr>
              <a:t>В опросе приняли участие 78 чел.</a:t>
            </a:r>
          </a:p>
        </p:txBody>
      </p:sp>
    </p:spTree>
    <p:extLst>
      <p:ext uri="{BB962C8B-B14F-4D97-AF65-F5344CB8AC3E}">
        <p14:creationId xmlns="" xmlns:p14="http://schemas.microsoft.com/office/powerpoint/2010/main" val="38296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" y="4439686"/>
            <a:ext cx="8626565" cy="958577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endParaRPr lang="ru-RU" sz="3600" b="1" dirty="0">
              <a:solidFill>
                <a:srgbClr val="2A3F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6177" y="1323704"/>
            <a:ext cx="8626567" cy="60959"/>
          </a:xfrm>
          <a:prstGeom prst="rect">
            <a:avLst/>
          </a:prstGeom>
          <a:solidFill>
            <a:srgbClr val="2A3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484784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318658" y="232228"/>
            <a:ext cx="68253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ru-RU" sz="2800" b="1" dirty="0" smtClean="0">
              <a:solidFill>
                <a:srgbClr val="2A3FB3"/>
              </a:solidFill>
            </a:endParaRPr>
          </a:p>
          <a:p>
            <a:pPr>
              <a:spcBef>
                <a:spcPts val="1200"/>
              </a:spcBef>
            </a:pPr>
            <a:endParaRPr lang="ru-RU" sz="2800" b="1" dirty="0" smtClean="0">
              <a:solidFill>
                <a:srgbClr val="2A3FB3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" y="537030"/>
            <a:ext cx="2286000" cy="4571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662058" y="6582231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" y="674914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260772" y="6255658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3" name="Блок-схема: данные 12"/>
          <p:cNvSpPr/>
          <p:nvPr/>
        </p:nvSpPr>
        <p:spPr>
          <a:xfrm>
            <a:off x="2087216" y="0"/>
            <a:ext cx="7056784" cy="1268760"/>
          </a:xfrm>
          <a:prstGeom prst="flowChartInputOutput">
            <a:avLst/>
          </a:prstGeom>
          <a:solidFill>
            <a:srgbClr val="56B1CA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/>
              <a:t>Исследование готовности педагогического сообщества к введению профессионального стандарта педагога</a:t>
            </a:r>
            <a:endParaRPr lang="ru-RU" sz="21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1916832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</a:rPr>
              <a:t>7. Готовит ли, по Вашему мнению, система повышения квалификации педагогов к внедрению профессионального стандарта? 	              	               80 ответов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2636912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dirty="0" smtClean="0">
              <a:solidFill>
                <a:schemeClr val="tx1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Да, на курсах и семинарах дается информация о внедрении профессионального стандарта                                                                                                                             32 / </a:t>
            </a:r>
            <a:r>
              <a:rPr lang="ru-RU" b="1" dirty="0" smtClean="0">
                <a:solidFill>
                  <a:schemeClr val="tx1"/>
                </a:solidFill>
              </a:rPr>
              <a:t>40 %</a:t>
            </a:r>
          </a:p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79512" y="3429000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Да, курсы переподготовки и повышения квалификации проводятся с учетом требований профессионального стандарта         		                  26 / </a:t>
            </a:r>
            <a:r>
              <a:rPr lang="ru-RU" b="1" dirty="0" smtClean="0">
                <a:solidFill>
                  <a:schemeClr val="tx1"/>
                </a:solidFill>
              </a:rPr>
              <a:t>32,5 %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4221088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Затрудняюсь ответить                                                                                                    22 / </a:t>
            </a:r>
            <a:r>
              <a:rPr lang="ru-RU" b="1" dirty="0" smtClean="0">
                <a:solidFill>
                  <a:schemeClr val="tx1"/>
                </a:solidFill>
              </a:rPr>
              <a:t>27,5 %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79512" y="5013176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Не готовит                                                                                                                           0 / </a:t>
            </a:r>
            <a:r>
              <a:rPr lang="ru-RU" b="1" dirty="0" smtClean="0">
                <a:solidFill>
                  <a:schemeClr val="tx1"/>
                </a:solidFill>
              </a:rPr>
              <a:t>0 %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512" y="134076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A3FB3"/>
                </a:solidFill>
                <a:latin typeface="+mj-lt"/>
              </a:rPr>
              <a:t>ВОПРОСЫ АНКЕТЫ			</a:t>
            </a:r>
            <a:r>
              <a:rPr lang="ru-RU" sz="2000" b="1" i="1" dirty="0" smtClean="0">
                <a:solidFill>
                  <a:srgbClr val="2A3FB3"/>
                </a:solidFill>
                <a:latin typeface="+mj-lt"/>
              </a:rPr>
              <a:t>В опросе приняли участие 78 чел.</a:t>
            </a:r>
          </a:p>
        </p:txBody>
      </p:sp>
    </p:spTree>
    <p:extLst>
      <p:ext uri="{BB962C8B-B14F-4D97-AF65-F5344CB8AC3E}">
        <p14:creationId xmlns="" xmlns:p14="http://schemas.microsoft.com/office/powerpoint/2010/main" val="38296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" y="4439686"/>
            <a:ext cx="8626565" cy="958577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endParaRPr lang="ru-RU" sz="3600" b="1" dirty="0">
              <a:solidFill>
                <a:srgbClr val="2A3F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6177" y="1323704"/>
            <a:ext cx="8626567" cy="60959"/>
          </a:xfrm>
          <a:prstGeom prst="rect">
            <a:avLst/>
          </a:prstGeom>
          <a:solidFill>
            <a:srgbClr val="2A3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484784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318658" y="232228"/>
            <a:ext cx="68253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ru-RU" sz="2800" b="1" dirty="0" smtClean="0">
              <a:solidFill>
                <a:srgbClr val="2A3FB3"/>
              </a:solidFill>
            </a:endParaRPr>
          </a:p>
          <a:p>
            <a:pPr>
              <a:spcBef>
                <a:spcPts val="1200"/>
              </a:spcBef>
            </a:pPr>
            <a:endParaRPr lang="ru-RU" sz="2800" b="1" dirty="0" smtClean="0">
              <a:solidFill>
                <a:srgbClr val="2A3FB3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" y="537030"/>
            <a:ext cx="2286000" cy="4571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662058" y="6582231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" y="674914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260772" y="6255658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3" name="Блок-схема: данные 12"/>
          <p:cNvSpPr/>
          <p:nvPr/>
        </p:nvSpPr>
        <p:spPr>
          <a:xfrm>
            <a:off x="2087216" y="0"/>
            <a:ext cx="7056784" cy="1268760"/>
          </a:xfrm>
          <a:prstGeom prst="flowChartInputOutput">
            <a:avLst/>
          </a:prstGeom>
          <a:solidFill>
            <a:srgbClr val="56B1CA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/>
              <a:t>Исследование готовности педагогического сообщества к введению профессионального стандарта педагога</a:t>
            </a:r>
            <a:endParaRPr lang="ru-RU" sz="21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1916832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</a:rPr>
              <a:t>8. Как Вы </a:t>
            </a:r>
            <a:r>
              <a:rPr lang="ru-RU" b="1" i="1" dirty="0" smtClean="0">
                <a:solidFill>
                  <a:schemeClr val="tx1"/>
                </a:solidFill>
              </a:rPr>
              <a:t>относитесь к </a:t>
            </a:r>
            <a:r>
              <a:rPr lang="ru-RU" b="1" i="1" dirty="0" smtClean="0">
                <a:solidFill>
                  <a:schemeClr val="tx1"/>
                </a:solidFill>
              </a:rPr>
              <a:t>введению профессионального стандарта педагога? 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	              	                                                                                                      76 ответов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2636912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dirty="0" smtClean="0">
              <a:solidFill>
                <a:schemeClr val="tx1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Затрудняюсь ответить                                                                                                       38 / </a:t>
            </a:r>
            <a:r>
              <a:rPr lang="ru-RU" b="1" dirty="0" smtClean="0">
                <a:solidFill>
                  <a:schemeClr val="tx1"/>
                </a:solidFill>
              </a:rPr>
              <a:t>50 %</a:t>
            </a:r>
          </a:p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79512" y="3429000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Скорее положительно      		                                                                     23 / </a:t>
            </a:r>
            <a:r>
              <a:rPr lang="ru-RU" b="1" dirty="0" smtClean="0">
                <a:solidFill>
                  <a:schemeClr val="tx1"/>
                </a:solidFill>
              </a:rPr>
              <a:t>30,26 %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4221088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Скорее отрицательно                                                                                                     9 / </a:t>
            </a:r>
            <a:r>
              <a:rPr lang="ru-RU" b="1" dirty="0" smtClean="0">
                <a:solidFill>
                  <a:schemeClr val="tx1"/>
                </a:solidFill>
              </a:rPr>
              <a:t>11,84 %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79512" y="5013176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Безусловно отрицательно                                                                                               4 / </a:t>
            </a:r>
            <a:r>
              <a:rPr lang="ru-RU" b="1" dirty="0" smtClean="0">
                <a:solidFill>
                  <a:schemeClr val="tx1"/>
                </a:solidFill>
              </a:rPr>
              <a:t>5,26 %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512" y="134076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A3FB3"/>
                </a:solidFill>
                <a:latin typeface="+mj-lt"/>
              </a:rPr>
              <a:t>ВОПРОСЫ АНКЕТЫ			</a:t>
            </a:r>
            <a:r>
              <a:rPr lang="ru-RU" sz="2000" b="1" i="1" dirty="0" smtClean="0">
                <a:solidFill>
                  <a:srgbClr val="2A3FB3"/>
                </a:solidFill>
                <a:latin typeface="+mj-lt"/>
              </a:rPr>
              <a:t>В опросе приняли участие 78 чел.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5805264"/>
            <a:ext cx="8640960" cy="504056"/>
          </a:xfrm>
          <a:prstGeom prst="rect">
            <a:avLst/>
          </a:prstGeom>
          <a:solidFill>
            <a:srgbClr val="C0E3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Безусловно положительно                                                                                              2 / </a:t>
            </a:r>
            <a:r>
              <a:rPr lang="ru-RU" b="1" dirty="0" smtClean="0">
                <a:solidFill>
                  <a:schemeClr val="tx1"/>
                </a:solidFill>
              </a:rPr>
              <a:t>2,63 %</a:t>
            </a:r>
          </a:p>
        </p:txBody>
      </p:sp>
    </p:spTree>
    <p:extLst>
      <p:ext uri="{BB962C8B-B14F-4D97-AF65-F5344CB8AC3E}">
        <p14:creationId xmlns="" xmlns:p14="http://schemas.microsoft.com/office/powerpoint/2010/main" val="38296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012950" y="4439686"/>
            <a:ext cx="5359400" cy="958577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endParaRPr lang="ru-RU" sz="3600" b="1" dirty="0">
              <a:solidFill>
                <a:srgbClr val="2A3F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6177" y="1323704"/>
            <a:ext cx="8626567" cy="60959"/>
          </a:xfrm>
          <a:prstGeom prst="rect">
            <a:avLst/>
          </a:prstGeom>
          <a:solidFill>
            <a:srgbClr val="2A3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027577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187624" y="213285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2A3FB3"/>
                </a:solidFill>
                <a:latin typeface="+mj-lt"/>
              </a:rPr>
              <a:t>Спасибо за внимание!</a:t>
            </a:r>
            <a:endParaRPr lang="ru-RU" sz="3600" b="1" dirty="0" smtClean="0">
              <a:solidFill>
                <a:srgbClr val="2A3FB3"/>
              </a:solidFill>
              <a:latin typeface="+mj-lt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0" y="537030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662058" y="6219373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" y="718457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260772" y="5950857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5661248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 dirty="0" smtClean="0">
                <a:latin typeface="+mj-lt"/>
              </a:rPr>
              <a:t>Петрунина Татьяна </a:t>
            </a:r>
            <a:r>
              <a:rPr lang="ru-RU" sz="1800" b="1" dirty="0" err="1" smtClean="0">
                <a:latin typeface="+mj-lt"/>
              </a:rPr>
              <a:t>Авинеровна</a:t>
            </a:r>
            <a:r>
              <a:rPr lang="ru-RU" sz="1800" b="1" dirty="0" smtClean="0">
                <a:latin typeface="+mj-lt"/>
              </a:rPr>
              <a:t>, </a:t>
            </a:r>
            <a:br>
              <a:rPr lang="ru-RU" sz="1800" b="1" dirty="0" smtClean="0">
                <a:latin typeface="+mj-lt"/>
              </a:rPr>
            </a:br>
            <a:r>
              <a:rPr lang="ru-RU" sz="1800" b="1" dirty="0" smtClean="0">
                <a:latin typeface="+mj-lt"/>
              </a:rPr>
              <a:t>ст. методист ХК ИРО, 8(4212)56-01</a:t>
            </a:r>
          </a:p>
        </p:txBody>
      </p:sp>
    </p:spTree>
    <p:extLst>
      <p:ext uri="{BB962C8B-B14F-4D97-AF65-F5344CB8AC3E}">
        <p14:creationId xmlns:p14="http://schemas.microsoft.com/office/powerpoint/2010/main" xmlns="" val="38296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012950" y="4439686"/>
            <a:ext cx="5359400" cy="958577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endParaRPr lang="ru-RU" sz="3600" b="1" dirty="0">
              <a:solidFill>
                <a:srgbClr val="2A3F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6177" y="1323704"/>
            <a:ext cx="8626567" cy="60959"/>
          </a:xfrm>
          <a:prstGeom prst="rect">
            <a:avLst/>
          </a:prstGeom>
          <a:solidFill>
            <a:srgbClr val="2A3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027577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0" y="537030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662058" y="6219373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" y="718457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260772" y="5950857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2" name="Блок-схема: данные 11"/>
          <p:cNvSpPr/>
          <p:nvPr/>
        </p:nvSpPr>
        <p:spPr>
          <a:xfrm>
            <a:off x="2087216" y="0"/>
            <a:ext cx="7056784" cy="1268760"/>
          </a:xfrm>
          <a:prstGeom prst="flowChartInputOutput">
            <a:avLst/>
          </a:prstGeom>
          <a:solidFill>
            <a:srgbClr val="56B1CA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/>
              <a:t>Профессиональные стандарты в сфере образования</a:t>
            </a:r>
            <a:endParaRPr lang="ru-RU" sz="21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1340768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3FB3"/>
                </a:solidFill>
                <a:latin typeface="+mj-lt"/>
              </a:rPr>
              <a:t>Перечень принятых профессиональных стандартов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5497" y="1852390"/>
          <a:ext cx="9108503" cy="5005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575"/>
                <a:gridCol w="3240360"/>
                <a:gridCol w="2376264"/>
                <a:gridCol w="2736304"/>
              </a:tblGrid>
              <a:tr h="575446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01 Образование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1512786">
                <a:tc>
                  <a:txBody>
                    <a:bodyPr/>
                    <a:lstStyle/>
                    <a:p>
                      <a:endParaRPr lang="ru-RU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01.001</a:t>
                      </a:r>
                      <a:endParaRPr lang="ru-RU" sz="1600" b="1" i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 (педагогическая деятельность в сфере дошкольного, начального общего, основного общего, среднего общего образования) (воспитатель, учитель)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Минтруда России от 18.10.2013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544н 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Учитель, воспитатель</a:t>
                      </a:r>
                    </a:p>
                  </a:txBody>
                  <a:tcPr/>
                </a:tc>
              </a:tr>
              <a:tr h="8335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01.002</a:t>
                      </a:r>
                      <a:endParaRPr lang="ru-RU" sz="1600" b="1" i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Педагог-психолог (психолог в сфере образования)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Минтруда России от 24.07.2015 N 514н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Психолог; педагог-психолог; психолог образовательной организации</a:t>
                      </a:r>
                      <a:endParaRPr lang="ru-RU" sz="1600" dirty="0"/>
                    </a:p>
                  </a:txBody>
                  <a:tcPr/>
                </a:tc>
              </a:tr>
              <a:tr h="1195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01.003</a:t>
                      </a:r>
                      <a:endParaRPr lang="ru-RU" sz="1600" b="1" i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 дополнительного образования детей и взрослых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Минтруда России от 08.09.2015 N 613н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Педагог дополнительного образования, старший п</a:t>
                      </a:r>
                      <a:r>
                        <a:rPr lang="ru-RU" sz="1600" dirty="0" smtClean="0"/>
                        <a:t>едагог дополнительного образования, тренер-преподаватель, старший тренер-преподаватель, преподаватель; методист; педагог-организатор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296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012950" y="4439686"/>
            <a:ext cx="5359400" cy="958577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endParaRPr lang="ru-RU" sz="3600" b="1" dirty="0">
              <a:solidFill>
                <a:srgbClr val="2A3F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6177" y="1323704"/>
            <a:ext cx="8626567" cy="60959"/>
          </a:xfrm>
          <a:prstGeom prst="rect">
            <a:avLst/>
          </a:prstGeom>
          <a:solidFill>
            <a:srgbClr val="2A3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027577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0" y="537030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662058" y="6219373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" y="718457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260772" y="5950857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2" name="Блок-схема: данные 11"/>
          <p:cNvSpPr/>
          <p:nvPr/>
        </p:nvSpPr>
        <p:spPr>
          <a:xfrm>
            <a:off x="2087216" y="0"/>
            <a:ext cx="7056784" cy="1268760"/>
          </a:xfrm>
          <a:prstGeom prst="flowChartInputOutput">
            <a:avLst/>
          </a:prstGeom>
          <a:solidFill>
            <a:srgbClr val="56B1CA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/>
              <a:t>Профессиональные стандарты в сфере образования</a:t>
            </a:r>
            <a:endParaRPr lang="ru-RU" sz="21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1340768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3FB3"/>
                </a:solidFill>
                <a:latin typeface="+mj-lt"/>
              </a:rPr>
              <a:t>Перечень принятых профессиональных стандартов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0" y="1844824"/>
          <a:ext cx="9108503" cy="4607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575"/>
                <a:gridCol w="3240360"/>
                <a:gridCol w="2376264"/>
                <a:gridCol w="2736304"/>
              </a:tblGrid>
              <a:tr h="576064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01 Образование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1432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01.004</a:t>
                      </a:r>
                      <a:endParaRPr lang="ru-RU" sz="1600" b="1" i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 профессионального обучения, профессионального образования и дополнительного профессионального образования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Минтруда России от 08.09.2015 N 608н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16991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01.005</a:t>
                      </a:r>
                      <a:endParaRPr lang="ru-RU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Специалист в области воспитания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Минтруда России от 10.01.2017 № 10н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Социальный педагог; старший вожатый; педагог-организатор; воспитатель, старший воспитатель; педагог-библиотекарь; </a:t>
                      </a:r>
                      <a:r>
                        <a:rPr lang="ru-RU" sz="1600" dirty="0" err="1" smtClean="0"/>
                        <a:t>тьютор</a:t>
                      </a:r>
                      <a:endParaRPr lang="ru-RU" sz="1600" dirty="0"/>
                    </a:p>
                  </a:txBody>
                  <a:tcPr/>
                </a:tc>
              </a:tr>
              <a:tr h="899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01.007</a:t>
                      </a:r>
                      <a:endParaRPr lang="ru-RU" sz="1600" b="1" i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Специалист, участвующий в организации деятельности детского коллектива (вожатый)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Минтруда России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25.12.2018 № 840н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Вожатый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296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012950" y="4439686"/>
            <a:ext cx="5359400" cy="958577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endParaRPr lang="ru-RU" sz="3600" b="1" dirty="0">
              <a:solidFill>
                <a:srgbClr val="2A3F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6177" y="1323704"/>
            <a:ext cx="8626567" cy="60959"/>
          </a:xfrm>
          <a:prstGeom prst="rect">
            <a:avLst/>
          </a:prstGeom>
          <a:solidFill>
            <a:srgbClr val="2A3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027577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0" y="537030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662058" y="6219373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" y="718457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260772" y="5950857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2" name="Блок-схема: данные 11"/>
          <p:cNvSpPr/>
          <p:nvPr/>
        </p:nvSpPr>
        <p:spPr>
          <a:xfrm>
            <a:off x="2087216" y="0"/>
            <a:ext cx="7056784" cy="1268760"/>
          </a:xfrm>
          <a:prstGeom prst="flowChartInputOutput">
            <a:avLst/>
          </a:prstGeom>
          <a:solidFill>
            <a:srgbClr val="56B1CA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/>
              <a:t>Применение профессиональных стандартов</a:t>
            </a:r>
            <a:endParaRPr lang="ru-RU" sz="2100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296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012950" y="4439686"/>
            <a:ext cx="5359400" cy="958577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endParaRPr lang="ru-RU" sz="3600" b="1" dirty="0">
              <a:solidFill>
                <a:srgbClr val="2A3F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6177" y="1323704"/>
            <a:ext cx="8626567" cy="60959"/>
          </a:xfrm>
          <a:prstGeom prst="rect">
            <a:avLst/>
          </a:prstGeom>
          <a:solidFill>
            <a:srgbClr val="2A3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027577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0" y="537030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" y="718457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0"/>
            <a:ext cx="50387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5" cstate="print"/>
          <a:srcRect l="25863" t="15556" r="25717" b="5882"/>
          <a:stretch>
            <a:fillRect/>
          </a:stretch>
        </p:blipFill>
        <p:spPr bwMode="auto">
          <a:xfrm>
            <a:off x="0" y="1700808"/>
            <a:ext cx="439248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4572000" y="1844824"/>
            <a:ext cx="457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Изменения в приказ Минтруда России от 18 октября 2013 года № 544 н: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	</a:t>
            </a:r>
            <a:br>
              <a:rPr lang="ru-RU" sz="1400" dirty="0" smtClean="0"/>
            </a:b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- 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приказом Минтруда России от 25 декабря 2014 г. № 1115н дата начала применения профессионального стандарта "Педагог (воспитатель, учитель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)" перенесена 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с 01 января 2015 года на 01 января 2017 года</a:t>
            </a:r>
            <a:b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</a:b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	</a:t>
            </a:r>
            <a:b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</a:b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- 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приказом Минтруда России от 05 августа 2016 г. № 422 </a:t>
            </a:r>
            <a:r>
              <a:rPr lang="ru-RU" altLang="ru-RU" sz="14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н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 требования профессионального стандарта к образованию и обучению 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приведены 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в фактическое соответствие с требованиями к квалификации раздела «Квалификационные характеристики должностей работников образования» Единого квалификационного справочника должностей руководителей, специалистов и служащих, утвержденного приказом </a:t>
            </a:r>
            <a:r>
              <a:rPr lang="ru-RU" altLang="ru-RU" sz="14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Минздравсоцразвития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 России от 26 августа 2010 года № 761н, но с учетом соотнесения их с изменениями в законодательстве Российской Федерации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8296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012950" y="4439686"/>
            <a:ext cx="5359400" cy="958577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endParaRPr lang="ru-RU" sz="3600" b="1" dirty="0">
              <a:solidFill>
                <a:srgbClr val="2A3F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6177" y="1323704"/>
            <a:ext cx="8626567" cy="60959"/>
          </a:xfrm>
          <a:prstGeom prst="rect">
            <a:avLst/>
          </a:prstGeom>
          <a:solidFill>
            <a:srgbClr val="2A3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027577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0" y="537030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662058" y="6219373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" y="718457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260772" y="5950857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5275" y="0"/>
            <a:ext cx="50387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71600" y="3645024"/>
            <a:ext cx="4212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altLang="ru-RU" sz="1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/>
            </a:r>
            <a:b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</a:b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	</a:t>
            </a: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5" cstate="print"/>
          <a:srcRect l="17781" t="4314" r="19543" b="22607"/>
          <a:stretch>
            <a:fillRect/>
          </a:stretch>
        </p:blipFill>
        <p:spPr bwMode="auto">
          <a:xfrm>
            <a:off x="5004048" y="1412776"/>
            <a:ext cx="406241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107504" y="2564904"/>
            <a:ext cx="4104456" cy="1080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определяют требования к образованию, опыту работы, умениям, знаниям, профессиональным </a:t>
            </a: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ыкам</a:t>
            </a:r>
            <a:endParaRPr lang="ru-RU" alt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7504" y="3933056"/>
            <a:ext cx="4104456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предполагают дифференциацию уровня сложности и качества решения </a:t>
            </a:r>
            <a:r>
              <a:rPr lang="ru-RU" altLang="ru-RU" sz="16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профессиональных задач, стоящих перед работником</a:t>
            </a: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зафиксированных в </a:t>
            </a:r>
            <a:r>
              <a:rPr lang="ru-RU" altLang="ru-RU" sz="16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профстандарте</a:t>
            </a: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педагога, уровня ответственности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7504" y="5733256"/>
            <a:ext cx="4104456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задают </a:t>
            </a: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оценке квалификации педагогических работников в форме профессионального </a:t>
            </a: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экзамена</a:t>
            </a:r>
          </a:p>
          <a:p>
            <a:pPr algn="ctr"/>
            <a:endParaRPr lang="ru-RU" altLang="ru-RU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7504" y="1628800"/>
            <a:ext cx="4032448" cy="6263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1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Дифференцированные уровни квалификации 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педагога:</a:t>
            </a:r>
            <a:endParaRPr lang="ru-RU" alt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/>
          </a:p>
        </p:txBody>
      </p:sp>
      <p:pic>
        <p:nvPicPr>
          <p:cNvPr id="25" name="Picture 4" descr="https://static9.depositphotos.com/1682899/1155/i/950/depositphotos_11557557-stock-photo-red-check-mark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08920"/>
            <a:ext cx="432048" cy="334880"/>
          </a:xfrm>
          <a:prstGeom prst="rect">
            <a:avLst/>
          </a:prstGeom>
          <a:noFill/>
        </p:spPr>
      </p:pic>
      <p:pic>
        <p:nvPicPr>
          <p:cNvPr id="26" name="Picture 4" descr="https://static9.depositphotos.com/1682899/1155/i/950/depositphotos_11557557-stock-photo-red-check-mark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5064"/>
            <a:ext cx="432048" cy="334880"/>
          </a:xfrm>
          <a:prstGeom prst="rect">
            <a:avLst/>
          </a:prstGeom>
          <a:noFill/>
        </p:spPr>
      </p:pic>
      <p:pic>
        <p:nvPicPr>
          <p:cNvPr id="27" name="Picture 4" descr="https://static9.depositphotos.com/1682899/1155/i/950/depositphotos_11557557-stock-photo-red-check-mark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33256"/>
            <a:ext cx="432048" cy="334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96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012950" y="4439686"/>
            <a:ext cx="5359400" cy="958577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endParaRPr lang="ru-RU" sz="3600" b="1" dirty="0">
              <a:solidFill>
                <a:srgbClr val="2A3F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6177" y="1323704"/>
            <a:ext cx="8626567" cy="60959"/>
          </a:xfrm>
          <a:prstGeom prst="rect">
            <a:avLst/>
          </a:prstGeom>
          <a:solidFill>
            <a:srgbClr val="2A3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62" name="Прямоугольник 61"/>
          <p:cNvSpPr/>
          <p:nvPr/>
        </p:nvSpPr>
        <p:spPr>
          <a:xfrm>
            <a:off x="0" y="537030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662058" y="6219373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" y="718457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260772" y="5950857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" y="1229042"/>
          <a:ext cx="9143999" cy="5628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983"/>
                <a:gridCol w="3561782"/>
                <a:gridCol w="1090341"/>
                <a:gridCol w="1011296"/>
                <a:gridCol w="151734"/>
                <a:gridCol w="1198863"/>
              </a:tblGrid>
              <a:tr h="1032134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Обобщенные трудовые функции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Трудовые функции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Старший учитель (учитель-методист)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Ведущий учитель (учитель-наставник)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109413">
                <a:tc rowSpan="2"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С. Координация деятельности участников образовательных отношений по проектированию и реализации образовательных программ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(наставничество)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Координация профессиональной деятельности педагогов в процессе реализации основной образовательной программы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ОТФ С</a:t>
                      </a:r>
                    </a:p>
                    <a:p>
                      <a:pPr algn="ctr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01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Координация разработки и реализации основной образовательной программы в образовательной организации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848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В. Проектирование образовательных программ (методическая работа)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Проектирование образовательных программ в соответствии с ФГОС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ОТФ В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5721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А. Профессиональная деятельность по обучению и воспитанию обучающихся</a:t>
                      </a:r>
                    </a:p>
                    <a:p>
                      <a:endParaRPr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Профессиональная деятельность по обучению и воспитанию обучающихся  в соответствии с ФГОС ОО и ООП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ОТФ А1</a:t>
                      </a:r>
                    </a:p>
                    <a:p>
                      <a:pPr algn="ctr"/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ОТФ А2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(первая категория)</a:t>
                      </a:r>
                    </a:p>
                    <a:p>
                      <a:pPr algn="ctr"/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ОТФ А3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(высшая категория)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9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Взаимодействие с родителями (законными представителями) обучающихся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Взаимодействие с коллегами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843808" y="188640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A3FB3"/>
                </a:solidFill>
                <a:latin typeface="+mj-lt"/>
              </a:rPr>
              <a:t>Проект вертикальной и горизонтальной карьеры учителя</a:t>
            </a:r>
            <a:endParaRPr lang="ru-RU" sz="2400" b="1" dirty="0" smtClean="0">
              <a:solidFill>
                <a:srgbClr val="2A3FB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6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012950" y="4439686"/>
            <a:ext cx="5359400" cy="958577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r>
              <a:rPr lang="ru-RU" sz="3600" b="1" dirty="0" smtClean="0">
                <a:solidFill>
                  <a:srgbClr val="2A3FB3"/>
                </a:solidFill>
              </a:rPr>
              <a:t/>
            </a:r>
            <a:br>
              <a:rPr lang="ru-RU" sz="3600" b="1" dirty="0" smtClean="0">
                <a:solidFill>
                  <a:srgbClr val="2A3FB3"/>
                </a:solidFill>
              </a:rPr>
            </a:br>
            <a:endParaRPr lang="ru-RU" sz="3600" b="1" dirty="0">
              <a:solidFill>
                <a:srgbClr val="2A3F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6177" y="1323704"/>
            <a:ext cx="8626567" cy="60959"/>
          </a:xfrm>
          <a:prstGeom prst="rect">
            <a:avLst/>
          </a:prstGeom>
          <a:solidFill>
            <a:srgbClr val="2A3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027577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0" y="537030"/>
            <a:ext cx="2481943" cy="870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" y="718457"/>
            <a:ext cx="1883228" cy="181429"/>
          </a:xfrm>
          <a:prstGeom prst="rect">
            <a:avLst/>
          </a:prstGeom>
          <a:solidFill>
            <a:srgbClr val="4DC0D9"/>
          </a:solidFill>
          <a:ln>
            <a:solidFill>
              <a:srgbClr val="4DC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DC0D9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5275" y="0"/>
            <a:ext cx="50387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1412776"/>
          <a:ext cx="9144000" cy="544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570"/>
                <a:gridCol w="3190430"/>
                <a:gridCol w="3048000"/>
              </a:tblGrid>
              <a:tr h="6806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УЧИТЕЛЬ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B1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СТАРШИЙ УЧИТЕЛЬ </a:t>
                      </a:r>
                    </a:p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(УЧИТЕЛЬ-МЕТОДИСТ)</a:t>
                      </a:r>
                      <a:endParaRPr kumimoji="0" lang="ru-RU" sz="16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B1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ВЕДУЩИЙ УЧИТЕЛЬ</a:t>
                      </a:r>
                    </a:p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(УЧИТЕЛЬ-НАСТАВНИК)</a:t>
                      </a:r>
                      <a:endParaRPr kumimoji="0" lang="ru-RU" sz="16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B1CA"/>
                    </a:solidFill>
                  </a:tcPr>
                </a:tc>
              </a:tr>
              <a:tr h="4764571">
                <a:tc>
                  <a:txBody>
                    <a:bodyPr/>
                    <a:lstStyle/>
                    <a:p>
                      <a:pPr marL="0" indent="358775">
                        <a:buFontTx/>
                        <a:buNone/>
                      </a:pPr>
                      <a:r>
                        <a:rPr lang="ru-RU" altLang="ru-RU" sz="180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знание </a:t>
                      </a:r>
                      <a:r>
                        <a:rPr lang="ru-RU" altLang="ru-RU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учителем своей </a:t>
                      </a:r>
                      <a:r>
                        <a:rPr lang="ru-RU" altLang="ru-RU" sz="180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предметной </a:t>
                      </a:r>
                      <a:r>
                        <a:rPr lang="ru-RU" altLang="ru-RU" sz="180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области</a:t>
                      </a:r>
                    </a:p>
                    <a:p>
                      <a:pPr marL="0" indent="358775">
                        <a:buFontTx/>
                        <a:buNone/>
                      </a:pPr>
                      <a:endParaRPr lang="ru-RU" altLang="ru-RU" sz="1800" kern="120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358775">
                        <a:buFontTx/>
                        <a:buNone/>
                      </a:pPr>
                      <a:r>
                        <a:rPr lang="ru-RU" altLang="ru-RU" sz="180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владение </a:t>
                      </a:r>
                      <a:r>
                        <a:rPr lang="ru-RU" altLang="ru-RU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стандартными профессиональными компетенциями: умением спланировать и провести урок, организовать исследовательскую и проектную </a:t>
                      </a:r>
                      <a:r>
                        <a:rPr lang="ru-RU" altLang="ru-RU" sz="180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деятельность </a:t>
                      </a:r>
                      <a:r>
                        <a:rPr lang="ru-RU" altLang="ru-RU" sz="180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учащихся</a:t>
                      </a:r>
                    </a:p>
                    <a:p>
                      <a:pPr marL="0" indent="358775">
                        <a:buFontTx/>
                        <a:buNone/>
                      </a:pPr>
                      <a:endParaRPr lang="ru-RU" altLang="ru-RU" sz="1800" kern="120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358775">
                        <a:buFontTx/>
                        <a:buNone/>
                      </a:pPr>
                      <a:r>
                        <a:rPr lang="ru-RU" altLang="ru-RU" sz="180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владение </a:t>
                      </a:r>
                      <a:r>
                        <a:rPr lang="ru-RU" altLang="ru-RU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методиками воспитательной работы и т.д.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358775" algn="l" defTabSz="914400" rtl="0" eaLnBrk="1" latinLnBrk="0" hangingPunct="1">
                        <a:buFontTx/>
                        <a:buNone/>
                      </a:pPr>
                      <a:r>
                        <a:rPr lang="ru-RU" altLang="ru-RU" sz="180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владение </a:t>
                      </a:r>
                      <a:r>
                        <a:rPr lang="ru-RU" altLang="ru-RU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передовыми педагогическими практиками и умение </a:t>
                      </a:r>
                      <a:r>
                        <a:rPr lang="ru-RU" altLang="ru-RU" sz="180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их </a:t>
                      </a:r>
                      <a:r>
                        <a:rPr lang="ru-RU" altLang="ru-RU" sz="180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продемонстрировать коллегам</a:t>
                      </a:r>
                    </a:p>
                    <a:p>
                      <a:pPr marL="0" indent="358775" algn="l" defTabSz="914400" rtl="0" eaLnBrk="1" latinLnBrk="0" hangingPunct="1">
                        <a:buFontTx/>
                        <a:buNone/>
                      </a:pPr>
                      <a:endParaRPr lang="ru-RU" altLang="ru-RU" sz="1800" kern="120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358775" algn="l" defTabSz="914400" rtl="0" eaLnBrk="1" latinLnBrk="0" hangingPunct="1">
                        <a:buFontTx/>
                        <a:buNone/>
                      </a:pPr>
                      <a:r>
                        <a:rPr lang="ru-RU" altLang="ru-RU" sz="180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проектирование </a:t>
                      </a:r>
                      <a:r>
                        <a:rPr lang="ru-RU" altLang="ru-RU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индивидуальных  образовательных программ обучения и </a:t>
                      </a:r>
                      <a:r>
                        <a:rPr lang="ru-RU" altLang="ru-RU" sz="180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развития </a:t>
                      </a:r>
                      <a:r>
                        <a:rPr lang="ru-RU" altLang="ru-RU" sz="180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детей</a:t>
                      </a:r>
                    </a:p>
                    <a:p>
                      <a:pPr marL="0" indent="358775" algn="l" defTabSz="914400" rtl="0" eaLnBrk="1" latinLnBrk="0" hangingPunct="1">
                        <a:buFontTx/>
                        <a:buNone/>
                      </a:pPr>
                      <a:endParaRPr lang="ru-RU" altLang="ru-RU" sz="1800" kern="120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358775" algn="l" defTabSz="914400" rtl="0" eaLnBrk="1" latinLnBrk="0" hangingPunct="1">
                        <a:buFontTx/>
                        <a:buNone/>
                      </a:pPr>
                      <a:r>
                        <a:rPr lang="ru-RU" altLang="ru-RU" sz="180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оказание </a:t>
                      </a:r>
                      <a:r>
                        <a:rPr lang="ru-RU" altLang="ru-RU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коллегам помощи в реализации индивидуальных  образовательных программ обучения и развития детей </a:t>
                      </a:r>
                    </a:p>
                    <a:p>
                      <a:pPr marL="0" algn="l" rtl="0" eaLnBrk="1" latinLnBrk="0" hangingPunct="1">
                        <a:buFontTx/>
                        <a:buNone/>
                      </a:pPr>
                      <a:endParaRPr kumimoji="0" lang="ru-RU" sz="18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447675" algn="l" defTabSz="914400" rtl="0" eaLnBrk="1" latinLnBrk="0" hangingPunct="1">
                        <a:buFontTx/>
                        <a:buNone/>
                      </a:pPr>
                      <a:r>
                        <a:rPr lang="ru-RU" altLang="ru-RU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координация </a:t>
                      </a:r>
                      <a:r>
                        <a:rPr lang="ru-RU" altLang="ru-RU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деятельности всех субъектов образовательного </a:t>
                      </a:r>
                      <a:r>
                        <a:rPr lang="ru-RU" altLang="ru-RU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процесса</a:t>
                      </a:r>
                    </a:p>
                    <a:p>
                      <a:pPr marL="0" indent="447675" algn="l" defTabSz="914400" rtl="0" eaLnBrk="1" latinLnBrk="0" hangingPunct="1">
                        <a:buFontTx/>
                        <a:buNone/>
                      </a:pPr>
                      <a:endParaRPr lang="ru-RU" altLang="ru-RU" sz="18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447675" algn="l" defTabSz="914400" rtl="0" eaLnBrk="1" latinLnBrk="0" hangingPunct="1">
                        <a:buFontTx/>
                        <a:buNone/>
                      </a:pPr>
                      <a:r>
                        <a:rPr lang="ru-RU" altLang="ru-RU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отслеживание </a:t>
                      </a:r>
                      <a:r>
                        <a:rPr lang="ru-RU" altLang="ru-RU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динамики развития каждого </a:t>
                      </a:r>
                      <a:r>
                        <a:rPr lang="ru-RU" altLang="ru-RU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ребенка</a:t>
                      </a:r>
                    </a:p>
                    <a:p>
                      <a:pPr marL="0" indent="447675" algn="l" defTabSz="914400" rtl="0" eaLnBrk="1" latinLnBrk="0" hangingPunct="1">
                        <a:buFontTx/>
                        <a:buNone/>
                      </a:pPr>
                      <a:endParaRPr lang="ru-RU" altLang="ru-RU" sz="18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447675" algn="l" defTabSz="914400" rtl="0" eaLnBrk="1" latinLnBrk="0" hangingPunct="1">
                        <a:buFontTx/>
                        <a:buNone/>
                      </a:pPr>
                      <a:r>
                        <a:rPr lang="ru-RU" altLang="ru-RU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</a:t>
                      </a:r>
                      <a:r>
                        <a:rPr lang="ru-RU" altLang="ru-RU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содержательного педагогического управления, координации работы команды учителей  и других специалистов по решению вопросов развития детей с  учетом их особенностей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3" name="Picture 4" descr="https://static9.depositphotos.com/1682899/1155/i/950/depositphotos_11557557-stock-photo-red-check-mar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04864"/>
            <a:ext cx="432048" cy="334880"/>
          </a:xfrm>
          <a:prstGeom prst="rect">
            <a:avLst/>
          </a:prstGeom>
          <a:noFill/>
        </p:spPr>
      </p:pic>
      <p:pic>
        <p:nvPicPr>
          <p:cNvPr id="14" name="Picture 4" descr="https://static9.depositphotos.com/1682899/1155/i/950/depositphotos_11557557-stock-photo-red-check-mar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68960"/>
            <a:ext cx="432048" cy="334880"/>
          </a:xfrm>
          <a:prstGeom prst="rect">
            <a:avLst/>
          </a:prstGeom>
          <a:noFill/>
        </p:spPr>
      </p:pic>
      <p:pic>
        <p:nvPicPr>
          <p:cNvPr id="15" name="Picture 4" descr="https://static9.depositphotos.com/1682899/1155/i/950/depositphotos_11557557-stock-photo-red-check-mar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4941168"/>
            <a:ext cx="432048" cy="334880"/>
          </a:xfrm>
          <a:prstGeom prst="rect">
            <a:avLst/>
          </a:prstGeom>
          <a:noFill/>
        </p:spPr>
      </p:pic>
      <p:pic>
        <p:nvPicPr>
          <p:cNvPr id="16" name="Picture 4" descr="https://static9.depositphotos.com/1682899/1155/i/950/depositphotos_11557557-stock-photo-red-check-mar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3573016"/>
            <a:ext cx="432048" cy="334880"/>
          </a:xfrm>
          <a:prstGeom prst="rect">
            <a:avLst/>
          </a:prstGeom>
          <a:noFill/>
        </p:spPr>
      </p:pic>
      <p:pic>
        <p:nvPicPr>
          <p:cNvPr id="18" name="Picture 4" descr="https://static9.depositphotos.com/1682899/1155/i/950/depositphotos_11557557-stock-photo-red-check-mar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2204864"/>
            <a:ext cx="432048" cy="334880"/>
          </a:xfrm>
          <a:prstGeom prst="rect">
            <a:avLst/>
          </a:prstGeom>
          <a:noFill/>
        </p:spPr>
      </p:pic>
      <p:pic>
        <p:nvPicPr>
          <p:cNvPr id="20" name="Picture 4" descr="https://static9.depositphotos.com/1682899/1155/i/950/depositphotos_11557557-stock-photo-red-check-mar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17232"/>
            <a:ext cx="432048" cy="334880"/>
          </a:xfrm>
          <a:prstGeom prst="rect">
            <a:avLst/>
          </a:prstGeom>
          <a:noFill/>
        </p:spPr>
      </p:pic>
      <p:pic>
        <p:nvPicPr>
          <p:cNvPr id="21" name="Picture 4" descr="https://static9.depositphotos.com/1682899/1155/i/950/depositphotos_11557557-stock-photo-red-check-mar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4149080"/>
            <a:ext cx="432048" cy="334880"/>
          </a:xfrm>
          <a:prstGeom prst="rect">
            <a:avLst/>
          </a:prstGeom>
          <a:noFill/>
        </p:spPr>
      </p:pic>
      <p:pic>
        <p:nvPicPr>
          <p:cNvPr id="22" name="Picture 4" descr="https://static9.depositphotos.com/1682899/1155/i/950/depositphotos_11557557-stock-photo-red-check-mar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3284984"/>
            <a:ext cx="432048" cy="334880"/>
          </a:xfrm>
          <a:prstGeom prst="rect">
            <a:avLst/>
          </a:prstGeom>
          <a:noFill/>
        </p:spPr>
      </p:pic>
      <p:pic>
        <p:nvPicPr>
          <p:cNvPr id="23" name="Picture 4" descr="https://static9.depositphotos.com/1682899/1155/i/950/depositphotos_11557557-stock-photo-red-check-mar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2204864"/>
            <a:ext cx="432048" cy="334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96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1622</Words>
  <Application>Microsoft Office PowerPoint</Application>
  <PresentationFormat>Экран (4:3)</PresentationFormat>
  <Paragraphs>315</Paragraphs>
  <Slides>28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Петрунина Татьяна Авинеровна</dc:creator>
  <cp:lastModifiedBy>Петрунина Татьяна Авинеровна</cp:lastModifiedBy>
  <cp:revision>105</cp:revision>
  <dcterms:created xsi:type="dcterms:W3CDTF">2019-05-20T06:10:08Z</dcterms:created>
  <dcterms:modified xsi:type="dcterms:W3CDTF">2019-05-21T11:42:30Z</dcterms:modified>
</cp:coreProperties>
</file>