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omments/comment3.xml" ContentType="application/vnd.openxmlformats-officedocument.presentationml.comments+xml"/>
  <Default Extension="wdp" ContentType="image/vnd.ms-photo"/>
  <Override PartName="/ppt/diagrams/layout2.xml" ContentType="application/vnd.openxmlformats-officedocument.drawingml.diagram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8" r:id="rId3"/>
    <p:sldId id="278" r:id="rId4"/>
    <p:sldId id="279" r:id="rId5"/>
    <p:sldId id="280" r:id="rId6"/>
    <p:sldId id="282" r:id="rId7"/>
    <p:sldId id="283" r:id="rId8"/>
    <p:sldId id="284" r:id="rId9"/>
    <p:sldId id="285" r:id="rId10"/>
    <p:sldId id="286" r:id="rId11"/>
    <p:sldId id="287" r:id="rId12"/>
    <p:sldId id="288" r:id="rId13"/>
    <p:sldId id="291" r:id="rId14"/>
    <p:sldId id="293" r:id="rId15"/>
    <p:sldId id="295" r:id="rId16"/>
    <p:sldId id="315" r:id="rId17"/>
    <p:sldId id="294" r:id="rId18"/>
    <p:sldId id="298" r:id="rId19"/>
    <p:sldId id="299" r:id="rId20"/>
    <p:sldId id="300" r:id="rId21"/>
    <p:sldId id="296" r:id="rId22"/>
    <p:sldId id="297" r:id="rId23"/>
    <p:sldId id="301" r:id="rId24"/>
    <p:sldId id="303" r:id="rId25"/>
    <p:sldId id="304" r:id="rId26"/>
    <p:sldId id="316" r:id="rId27"/>
    <p:sldId id="342" r:id="rId28"/>
    <p:sldId id="343" r:id="rId29"/>
    <p:sldId id="353" r:id="rId30"/>
    <p:sldId id="352" r:id="rId31"/>
    <p:sldId id="346" r:id="rId32"/>
    <p:sldId id="347" r:id="rId33"/>
    <p:sldId id="348" r:id="rId34"/>
    <p:sldId id="349" r:id="rId35"/>
    <p:sldId id="350" r:id="rId36"/>
    <p:sldId id="351" r:id="rId37"/>
    <p:sldId id="354" r:id="rId38"/>
    <p:sldId id="358" r:id="rId39"/>
    <p:sldId id="359" r:id="rId40"/>
    <p:sldId id="361" r:id="rId41"/>
    <p:sldId id="360" r:id="rId42"/>
    <p:sldId id="362" r:id="rId43"/>
    <p:sldId id="363" r:id="rId44"/>
    <p:sldId id="317" r:id="rId45"/>
    <p:sldId id="335" r:id="rId46"/>
    <p:sldId id="339" r:id="rId47"/>
    <p:sldId id="341" r:id="rId48"/>
    <p:sldId id="313" r:id="rId49"/>
    <p:sldId id="277" r:id="rId50"/>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Акимова" initials="А"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p:cViewPr varScale="1">
        <p:scale>
          <a:sx n="116" d="100"/>
          <a:sy n="116" d="100"/>
        </p:scale>
        <p:origin x="-144" y="-11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1-25T09:35:26.684" idx="1">
    <p:pos x="4123" y="3590"/>
    <p:text>В случае наличия на сайте форм сбора персональных данных в отсутствие размещенного документа, определяющего политику оператора в отношении обработки персональных данных, и сведениях о реализуемых требованиях к защите персональных данных - имеются признаки нарушения ч. 2 ст. 18.1 Федерального закона № 152 ФЗ.</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7-26T16:33:34.322" idx="1">
    <p:pos x="4356" y="3841"/>
    <p:text>Следует отметить, что в соответствии с информацией, содержащейся в разделе "Передача данных" Политики конфиденциальности Google, сервисы Google расположены в разных регионах по всему миру, информация конкретного пользователя может обрабатываться не в той стране, в которой он проживает.
Таким образом, использование сервисов Google, в том числе Google Docs, может указывать на осуществление трансграничной передачи персональных данных пользователей сайта либо персональных данных с использованием баз данных, находящихся за пределами Российской Федерации.
В случае выявления использования Google формы - имеются признаки нарушения  ч. 5 ст. 18 Федерального закона № 152-ФЗ.</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3-01-25T11:26:24.105" idx="2">
    <p:pos x="2185" y="1547"/>
    <p:text>В случае если отсутствует согласие на обработку персональных данных пользователей сайта или на сайте отсутствует соответствующее пользовательское соглашение имеются признаки нарушения ч. 1 ст. 6 Федерального закона № 152-ФЗ</p:text>
  </p:cm>
</p:cmLst>
</file>

<file path=ppt/diagrams/_rels/data2.xml.rels><?xml version="1.0" encoding="UTF-8" standalone="yes"?>
<Relationships xmlns="http://schemas.openxmlformats.org/package/2006/relationships"><Relationship Id="rId1" Type="http://schemas.openxmlformats.org/officeDocument/2006/relationships/hyperlink" Target="http://pravo.gov.ru/proxy/ips/?docbody=&amp;prevDoc=102154754&amp;backlink=1&amp;&amp;nd=102124251"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pravo.gov.ru/proxy/ips/?docbody=&amp;prevDoc=102154754&amp;backlink=1&amp;&amp;nd=102124251" TargetMode="External"/></Relationships>
</file>

<file path=ppt/diagrams/colors1.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60C65-38F3-447B-AFBB-0B13CF6E5AE5}" type="doc">
      <dgm:prSet loTypeId="urn:microsoft.com/office/officeart/2005/8/layout/vList6" loCatId="list" qsTypeId="urn:microsoft.com/office/officeart/2005/8/quickstyle/simple1#5" qsCatId="simple" csTypeId="urn:microsoft.com/office/officeart/2005/8/colors/accent1_2#5" csCatId="accent1" phldr="1"/>
      <dgm:spPr/>
      <dgm:t>
        <a:bodyPr/>
        <a:lstStyle/>
        <a:p>
          <a:endParaRPr lang="ru-RU"/>
        </a:p>
      </dgm:t>
    </dgm:pt>
    <dgm:pt modelId="{84D9B497-C55E-4EDD-87A4-7B07A7B43901}">
      <dgm:prSet phldrT="[Текст]"/>
      <dgm:spPr>
        <a:ln>
          <a:solidFill>
            <a:schemeClr val="tx2"/>
          </a:solidFill>
        </a:ln>
      </dgm:spPr>
      <dgm:t>
        <a:bodyPr/>
        <a:lstStyle/>
        <a:p>
          <a:pPr algn="ctr"/>
          <a:r>
            <a:rPr lang="ru-RU" b="1" i="0" dirty="0"/>
            <a:t>Постановление Правительства РФ от 01.11.2012 N 1119 «Об утверждении требований к защите персональных данных при их обработке в информационных системах персональных данных»</a:t>
          </a:r>
          <a:endParaRPr lang="ru-RU" dirty="0"/>
        </a:p>
      </dgm:t>
    </dgm:pt>
    <dgm:pt modelId="{F1762005-48D1-4C6E-856C-2010E6776C16}" type="parTrans" cxnId="{E9EA8491-ACBA-435C-A44F-57229010AAC2}">
      <dgm:prSet/>
      <dgm:spPr/>
      <dgm:t>
        <a:bodyPr/>
        <a:lstStyle/>
        <a:p>
          <a:pPr algn="l"/>
          <a:endParaRPr lang="ru-RU"/>
        </a:p>
      </dgm:t>
    </dgm:pt>
    <dgm:pt modelId="{A5364D67-A99B-4E30-B75D-1415796B0E45}" type="sibTrans" cxnId="{E9EA8491-ACBA-435C-A44F-57229010AAC2}">
      <dgm:prSet/>
      <dgm:spPr/>
      <dgm:t>
        <a:bodyPr/>
        <a:lstStyle/>
        <a:p>
          <a:pPr algn="l"/>
          <a:endParaRPr lang="ru-RU"/>
        </a:p>
      </dgm:t>
    </dgm:pt>
    <dgm:pt modelId="{F63D173C-3316-4D17-B14F-375513652E0E}">
      <dgm:prSet phldrT="[Текст]">
        <dgm:style>
          <a:lnRef idx="1">
            <a:schemeClr val="accent1"/>
          </a:lnRef>
          <a:fillRef idx="2">
            <a:schemeClr val="accent1"/>
          </a:fillRef>
          <a:effectRef idx="1">
            <a:schemeClr val="accent1"/>
          </a:effectRef>
          <a:fontRef idx="minor">
            <a:schemeClr val="dk1"/>
          </a:fontRef>
        </dgm:style>
      </dgm:prSet>
      <dgm:spPr/>
      <dgm:t>
        <a:bodyPr/>
        <a:lstStyle/>
        <a:p>
          <a:pPr algn="just"/>
          <a:r>
            <a:rPr lang="ru-RU" b="1" dirty="0">
              <a:solidFill>
                <a:schemeClr val="tx2">
                  <a:lumMod val="50000"/>
                </a:schemeClr>
              </a:solidFill>
              <a:effectLst/>
            </a:rPr>
            <a:t>правовые, организационные и технические меры по обеспечению безопасности персональных данных при их обработке в информационных системах  (определение угроз безопасности персональных данных  при их обработке в ИСПДн; применение средств защиты информации; учет машинных носителей ПД и т.д.)</a:t>
          </a:r>
        </a:p>
      </dgm:t>
    </dgm:pt>
    <dgm:pt modelId="{E9CB4D49-D663-4CBF-8DB8-319116552753}" type="parTrans" cxnId="{E10E21C1-E911-4760-987E-9699BF01EDB2}">
      <dgm:prSet/>
      <dgm:spPr/>
      <dgm:t>
        <a:bodyPr/>
        <a:lstStyle/>
        <a:p>
          <a:pPr algn="l"/>
          <a:endParaRPr lang="ru-RU"/>
        </a:p>
      </dgm:t>
    </dgm:pt>
    <dgm:pt modelId="{E1B4DD2B-089C-4EEB-BE9B-65E1A60D64ED}" type="sibTrans" cxnId="{E10E21C1-E911-4760-987E-9699BF01EDB2}">
      <dgm:prSet/>
      <dgm:spPr/>
      <dgm:t>
        <a:bodyPr/>
        <a:lstStyle/>
        <a:p>
          <a:pPr algn="l"/>
          <a:endParaRPr lang="ru-RU"/>
        </a:p>
      </dgm:t>
    </dgm:pt>
    <dgm:pt modelId="{87598AC9-F689-41B4-845F-FF27DFEE795C}" type="pres">
      <dgm:prSet presAssocID="{54060C65-38F3-447B-AFBB-0B13CF6E5AE5}" presName="Name0" presStyleCnt="0">
        <dgm:presLayoutVars>
          <dgm:dir/>
          <dgm:animLvl val="lvl"/>
          <dgm:resizeHandles/>
        </dgm:presLayoutVars>
      </dgm:prSet>
      <dgm:spPr/>
      <dgm:t>
        <a:bodyPr/>
        <a:lstStyle/>
        <a:p>
          <a:endParaRPr lang="ru-RU"/>
        </a:p>
      </dgm:t>
    </dgm:pt>
    <dgm:pt modelId="{4C2D9813-EC63-44A3-B34B-F8BA249D4BBE}" type="pres">
      <dgm:prSet presAssocID="{84D9B497-C55E-4EDD-87A4-7B07A7B43901}" presName="linNode" presStyleCnt="0"/>
      <dgm:spPr/>
    </dgm:pt>
    <dgm:pt modelId="{33AB10CD-F74A-4D5F-B4D0-C39689E0AA17}" type="pres">
      <dgm:prSet presAssocID="{84D9B497-C55E-4EDD-87A4-7B07A7B43901}" presName="parentShp" presStyleLbl="node1" presStyleIdx="0" presStyleCnt="1" custLinFactNeighborX="-14" custLinFactNeighborY="-3023">
        <dgm:presLayoutVars>
          <dgm:bulletEnabled val="1"/>
        </dgm:presLayoutVars>
      </dgm:prSet>
      <dgm:spPr/>
      <dgm:t>
        <a:bodyPr/>
        <a:lstStyle/>
        <a:p>
          <a:endParaRPr lang="ru-RU"/>
        </a:p>
      </dgm:t>
    </dgm:pt>
    <dgm:pt modelId="{BC120079-EBEA-4CE0-B8C2-321B67731E88}" type="pres">
      <dgm:prSet presAssocID="{84D9B497-C55E-4EDD-87A4-7B07A7B43901}" presName="childShp" presStyleLbl="bgAccFollowNode1" presStyleIdx="0" presStyleCnt="1" custScaleX="100461" custScaleY="99683">
        <dgm:presLayoutVars>
          <dgm:bulletEnabled val="1"/>
        </dgm:presLayoutVars>
      </dgm:prSet>
      <dgm:spPr/>
      <dgm:t>
        <a:bodyPr/>
        <a:lstStyle/>
        <a:p>
          <a:endParaRPr lang="ru-RU"/>
        </a:p>
      </dgm:t>
    </dgm:pt>
  </dgm:ptLst>
  <dgm:cxnLst>
    <dgm:cxn modelId="{F6B0C5C7-0324-48FE-B094-BFC32AF02882}" type="presOf" srcId="{F63D173C-3316-4D17-B14F-375513652E0E}" destId="{BC120079-EBEA-4CE0-B8C2-321B67731E88}" srcOrd="0" destOrd="0" presId="urn:microsoft.com/office/officeart/2005/8/layout/vList6"/>
    <dgm:cxn modelId="{E10E21C1-E911-4760-987E-9699BF01EDB2}" srcId="{84D9B497-C55E-4EDD-87A4-7B07A7B43901}" destId="{F63D173C-3316-4D17-B14F-375513652E0E}" srcOrd="0" destOrd="0" parTransId="{E9CB4D49-D663-4CBF-8DB8-319116552753}" sibTransId="{E1B4DD2B-089C-4EEB-BE9B-65E1A60D64ED}"/>
    <dgm:cxn modelId="{2A34E7F4-FA0B-4D77-B0C3-494DC5466DA9}" type="presOf" srcId="{84D9B497-C55E-4EDD-87A4-7B07A7B43901}" destId="{33AB10CD-F74A-4D5F-B4D0-C39689E0AA17}" srcOrd="0" destOrd="0" presId="urn:microsoft.com/office/officeart/2005/8/layout/vList6"/>
    <dgm:cxn modelId="{E9EA8491-ACBA-435C-A44F-57229010AAC2}" srcId="{54060C65-38F3-447B-AFBB-0B13CF6E5AE5}" destId="{84D9B497-C55E-4EDD-87A4-7B07A7B43901}" srcOrd="0" destOrd="0" parTransId="{F1762005-48D1-4C6E-856C-2010E6776C16}" sibTransId="{A5364D67-A99B-4E30-B75D-1415796B0E45}"/>
    <dgm:cxn modelId="{5FA7801E-602F-4F64-8AA1-6249A210C595}" type="presOf" srcId="{54060C65-38F3-447B-AFBB-0B13CF6E5AE5}" destId="{87598AC9-F689-41B4-845F-FF27DFEE795C}" srcOrd="0" destOrd="0" presId="urn:microsoft.com/office/officeart/2005/8/layout/vList6"/>
    <dgm:cxn modelId="{25D2F414-D1EE-4E41-8105-359654C56BC5}" type="presParOf" srcId="{87598AC9-F689-41B4-845F-FF27DFEE795C}" destId="{4C2D9813-EC63-44A3-B34B-F8BA249D4BBE}" srcOrd="0" destOrd="0" presId="urn:microsoft.com/office/officeart/2005/8/layout/vList6"/>
    <dgm:cxn modelId="{4DF8349F-911C-45EC-8E80-86680DA4C669}" type="presParOf" srcId="{4C2D9813-EC63-44A3-B34B-F8BA249D4BBE}" destId="{33AB10CD-F74A-4D5F-B4D0-C39689E0AA17}" srcOrd="0" destOrd="0" presId="urn:microsoft.com/office/officeart/2005/8/layout/vList6"/>
    <dgm:cxn modelId="{4A0376F1-16BC-47B2-8B49-E31424532875}" type="presParOf" srcId="{4C2D9813-EC63-44A3-B34B-F8BA249D4BBE}" destId="{BC120079-EBEA-4CE0-B8C2-321B67731E88}"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060C65-38F3-447B-AFBB-0B13CF6E5AE5}" type="doc">
      <dgm:prSet loTypeId="urn:microsoft.com/office/officeart/2005/8/layout/vList6" loCatId="list" qsTypeId="urn:microsoft.com/office/officeart/2005/8/quickstyle/simple1#6" qsCatId="simple" csTypeId="urn:microsoft.com/office/officeart/2005/8/colors/accent1_2#6" csCatId="accent1" phldr="1"/>
      <dgm:spPr/>
      <dgm:t>
        <a:bodyPr/>
        <a:lstStyle/>
        <a:p>
          <a:endParaRPr lang="ru-RU"/>
        </a:p>
      </dgm:t>
    </dgm:pt>
    <dgm:pt modelId="{84D9B497-C55E-4EDD-87A4-7B07A7B43901}">
      <dgm:prSet phldrT="[Текст]"/>
      <dgm:spPr>
        <a:ln>
          <a:solidFill>
            <a:schemeClr val="tx2"/>
          </a:solidFill>
        </a:ln>
      </dgm:spPr>
      <dgm:t>
        <a:bodyPr/>
        <a:lstStyle/>
        <a:p>
          <a:r>
            <a:rPr lang="ru-RU" b="1" dirty="0"/>
            <a:t>Постановление Правительства Российской Федерации от 15.09.2008 г. № 687</a:t>
          </a:r>
          <a:r>
            <a:rPr lang="ru-RU" b="1" u="none" dirty="0">
              <a:hlinkClick xmlns:r="http://schemas.openxmlformats.org/officeDocument/2006/relationships" r:id="rId1"/>
            </a:rPr>
            <a:t> </a:t>
          </a:r>
          <a:r>
            <a:rPr lang="ru-RU" b="1" u="none" dirty="0"/>
            <a:t> «</a:t>
          </a:r>
          <a:r>
            <a:rPr lang="ru-RU" b="1" dirty="0"/>
            <a:t>Об утверждении Положения об особенностях обработки персональных данных, осуществляемой без использования средств автоматизации»</a:t>
          </a:r>
          <a:endParaRPr lang="ru-RU" dirty="0"/>
        </a:p>
      </dgm:t>
    </dgm:pt>
    <dgm:pt modelId="{F1762005-48D1-4C6E-856C-2010E6776C16}" type="parTrans" cxnId="{E9EA8491-ACBA-435C-A44F-57229010AAC2}">
      <dgm:prSet/>
      <dgm:spPr/>
      <dgm:t>
        <a:bodyPr/>
        <a:lstStyle/>
        <a:p>
          <a:endParaRPr lang="ru-RU"/>
        </a:p>
      </dgm:t>
    </dgm:pt>
    <dgm:pt modelId="{A5364D67-A99B-4E30-B75D-1415796B0E45}" type="sibTrans" cxnId="{E9EA8491-ACBA-435C-A44F-57229010AAC2}">
      <dgm:prSet/>
      <dgm:spPr/>
      <dgm:t>
        <a:bodyPr/>
        <a:lstStyle/>
        <a:p>
          <a:endParaRPr lang="ru-RU"/>
        </a:p>
      </dgm:t>
    </dgm:pt>
    <dgm:pt modelId="{95E6CD38-6F65-43F6-B908-4D8E3A980C40}">
      <dgm:prSet phldrT="[Текст]"/>
      <dgm:spPr/>
      <dgm:t>
        <a:bodyPr/>
        <a:lstStyle/>
        <a:p>
          <a:pPr algn="ctr"/>
          <a:r>
            <a:rPr lang="ru-RU" b="1" dirty="0">
              <a:solidFill>
                <a:schemeClr val="tx2">
                  <a:lumMod val="50000"/>
                </a:schemeClr>
              </a:solidFill>
            </a:rPr>
            <a:t>Определить места хранения материальных носителей, перечень лиц, которые имеют доступ к персональным данным, обеспечить раздельное хранение материальных носителей с персональными данными, обработка которых осуществляется в различных целях, разработать инструкцию по заполнению типовых форм документов, проинформировать лиц о факте ими обработке ПД без использования средств автоматизации, соблюдать условия по сохранности ПД и исключающие несанкционированный к ним доступ </a:t>
          </a:r>
        </a:p>
      </dgm:t>
    </dgm:pt>
    <dgm:pt modelId="{A621FA28-F7A7-4DC9-A5D6-FA3BFFA1BCE9}" type="parTrans" cxnId="{D1477117-96B9-4F9F-827B-F0B378E49B63}">
      <dgm:prSet/>
      <dgm:spPr/>
      <dgm:t>
        <a:bodyPr/>
        <a:lstStyle/>
        <a:p>
          <a:endParaRPr lang="ru-RU"/>
        </a:p>
      </dgm:t>
    </dgm:pt>
    <dgm:pt modelId="{7DFEED22-F225-4CCA-B55C-404678184172}" type="sibTrans" cxnId="{D1477117-96B9-4F9F-827B-F0B378E49B63}">
      <dgm:prSet/>
      <dgm:spPr/>
      <dgm:t>
        <a:bodyPr/>
        <a:lstStyle/>
        <a:p>
          <a:endParaRPr lang="ru-RU"/>
        </a:p>
      </dgm:t>
    </dgm:pt>
    <dgm:pt modelId="{87598AC9-F689-41B4-845F-FF27DFEE795C}" type="pres">
      <dgm:prSet presAssocID="{54060C65-38F3-447B-AFBB-0B13CF6E5AE5}" presName="Name0" presStyleCnt="0">
        <dgm:presLayoutVars>
          <dgm:dir/>
          <dgm:animLvl val="lvl"/>
          <dgm:resizeHandles/>
        </dgm:presLayoutVars>
      </dgm:prSet>
      <dgm:spPr/>
      <dgm:t>
        <a:bodyPr/>
        <a:lstStyle/>
        <a:p>
          <a:endParaRPr lang="ru-RU"/>
        </a:p>
      </dgm:t>
    </dgm:pt>
    <dgm:pt modelId="{4C2D9813-EC63-44A3-B34B-F8BA249D4BBE}" type="pres">
      <dgm:prSet presAssocID="{84D9B497-C55E-4EDD-87A4-7B07A7B43901}" presName="linNode" presStyleCnt="0"/>
      <dgm:spPr/>
    </dgm:pt>
    <dgm:pt modelId="{33AB10CD-F74A-4D5F-B4D0-C39689E0AA17}" type="pres">
      <dgm:prSet presAssocID="{84D9B497-C55E-4EDD-87A4-7B07A7B43901}" presName="parentShp" presStyleLbl="node1" presStyleIdx="0" presStyleCnt="1" custLinFactNeighborX="-1249" custLinFactNeighborY="-959">
        <dgm:presLayoutVars>
          <dgm:bulletEnabled val="1"/>
        </dgm:presLayoutVars>
      </dgm:prSet>
      <dgm:spPr/>
      <dgm:t>
        <a:bodyPr/>
        <a:lstStyle/>
        <a:p>
          <a:endParaRPr lang="ru-RU"/>
        </a:p>
      </dgm:t>
    </dgm:pt>
    <dgm:pt modelId="{BC120079-EBEA-4CE0-B8C2-321B67731E88}" type="pres">
      <dgm:prSet presAssocID="{84D9B497-C55E-4EDD-87A4-7B07A7B43901}" presName="childShp" presStyleLbl="bgAccFollowNode1" presStyleIdx="0" presStyleCnt="1">
        <dgm:presLayoutVars>
          <dgm:bulletEnabled val="1"/>
        </dgm:presLayoutVars>
      </dgm:prSet>
      <dgm:spPr/>
      <dgm:t>
        <a:bodyPr/>
        <a:lstStyle/>
        <a:p>
          <a:endParaRPr lang="ru-RU"/>
        </a:p>
      </dgm:t>
    </dgm:pt>
  </dgm:ptLst>
  <dgm:cxnLst>
    <dgm:cxn modelId="{D2F8010B-05E3-441B-807B-E99886827999}" type="presOf" srcId="{84D9B497-C55E-4EDD-87A4-7B07A7B43901}" destId="{33AB10CD-F74A-4D5F-B4D0-C39689E0AA17}" srcOrd="0" destOrd="0" presId="urn:microsoft.com/office/officeart/2005/8/layout/vList6"/>
    <dgm:cxn modelId="{D1477117-96B9-4F9F-827B-F0B378E49B63}" srcId="{84D9B497-C55E-4EDD-87A4-7B07A7B43901}" destId="{95E6CD38-6F65-43F6-B908-4D8E3A980C40}" srcOrd="0" destOrd="0" parTransId="{A621FA28-F7A7-4DC9-A5D6-FA3BFFA1BCE9}" sibTransId="{7DFEED22-F225-4CCA-B55C-404678184172}"/>
    <dgm:cxn modelId="{E9EA8491-ACBA-435C-A44F-57229010AAC2}" srcId="{54060C65-38F3-447B-AFBB-0B13CF6E5AE5}" destId="{84D9B497-C55E-4EDD-87A4-7B07A7B43901}" srcOrd="0" destOrd="0" parTransId="{F1762005-48D1-4C6E-856C-2010E6776C16}" sibTransId="{A5364D67-A99B-4E30-B75D-1415796B0E45}"/>
    <dgm:cxn modelId="{B4EB11E6-E0AF-4D26-B404-89DD3864774B}" type="presOf" srcId="{95E6CD38-6F65-43F6-B908-4D8E3A980C40}" destId="{BC120079-EBEA-4CE0-B8C2-321B67731E88}" srcOrd="0" destOrd="0" presId="urn:microsoft.com/office/officeart/2005/8/layout/vList6"/>
    <dgm:cxn modelId="{906D178A-BDB7-45C3-9326-A3F1ACB9197E}" type="presOf" srcId="{54060C65-38F3-447B-AFBB-0B13CF6E5AE5}" destId="{87598AC9-F689-41B4-845F-FF27DFEE795C}" srcOrd="0" destOrd="0" presId="urn:microsoft.com/office/officeart/2005/8/layout/vList6"/>
    <dgm:cxn modelId="{ED5D9D74-3FF9-4567-B3FD-AE0D43FC1983}" type="presParOf" srcId="{87598AC9-F689-41B4-845F-FF27DFEE795C}" destId="{4C2D9813-EC63-44A3-B34B-F8BA249D4BBE}" srcOrd="0" destOrd="0" presId="urn:microsoft.com/office/officeart/2005/8/layout/vList6"/>
    <dgm:cxn modelId="{1C90FF33-16B5-4ECC-8B61-89D71FEF734C}" type="presParOf" srcId="{4C2D9813-EC63-44A3-B34B-F8BA249D4BBE}" destId="{33AB10CD-F74A-4D5F-B4D0-C39689E0AA17}" srcOrd="0" destOrd="0" presId="urn:microsoft.com/office/officeart/2005/8/layout/vList6"/>
    <dgm:cxn modelId="{B495F89D-BD93-45E1-8246-F8A74239535A}" type="presParOf" srcId="{4C2D9813-EC63-44A3-B34B-F8BA249D4BBE}" destId="{BC120079-EBEA-4CE0-B8C2-321B67731E88}"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120079-EBEA-4CE0-B8C2-321B67731E88}">
      <dsp:nvSpPr>
        <dsp:cNvPr id="0" name=""/>
        <dsp:cNvSpPr/>
      </dsp:nvSpPr>
      <dsp:spPr>
        <a:xfrm>
          <a:off x="3282902" y="3994"/>
          <a:ext cx="4945990" cy="2512290"/>
        </a:xfrm>
        <a:prstGeom prst="rightArrow">
          <a:avLst>
            <a:gd name="adj1" fmla="val 75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ru-RU" sz="1500" b="1" kern="1200" dirty="0">
              <a:solidFill>
                <a:schemeClr val="tx2">
                  <a:lumMod val="50000"/>
                </a:schemeClr>
              </a:solidFill>
              <a:effectLst/>
            </a:rPr>
            <a:t>правовые, организационные и технические меры по обеспечению безопасности персональных данных при их обработке в информационных системах  (определение угроз безопасности персональных данных  при их обработке в ИСПДн; применение средств защиты информации; учет машинных носителей ПД и т.д.)</a:t>
          </a:r>
        </a:p>
      </dsp:txBody>
      <dsp:txXfrm>
        <a:off x="3282902" y="3994"/>
        <a:ext cx="4945990" cy="2512290"/>
      </dsp:txXfrm>
    </dsp:sp>
    <dsp:sp modelId="{33AB10CD-F74A-4D5F-B4D0-C39689E0AA17}">
      <dsp:nvSpPr>
        <dsp:cNvPr id="0" name=""/>
        <dsp:cNvSpPr/>
      </dsp:nvSpPr>
      <dsp:spPr>
        <a:xfrm>
          <a:off x="17" y="0"/>
          <a:ext cx="3282195" cy="2520280"/>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b="1" i="0" kern="1200" dirty="0"/>
            <a:t>Постановление Правительства РФ от 01.11.2012 N 1119 «Об утверждении требований к защите персональных данных при их обработке в информационных системах персональных данных»</a:t>
          </a:r>
          <a:endParaRPr lang="ru-RU" sz="1800" kern="1200" dirty="0"/>
        </a:p>
      </dsp:txBody>
      <dsp:txXfrm>
        <a:off x="17" y="0"/>
        <a:ext cx="3282195" cy="25202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120079-EBEA-4CE0-B8C2-321B67731E88}">
      <dsp:nvSpPr>
        <dsp:cNvPr id="0" name=""/>
        <dsp:cNvSpPr/>
      </dsp:nvSpPr>
      <dsp:spPr>
        <a:xfrm>
          <a:off x="3291839" y="0"/>
          <a:ext cx="4937760" cy="505461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ctr" defTabSz="622300">
            <a:lnSpc>
              <a:spcPct val="90000"/>
            </a:lnSpc>
            <a:spcBef>
              <a:spcPct val="0"/>
            </a:spcBef>
            <a:spcAft>
              <a:spcPct val="15000"/>
            </a:spcAft>
            <a:buChar char="••"/>
          </a:pPr>
          <a:r>
            <a:rPr lang="ru-RU" sz="1400" b="1" kern="1200" dirty="0">
              <a:solidFill>
                <a:schemeClr val="tx2">
                  <a:lumMod val="50000"/>
                </a:schemeClr>
              </a:solidFill>
            </a:rPr>
            <a:t>Определить места хранения материальных носителей, перечень лиц, которые имеют доступ к персональным данным, обеспечить раздельное хранение материальных носителей с персональными данными, обработка которых осуществляется в различных целях, разработать инструкцию по заполнению типовых форм документов, проинформировать лиц о факте ими обработке ПД без использования средств автоматизации, соблюдать условия по сохранности ПД и исключающие несанкционированный к ним доступ </a:t>
          </a:r>
        </a:p>
      </dsp:txBody>
      <dsp:txXfrm>
        <a:off x="3291839" y="0"/>
        <a:ext cx="4937760" cy="5054617"/>
      </dsp:txXfrm>
    </dsp:sp>
    <dsp:sp modelId="{33AB10CD-F74A-4D5F-B4D0-C39689E0AA17}">
      <dsp:nvSpPr>
        <dsp:cNvPr id="0" name=""/>
        <dsp:cNvSpPr/>
      </dsp:nvSpPr>
      <dsp:spPr>
        <a:xfrm>
          <a:off x="0" y="0"/>
          <a:ext cx="3291840" cy="5054617"/>
        </a:xfrm>
        <a:prstGeom prst="roundRect">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b="1" kern="1200" dirty="0"/>
            <a:t>Постановление Правительства Российской Федерации от 15.09.2008 г. № 687</a:t>
          </a:r>
          <a:r>
            <a:rPr lang="ru-RU" sz="2200" b="1" u="none" kern="1200" dirty="0">
              <a:hlinkClick xmlns:r="http://schemas.openxmlformats.org/officeDocument/2006/relationships" r:id="rId1"/>
            </a:rPr>
            <a:t> </a:t>
          </a:r>
          <a:r>
            <a:rPr lang="ru-RU" sz="2200" b="1" u="none" kern="1200" dirty="0"/>
            <a:t> «</a:t>
          </a:r>
          <a:r>
            <a:rPr lang="ru-RU" sz="2200" b="1" kern="1200" dirty="0"/>
            <a:t>Об утверждении Положения об особенностях обработки персональных данных, осуществляемой без использования средств автоматизации»</a:t>
          </a:r>
          <a:endParaRPr lang="ru-RU" sz="2200" kern="1200" dirty="0"/>
        </a:p>
      </dsp:txBody>
      <dsp:txXfrm>
        <a:off x="0" y="0"/>
        <a:ext cx="3291840" cy="505461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B07E532C-B1BD-4F00-8EB5-663E6584F9C3}" type="datetimeFigureOut">
              <a:rPr lang="ru-RU" smtClean="0"/>
              <a:pPr/>
              <a:t>29.01.2024</a:t>
            </a:fld>
            <a:endParaRPr lang="ru-RU"/>
          </a:p>
        </p:txBody>
      </p:sp>
      <p:sp>
        <p:nvSpPr>
          <p:cNvPr id="4" name="Образ слайда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B37232E6-9B90-4534-A195-1D48B40CE1D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a:ln/>
        </p:spPr>
      </p:sp>
      <p:sp>
        <p:nvSpPr>
          <p:cNvPr id="44034" name="Заметки 2"/>
          <p:cNvSpPr>
            <a:spLocks noGrp="1"/>
          </p:cNvSpPr>
          <p:nvPr>
            <p:ph type="body" idx="1"/>
          </p:nvPr>
        </p:nvSpPr>
        <p:spPr>
          <a:noFill/>
          <a:ln/>
        </p:spPr>
        <p:txBody>
          <a:bodyPr/>
          <a:lstStyle/>
          <a:p>
            <a:pPr>
              <a:spcBef>
                <a:spcPct val="0"/>
              </a:spcBef>
            </a:pPr>
            <a:endParaRPr lang="ru-RU" smtClean="0"/>
          </a:p>
        </p:txBody>
      </p:sp>
      <p:sp>
        <p:nvSpPr>
          <p:cNvPr id="44035" name="Номер слайда 3"/>
          <p:cNvSpPr>
            <a:spLocks noGrp="1"/>
          </p:cNvSpPr>
          <p:nvPr>
            <p:ph type="sldNum" sz="quarter" idx="5"/>
          </p:nvPr>
        </p:nvSpPr>
        <p:spPr>
          <a:noFill/>
        </p:spPr>
        <p:txBody>
          <a:bodyPr/>
          <a:lstStyle/>
          <a:p>
            <a:fld id="{DF6AF11F-E6D4-4014-9B72-FF3C3CE25AD3}" type="slidenum">
              <a:rPr lang="ru-RU" smtClean="0"/>
              <a:pPr/>
              <a:t>32</a:t>
            </a:fld>
            <a:endParaRPr lang="ru-RU" smtClean="0"/>
          </a:p>
        </p:txBody>
      </p:sp>
    </p:spTree>
    <p:extLst>
      <p:ext uri="{BB962C8B-B14F-4D97-AF65-F5344CB8AC3E}">
        <p14:creationId xmlns="" xmlns:p14="http://schemas.microsoft.com/office/powerpoint/2010/main" val="33465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a:ln/>
        </p:spPr>
      </p:sp>
      <p:sp>
        <p:nvSpPr>
          <p:cNvPr id="44034" name="Заметки 2"/>
          <p:cNvSpPr>
            <a:spLocks noGrp="1"/>
          </p:cNvSpPr>
          <p:nvPr>
            <p:ph type="body" idx="1"/>
          </p:nvPr>
        </p:nvSpPr>
        <p:spPr>
          <a:noFill/>
          <a:ln/>
        </p:spPr>
        <p:txBody>
          <a:bodyPr/>
          <a:lstStyle/>
          <a:p>
            <a:pPr>
              <a:spcBef>
                <a:spcPct val="0"/>
              </a:spcBef>
            </a:pPr>
            <a:endParaRPr lang="ru-RU" smtClean="0"/>
          </a:p>
        </p:txBody>
      </p:sp>
      <p:sp>
        <p:nvSpPr>
          <p:cNvPr id="44035" name="Номер слайда 3"/>
          <p:cNvSpPr>
            <a:spLocks noGrp="1"/>
          </p:cNvSpPr>
          <p:nvPr>
            <p:ph type="sldNum" sz="quarter" idx="5"/>
          </p:nvPr>
        </p:nvSpPr>
        <p:spPr>
          <a:noFill/>
        </p:spPr>
        <p:txBody>
          <a:bodyPr/>
          <a:lstStyle/>
          <a:p>
            <a:fld id="{DF6AF11F-E6D4-4014-9B72-FF3C3CE25AD3}" type="slidenum">
              <a:rPr lang="ru-RU" smtClean="0"/>
              <a:pPr/>
              <a:t>33</a:t>
            </a:fld>
            <a:endParaRPr lang="ru-RU" smtClean="0"/>
          </a:p>
        </p:txBody>
      </p:sp>
    </p:spTree>
    <p:extLst>
      <p:ext uri="{BB962C8B-B14F-4D97-AF65-F5344CB8AC3E}">
        <p14:creationId xmlns="" xmlns:p14="http://schemas.microsoft.com/office/powerpoint/2010/main" val="3834997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a:ln/>
        </p:spPr>
      </p:sp>
      <p:sp>
        <p:nvSpPr>
          <p:cNvPr id="44034" name="Заметки 2"/>
          <p:cNvSpPr>
            <a:spLocks noGrp="1"/>
          </p:cNvSpPr>
          <p:nvPr>
            <p:ph type="body" idx="1"/>
          </p:nvPr>
        </p:nvSpPr>
        <p:spPr>
          <a:noFill/>
          <a:ln/>
        </p:spPr>
        <p:txBody>
          <a:bodyPr/>
          <a:lstStyle/>
          <a:p>
            <a:pPr>
              <a:spcBef>
                <a:spcPct val="0"/>
              </a:spcBef>
            </a:pPr>
            <a:endParaRPr lang="ru-RU" smtClean="0"/>
          </a:p>
        </p:txBody>
      </p:sp>
      <p:sp>
        <p:nvSpPr>
          <p:cNvPr id="44035" name="Номер слайда 3"/>
          <p:cNvSpPr>
            <a:spLocks noGrp="1"/>
          </p:cNvSpPr>
          <p:nvPr>
            <p:ph type="sldNum" sz="quarter" idx="5"/>
          </p:nvPr>
        </p:nvSpPr>
        <p:spPr>
          <a:noFill/>
        </p:spPr>
        <p:txBody>
          <a:bodyPr/>
          <a:lstStyle/>
          <a:p>
            <a:fld id="{DF6AF11F-E6D4-4014-9B72-FF3C3CE25AD3}" type="slidenum">
              <a:rPr lang="ru-RU" smtClean="0"/>
              <a:pPr/>
              <a:t>36</a:t>
            </a:fld>
            <a:endParaRPr lang="ru-RU" smtClean="0"/>
          </a:p>
        </p:txBody>
      </p:sp>
    </p:spTree>
    <p:extLst>
      <p:ext uri="{BB962C8B-B14F-4D97-AF65-F5344CB8AC3E}">
        <p14:creationId xmlns="" xmlns:p14="http://schemas.microsoft.com/office/powerpoint/2010/main" val="3834997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4C336D-11F1-4D41-96F2-FD0C522FA91C}" type="slidenum">
              <a:rPr lang="ru-RU" smtClean="0"/>
              <a:pPr/>
              <a:t>38</a:t>
            </a:fld>
            <a:endParaRPr lang="ru-RU" dirty="0"/>
          </a:p>
        </p:txBody>
      </p:sp>
    </p:spTree>
    <p:extLst>
      <p:ext uri="{BB962C8B-B14F-4D97-AF65-F5344CB8AC3E}">
        <p14:creationId xmlns:p14="http://schemas.microsoft.com/office/powerpoint/2010/main" xmlns="" val="73719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4C336D-11F1-4D41-96F2-FD0C522FA91C}" type="slidenum">
              <a:rPr lang="ru-RU" smtClean="0"/>
              <a:pPr/>
              <a:t>39</a:t>
            </a:fld>
            <a:endParaRPr lang="ru-RU" dirty="0"/>
          </a:p>
        </p:txBody>
      </p:sp>
    </p:spTree>
    <p:extLst>
      <p:ext uri="{BB962C8B-B14F-4D97-AF65-F5344CB8AC3E}">
        <p14:creationId xmlns:p14="http://schemas.microsoft.com/office/powerpoint/2010/main" xmlns="" val="737196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4C336D-11F1-4D41-96F2-FD0C522FA91C}" type="slidenum">
              <a:rPr lang="ru-RU" smtClean="0"/>
              <a:pPr/>
              <a:t>40</a:t>
            </a:fld>
            <a:endParaRPr lang="ru-RU" dirty="0"/>
          </a:p>
        </p:txBody>
      </p:sp>
    </p:spTree>
    <p:extLst>
      <p:ext uri="{BB962C8B-B14F-4D97-AF65-F5344CB8AC3E}">
        <p14:creationId xmlns:p14="http://schemas.microsoft.com/office/powerpoint/2010/main" xmlns="" val="73719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4C336D-11F1-4D41-96F2-FD0C522FA91C}" type="slidenum">
              <a:rPr lang="ru-RU" smtClean="0"/>
              <a:pPr/>
              <a:t>41</a:t>
            </a:fld>
            <a:endParaRPr lang="ru-RU" dirty="0"/>
          </a:p>
        </p:txBody>
      </p:sp>
    </p:spTree>
    <p:extLst>
      <p:ext uri="{BB962C8B-B14F-4D97-AF65-F5344CB8AC3E}">
        <p14:creationId xmlns:p14="http://schemas.microsoft.com/office/powerpoint/2010/main" xmlns="" val="73719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4C336D-11F1-4D41-96F2-FD0C522FA91C}" type="slidenum">
              <a:rPr lang="ru-RU" smtClean="0"/>
              <a:pPr/>
              <a:t>42</a:t>
            </a:fld>
            <a:endParaRPr lang="ru-RU" dirty="0"/>
          </a:p>
        </p:txBody>
      </p:sp>
    </p:spTree>
    <p:extLst>
      <p:ext uri="{BB962C8B-B14F-4D97-AF65-F5344CB8AC3E}">
        <p14:creationId xmlns:p14="http://schemas.microsoft.com/office/powerpoint/2010/main" xmlns="" val="73719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C4C336D-11F1-4D41-96F2-FD0C522FA91C}" type="slidenum">
              <a:rPr lang="ru-RU" smtClean="0"/>
              <a:pPr/>
              <a:t>43</a:t>
            </a:fld>
            <a:endParaRPr lang="ru-RU" dirty="0"/>
          </a:p>
        </p:txBody>
      </p:sp>
    </p:spTree>
    <p:extLst>
      <p:ext uri="{BB962C8B-B14F-4D97-AF65-F5344CB8AC3E}">
        <p14:creationId xmlns:p14="http://schemas.microsoft.com/office/powerpoint/2010/main" xmlns="" val="25237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1/29/2024</a:t>
            </a:fld>
            <a:endParaRPr lang="en-US"/>
          </a:p>
        </p:txBody>
      </p:sp>
      <p:sp>
        <p:nvSpPr>
          <p:cNvPr id="6" name="Holder 6"/>
          <p:cNvSpPr>
            <a:spLocks noGrp="1"/>
          </p:cNvSpPr>
          <p:nvPr>
            <p:ph type="sldNum" sz="quarter" idx="7"/>
          </p:nvPr>
        </p:nvSpPr>
        <p:spPr/>
        <p:txBody>
          <a:bodyPr lIns="0" tIns="0" rIns="0" bIns="0"/>
          <a:lstStyle>
            <a:lvl1pPr>
              <a:defRPr sz="1200" b="0" i="0">
                <a:solidFill>
                  <a:srgbClr val="8D8D8D"/>
                </a:solidFill>
                <a:latin typeface="Microsoft Sans Serif"/>
                <a:cs typeface="Microsoft Sans Serif"/>
              </a:defRPr>
            </a:lvl1pPr>
          </a:lstStyle>
          <a:p>
            <a:pPr marL="38100">
              <a:lnSpc>
                <a:spcPct val="100000"/>
              </a:lnSpc>
              <a:spcBef>
                <a:spcPts val="35"/>
              </a:spcBef>
            </a:pPr>
            <a:fld id="{81D60167-4931-47E6-BA6A-407CBD079E47}" type="slidenum">
              <a:rPr spc="-215" dirty="0"/>
              <a:pPr marL="38100">
                <a:lnSpc>
                  <a:spcPct val="100000"/>
                </a:lnSpc>
                <a:spcBef>
                  <a:spcPts val="35"/>
                </a:spcBef>
              </a:pPr>
              <a:t>‹#›</a:t>
            </a:fld>
            <a:endParaRPr spc="-21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529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000" b="0" i="0">
                <a:solidFill>
                  <a:srgbClr val="BE0000"/>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1/29/2024</a:t>
            </a:fld>
            <a:endParaRPr lang="en-US"/>
          </a:p>
        </p:txBody>
      </p:sp>
      <p:sp>
        <p:nvSpPr>
          <p:cNvPr id="6" name="Holder 6"/>
          <p:cNvSpPr>
            <a:spLocks noGrp="1"/>
          </p:cNvSpPr>
          <p:nvPr>
            <p:ph type="sldNum" sz="quarter" idx="7"/>
          </p:nvPr>
        </p:nvSpPr>
        <p:spPr/>
        <p:txBody>
          <a:bodyPr lIns="0" tIns="0" rIns="0" bIns="0"/>
          <a:lstStyle>
            <a:lvl1pPr>
              <a:defRPr sz="1200" b="0" i="0">
                <a:solidFill>
                  <a:srgbClr val="8D8D8D"/>
                </a:solidFill>
                <a:latin typeface="Microsoft Sans Serif"/>
                <a:cs typeface="Microsoft Sans Serif"/>
              </a:defRPr>
            </a:lvl1pPr>
          </a:lstStyle>
          <a:p>
            <a:pPr marL="38100">
              <a:lnSpc>
                <a:spcPct val="100000"/>
              </a:lnSpc>
              <a:spcBef>
                <a:spcPts val="35"/>
              </a:spcBef>
            </a:pPr>
            <a:fld id="{81D60167-4931-47E6-BA6A-407CBD079E47}" type="slidenum">
              <a:rPr spc="-215" dirty="0"/>
              <a:pPr marL="38100">
                <a:lnSpc>
                  <a:spcPct val="100000"/>
                </a:lnSpc>
                <a:spcBef>
                  <a:spcPts val="35"/>
                </a:spcBef>
              </a:pPr>
              <a:t>‹#›</a:t>
            </a:fld>
            <a:endParaRPr spc="-21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5290"/>
                </a:solidFill>
                <a:latin typeface="Tahoma"/>
                <a:cs typeface="Tahoma"/>
              </a:defRPr>
            </a:lvl1pPr>
          </a:lstStyle>
          <a:p>
            <a:endParaRPr/>
          </a:p>
        </p:txBody>
      </p:sp>
      <p:sp>
        <p:nvSpPr>
          <p:cNvPr id="3" name="Holder 3"/>
          <p:cNvSpPr>
            <a:spLocks noGrp="1"/>
          </p:cNvSpPr>
          <p:nvPr>
            <p:ph sz="half" idx="2"/>
          </p:nvPr>
        </p:nvSpPr>
        <p:spPr>
          <a:xfrm>
            <a:off x="580644" y="1938527"/>
            <a:ext cx="5023485" cy="35147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284976" y="1938527"/>
            <a:ext cx="5321934" cy="3514725"/>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1/29/2024</a:t>
            </a:fld>
            <a:endParaRPr lang="en-US"/>
          </a:p>
        </p:txBody>
      </p:sp>
      <p:sp>
        <p:nvSpPr>
          <p:cNvPr id="7" name="Holder 7"/>
          <p:cNvSpPr>
            <a:spLocks noGrp="1"/>
          </p:cNvSpPr>
          <p:nvPr>
            <p:ph type="sldNum" sz="quarter" idx="7"/>
          </p:nvPr>
        </p:nvSpPr>
        <p:spPr/>
        <p:txBody>
          <a:bodyPr lIns="0" tIns="0" rIns="0" bIns="0"/>
          <a:lstStyle>
            <a:lvl1pPr>
              <a:defRPr sz="1200" b="0" i="0">
                <a:solidFill>
                  <a:srgbClr val="8D8D8D"/>
                </a:solidFill>
                <a:latin typeface="Microsoft Sans Serif"/>
                <a:cs typeface="Microsoft Sans Serif"/>
              </a:defRPr>
            </a:lvl1pPr>
          </a:lstStyle>
          <a:p>
            <a:pPr marL="38100">
              <a:lnSpc>
                <a:spcPct val="100000"/>
              </a:lnSpc>
              <a:spcBef>
                <a:spcPts val="35"/>
              </a:spcBef>
            </a:pPr>
            <a:fld id="{81D60167-4931-47E6-BA6A-407CBD079E47}" type="slidenum">
              <a:rPr spc="-215" dirty="0"/>
              <a:pPr marL="38100">
                <a:lnSpc>
                  <a:spcPct val="100000"/>
                </a:lnSpc>
                <a:spcBef>
                  <a:spcPts val="35"/>
                </a:spcBef>
              </a:pPr>
              <a:t>‹#›</a:t>
            </a:fld>
            <a:endParaRPr spc="-21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05290"/>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1/29/2024</a:t>
            </a:fld>
            <a:endParaRPr lang="en-US"/>
          </a:p>
        </p:txBody>
      </p:sp>
      <p:sp>
        <p:nvSpPr>
          <p:cNvPr id="5" name="Holder 5"/>
          <p:cNvSpPr>
            <a:spLocks noGrp="1"/>
          </p:cNvSpPr>
          <p:nvPr>
            <p:ph type="sldNum" sz="quarter" idx="7"/>
          </p:nvPr>
        </p:nvSpPr>
        <p:spPr/>
        <p:txBody>
          <a:bodyPr lIns="0" tIns="0" rIns="0" bIns="0"/>
          <a:lstStyle>
            <a:lvl1pPr>
              <a:defRPr sz="1200" b="0" i="0">
                <a:solidFill>
                  <a:srgbClr val="8D8D8D"/>
                </a:solidFill>
                <a:latin typeface="Microsoft Sans Serif"/>
                <a:cs typeface="Microsoft Sans Serif"/>
              </a:defRPr>
            </a:lvl1pPr>
          </a:lstStyle>
          <a:p>
            <a:pPr marL="38100">
              <a:lnSpc>
                <a:spcPct val="100000"/>
              </a:lnSpc>
              <a:spcBef>
                <a:spcPts val="35"/>
              </a:spcBef>
            </a:pPr>
            <a:fld id="{81D60167-4931-47E6-BA6A-407CBD079E47}" type="slidenum">
              <a:rPr spc="-215" dirty="0"/>
              <a:pPr marL="38100">
                <a:lnSpc>
                  <a:spcPct val="100000"/>
                </a:lnSpc>
                <a:spcBef>
                  <a:spcPts val="35"/>
                </a:spcBef>
              </a:pPr>
              <a:t>‹#›</a:t>
            </a:fld>
            <a:endParaRPr spc="-21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1/29/2024</a:t>
            </a:fld>
            <a:endParaRPr lang="en-US"/>
          </a:p>
        </p:txBody>
      </p:sp>
      <p:sp>
        <p:nvSpPr>
          <p:cNvPr id="4" name="Holder 4"/>
          <p:cNvSpPr>
            <a:spLocks noGrp="1"/>
          </p:cNvSpPr>
          <p:nvPr>
            <p:ph type="sldNum" sz="quarter" idx="7"/>
          </p:nvPr>
        </p:nvSpPr>
        <p:spPr/>
        <p:txBody>
          <a:bodyPr lIns="0" tIns="0" rIns="0" bIns="0"/>
          <a:lstStyle>
            <a:lvl1pPr>
              <a:defRPr sz="1200" b="0" i="0">
                <a:solidFill>
                  <a:srgbClr val="8D8D8D"/>
                </a:solidFill>
                <a:latin typeface="Microsoft Sans Serif"/>
                <a:cs typeface="Microsoft Sans Serif"/>
              </a:defRPr>
            </a:lvl1pPr>
          </a:lstStyle>
          <a:p>
            <a:pPr marL="38100">
              <a:lnSpc>
                <a:spcPct val="100000"/>
              </a:lnSpc>
              <a:spcBef>
                <a:spcPts val="35"/>
              </a:spcBef>
            </a:pPr>
            <a:fld id="{81D60167-4931-47E6-BA6A-407CBD079E47}" type="slidenum">
              <a:rPr spc="-215" dirty="0"/>
              <a:pPr marL="38100">
                <a:lnSpc>
                  <a:spcPct val="100000"/>
                </a:lnSpc>
                <a:spcBef>
                  <a:spcPts val="35"/>
                </a:spcBef>
              </a:pPr>
              <a:t>‹#›</a:t>
            </a:fld>
            <a:endParaRPr spc="-21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80597" y="462157"/>
            <a:ext cx="9581263" cy="692739"/>
          </a:xfrm>
        </p:spPr>
        <p:txBody>
          <a:bodyPr>
            <a:normAutofit/>
          </a:bodyPr>
          <a:lstStyle>
            <a:lvl1pPr>
              <a:defRPr sz="2400">
                <a:solidFill>
                  <a:schemeClr val="accent1"/>
                </a:solidFill>
              </a:defRPr>
            </a:lvl1pPr>
          </a:lstStyle>
          <a:p>
            <a:r>
              <a:rPr lang="ru-RU"/>
              <a:t>Образец заголовка</a:t>
            </a:r>
            <a:endParaRPr lang="en-US" dirty="0"/>
          </a:p>
        </p:txBody>
      </p:sp>
      <p:sp>
        <p:nvSpPr>
          <p:cNvPr id="3" name="Content Placeholder 2"/>
          <p:cNvSpPr>
            <a:spLocks noGrp="1"/>
          </p:cNvSpPr>
          <p:nvPr>
            <p:ph idx="1"/>
          </p:nvPr>
        </p:nvSpPr>
        <p:spPr>
          <a:xfrm>
            <a:off x="580598" y="1382574"/>
            <a:ext cx="11025898" cy="5005843"/>
          </a:xfrm>
        </p:spPr>
        <p:txBody>
          <a:bodyPr>
            <a:normAutofit/>
          </a:bodyPr>
          <a:lstStyle>
            <a:lvl1pPr>
              <a:defRPr sz="1292"/>
            </a:lvl1pPr>
            <a:lvl2pPr>
              <a:defRPr sz="1108"/>
            </a:lvl2pPr>
            <a:lvl3pPr>
              <a:defRPr sz="1016"/>
            </a:lvl3pPr>
          </a:lstStyle>
          <a:p>
            <a:pPr lvl="0"/>
            <a:r>
              <a:rPr lang="ru-RU"/>
              <a:t>Образец текста</a:t>
            </a:r>
          </a:p>
          <a:p>
            <a:pPr lvl="1"/>
            <a:r>
              <a:rPr lang="ru-RU"/>
              <a:t>Второй уровень</a:t>
            </a:r>
          </a:p>
          <a:p>
            <a:pPr lvl="2"/>
            <a:r>
              <a:rPr lang="ru-RU"/>
              <a:t>Третий уровень</a:t>
            </a:r>
          </a:p>
        </p:txBody>
      </p:sp>
      <p:sp>
        <p:nvSpPr>
          <p:cNvPr id="5" name="Footer Placeholder 4"/>
          <p:cNvSpPr>
            <a:spLocks noGrp="1"/>
          </p:cNvSpPr>
          <p:nvPr>
            <p:ph type="ftr" sz="quarter" idx="11"/>
          </p:nvPr>
        </p:nvSpPr>
        <p:spPr>
          <a:xfrm>
            <a:off x="580599" y="6464303"/>
            <a:ext cx="8282696" cy="365125"/>
          </a:xfrm>
        </p:spPr>
        <p:txBody>
          <a:bodyPr lIns="0" rIns="0"/>
          <a:lstStyle>
            <a:lvl1pPr algn="l">
              <a:lnSpc>
                <a:spcPct val="80000"/>
              </a:lnSpc>
              <a:defRPr sz="739"/>
            </a:lvl1pPr>
          </a:lstStyle>
          <a:p>
            <a:endParaRPr lang="ru-RU"/>
          </a:p>
        </p:txBody>
      </p:sp>
      <p:sp>
        <p:nvSpPr>
          <p:cNvPr id="6" name="Slide Number Placeholder 5"/>
          <p:cNvSpPr>
            <a:spLocks noGrp="1"/>
          </p:cNvSpPr>
          <p:nvPr>
            <p:ph type="sldNum" sz="quarter" idx="12"/>
          </p:nvPr>
        </p:nvSpPr>
        <p:spPr>
          <a:xfrm>
            <a:off x="8863293" y="6464303"/>
            <a:ext cx="2743200" cy="365125"/>
          </a:xfrm>
        </p:spPr>
        <p:txBody>
          <a:bodyPr/>
          <a:lstStyle/>
          <a:p>
            <a:fld id="{5F4265DA-81D6-4092-B6C5-08F21DC4A8F6}" type="slidenum">
              <a:rPr lang="ru-RU" smtClean="0"/>
              <a:pPr/>
              <a:t>‹#›</a:t>
            </a:fld>
            <a:endParaRPr lang="ru-RU"/>
          </a:p>
        </p:txBody>
      </p:sp>
      <p:cxnSp>
        <p:nvCxnSpPr>
          <p:cNvPr id="12" name="Прямая соединительная линия 11">
            <a:extLst>
              <a:ext uri="{FF2B5EF4-FFF2-40B4-BE49-F238E27FC236}">
                <a16:creationId xmlns="" xmlns:a16="http://schemas.microsoft.com/office/drawing/2014/main" id="{46E99E5D-EE56-4369-9693-24E89F7973ED}"/>
              </a:ext>
            </a:extLst>
          </p:cNvPr>
          <p:cNvCxnSpPr/>
          <p:nvPr/>
        </p:nvCxnSpPr>
        <p:spPr>
          <a:xfrm>
            <a:off x="580599" y="1173040"/>
            <a:ext cx="11025896" cy="0"/>
          </a:xfrm>
          <a:prstGeom prst="line">
            <a:avLst/>
          </a:prstGeom>
          <a:ln w="127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pic>
        <p:nvPicPr>
          <p:cNvPr id="7" name="Рисунок 6">
            <a:extLst>
              <a:ext uri="{FF2B5EF4-FFF2-40B4-BE49-F238E27FC236}">
                <a16:creationId xmlns="" xmlns:a16="http://schemas.microsoft.com/office/drawing/2014/main" id="{B39D9C52-F397-4DAA-8A7B-6D77E5953635}"/>
              </a:ext>
            </a:extLst>
          </p:cNvPr>
          <p:cNvPicPr>
            <a:picLocks/>
          </p:cNvPicPr>
          <p:nvPr/>
        </p:nvPicPr>
        <p:blipFill>
          <a:blip r:embed="rId2" cstate="print">
            <a:extLst>
              <a:ext uri="{BEBA8EAE-BF5A-486C-A8C5-ECC9F3942E4B}">
                <a14:imgProps xmlns:a14="http://schemas.microsoft.com/office/drawing/2010/main" xmlns="">
                  <a14:imgLayer r:embed="rId3">
                    <a14:imgEffect>
                      <a14:saturation sat="66000"/>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10879094" y="291171"/>
            <a:ext cx="727399" cy="806373"/>
          </a:xfrm>
          <a:prstGeom prst="rect">
            <a:avLst/>
          </a:prstGeom>
        </p:spPr>
      </p:pic>
    </p:spTree>
    <p:extLst>
      <p:ext uri="{BB962C8B-B14F-4D97-AF65-F5344CB8AC3E}">
        <p14:creationId xmlns:p14="http://schemas.microsoft.com/office/powerpoint/2010/main" xmlns="" val="337768162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E210BC16-CE77-40F9-B47C-E28FDDF673DE}" type="datetime1">
              <a:rPr lang="ru-RU"/>
              <a:pPr>
                <a:defRPr/>
              </a:pPr>
              <a:t>29.01.2024</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4FA81D1A-390E-480F-9539-B34E68BD979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80644" y="1173480"/>
            <a:ext cx="11026140" cy="0"/>
          </a:xfrm>
          <a:custGeom>
            <a:avLst/>
            <a:gdLst/>
            <a:ahLst/>
            <a:cxnLst/>
            <a:rect l="l" t="t" r="r" b="b"/>
            <a:pathLst>
              <a:path w="11026140">
                <a:moveTo>
                  <a:pt x="0" y="0"/>
                </a:moveTo>
                <a:lnTo>
                  <a:pt x="11025886" y="0"/>
                </a:lnTo>
              </a:path>
            </a:pathLst>
          </a:custGeom>
          <a:ln w="12700">
            <a:solidFill>
              <a:srgbClr val="005290"/>
            </a:solidFill>
          </a:ln>
        </p:spPr>
        <p:txBody>
          <a:bodyPr wrap="square" lIns="0" tIns="0" rIns="0" bIns="0" rtlCol="0"/>
          <a:lstStyle/>
          <a:p>
            <a:endParaRPr/>
          </a:p>
        </p:txBody>
      </p:sp>
      <p:pic>
        <p:nvPicPr>
          <p:cNvPr id="17" name="bg object 17"/>
          <p:cNvPicPr/>
          <p:nvPr/>
        </p:nvPicPr>
        <p:blipFill>
          <a:blip r:embed="rId9" cstate="print"/>
          <a:stretch>
            <a:fillRect/>
          </a:stretch>
        </p:blipFill>
        <p:spPr>
          <a:xfrm>
            <a:off x="10879835" y="291084"/>
            <a:ext cx="726948" cy="806196"/>
          </a:xfrm>
          <a:prstGeom prst="rect">
            <a:avLst/>
          </a:prstGeom>
        </p:spPr>
      </p:pic>
      <p:sp>
        <p:nvSpPr>
          <p:cNvPr id="2" name="Holder 2"/>
          <p:cNvSpPr>
            <a:spLocks noGrp="1"/>
          </p:cNvSpPr>
          <p:nvPr>
            <p:ph type="title"/>
          </p:nvPr>
        </p:nvSpPr>
        <p:spPr>
          <a:xfrm>
            <a:off x="4938140" y="2260473"/>
            <a:ext cx="2315718" cy="363855"/>
          </a:xfrm>
          <a:prstGeom prst="rect">
            <a:avLst/>
          </a:prstGeom>
        </p:spPr>
        <p:txBody>
          <a:bodyPr wrap="square" lIns="0" tIns="0" rIns="0" bIns="0">
            <a:spAutoFit/>
          </a:bodyPr>
          <a:lstStyle>
            <a:lvl1pPr>
              <a:defRPr sz="2200" b="1" i="0">
                <a:solidFill>
                  <a:srgbClr val="005290"/>
                </a:solidFill>
                <a:latin typeface="Tahoma"/>
                <a:cs typeface="Tahoma"/>
              </a:defRPr>
            </a:lvl1pPr>
          </a:lstStyle>
          <a:p>
            <a:endParaRPr/>
          </a:p>
        </p:txBody>
      </p:sp>
      <p:sp>
        <p:nvSpPr>
          <p:cNvPr id="3" name="Holder 3"/>
          <p:cNvSpPr>
            <a:spLocks noGrp="1"/>
          </p:cNvSpPr>
          <p:nvPr>
            <p:ph type="body" idx="1"/>
          </p:nvPr>
        </p:nvSpPr>
        <p:spPr>
          <a:xfrm>
            <a:off x="974470" y="1744421"/>
            <a:ext cx="10243058" cy="3865879"/>
          </a:xfrm>
          <a:prstGeom prst="rect">
            <a:avLst/>
          </a:prstGeom>
        </p:spPr>
        <p:txBody>
          <a:bodyPr wrap="square" lIns="0" tIns="0" rIns="0" bIns="0">
            <a:spAutoFit/>
          </a:bodyPr>
          <a:lstStyle>
            <a:lvl1pPr>
              <a:defRPr sz="2000" b="0" i="0">
                <a:solidFill>
                  <a:srgbClr val="BE0000"/>
                </a:solidFill>
                <a:latin typeface="Microsoft Sans Serif"/>
                <a:cs typeface="Microsoft Sans Serif"/>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1/29/2024</a:t>
            </a:fld>
            <a:endParaRPr lang="en-US"/>
          </a:p>
        </p:txBody>
      </p:sp>
      <p:sp>
        <p:nvSpPr>
          <p:cNvPr id="6" name="Holder 6"/>
          <p:cNvSpPr>
            <a:spLocks noGrp="1"/>
          </p:cNvSpPr>
          <p:nvPr>
            <p:ph type="sldNum" sz="quarter" idx="7"/>
          </p:nvPr>
        </p:nvSpPr>
        <p:spPr>
          <a:xfrm>
            <a:off x="11361419" y="6550558"/>
            <a:ext cx="192404" cy="200659"/>
          </a:xfrm>
          <a:prstGeom prst="rect">
            <a:avLst/>
          </a:prstGeom>
        </p:spPr>
        <p:txBody>
          <a:bodyPr wrap="square" lIns="0" tIns="0" rIns="0" bIns="0">
            <a:spAutoFit/>
          </a:bodyPr>
          <a:lstStyle>
            <a:lvl1pPr>
              <a:defRPr sz="1200" b="0" i="0">
                <a:solidFill>
                  <a:srgbClr val="8D8D8D"/>
                </a:solidFill>
                <a:latin typeface="Microsoft Sans Serif"/>
                <a:cs typeface="Microsoft Sans Serif"/>
              </a:defRPr>
            </a:lvl1pPr>
          </a:lstStyle>
          <a:p>
            <a:pPr marL="38100">
              <a:lnSpc>
                <a:spcPct val="100000"/>
              </a:lnSpc>
              <a:spcBef>
                <a:spcPts val="35"/>
              </a:spcBef>
            </a:pPr>
            <a:fld id="{81D60167-4931-47E6-BA6A-407CBD079E47}" type="slidenum">
              <a:rPr spc="-215" dirty="0"/>
              <a:pPr marL="38100">
                <a:lnSpc>
                  <a:spcPct val="100000"/>
                </a:lnSpc>
                <a:spcBef>
                  <a:spcPts val="35"/>
                </a:spcBef>
              </a:pPr>
              <a:t>‹#›</a:t>
            </a:fld>
            <a:endParaRPr spc="-21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pd.rkn.gov.ru/soglasiya/"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consultantplus://offline/ref=F328778D0CC89F22F329E9113D64D51890DD6AAD20952778ECFDF8AE3184A8171DF9703E0F576FEE7FBF1EBA17F0DCEFB5DB039A72F6EDD9k0c6A"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kodeks://link/d?nd=901990046&amp;mark=000000000000000000000000000000000000000000000000008PA0LS&amp;mark=000000000000000000000000000000000000000000000000008PA0LS"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pd.rkn.gov.ru/inciden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pd.rkn.gov.ru/"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d.rkn.gov.r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44.png"/><Relationship Id="rId7" Type="http://schemas.openxmlformats.org/officeDocument/2006/relationships/hyperlink" Target="consultantplus://offline/ref=6CE49B5863D18B785A8C38A1A02AC2500341ECC3C8C11355CBE390B64575F4029E02577D95BFA1B65946A490E77D8ADF54BC6487426238B9PAWA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consultantplus://offline/ref=6CE49B5863D18B785A8C38A1A02AC2500341ECC3C8C11355CBE390B64575F4029E02577A9EEBF2F40A40F2C5BD2886C352A266P8W5F" TargetMode="External"/><Relationship Id="rId5" Type="http://schemas.openxmlformats.org/officeDocument/2006/relationships/hyperlink" Target="consultantplus://offline/ref=6CE49B5863D18B785A8C38A1A02AC2500341ECC3C8C11355CBE390B64575F4029E02577D95BFA1B65E46A490E77D8ADF54BC6487426238B9PAWAF" TargetMode="External"/><Relationship Id="rId4" Type="http://schemas.openxmlformats.org/officeDocument/2006/relationships/hyperlink" Target="consultantplus://offline/ref=6CE49B5863D18B785A8C38A1A02AC2500341ECC3C8C11355CBE390B64575F4029E02577D95BFA1B65F46A490E77D8ADF54BC6487426238B9PAWAF" TargetMode="Externa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jpe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png"/><Relationship Id="rId1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consultantplus://offline/ref=8A6588DCBBA2A60B111EBA80C0058AEEC0C6D17F570A2AFE4197B2B7D6AE674A5C0506A65F99EB45CA644AD718a9z7C" TargetMode="External"/><Relationship Id="rId2" Type="http://schemas.openxmlformats.org/officeDocument/2006/relationships/hyperlink" Target="consultantplus://offline/ref=6B6611D46D89D4726400E0EEF005725FDC2BF853EB6D9D9A6FDE3154897516B55B39A19EA98427748280E2013AE3E3740A8ADEC828EB72DA7AY9B"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consultantplus://offline/ref=EA88E5A76B604DF032B6C17593E5BCBFB8B36468152D568930DF47373F99AD329E04F93Fv5k7B"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361686"/>
            <a:ext cx="12192000" cy="2496821"/>
            <a:chOff x="0" y="4361686"/>
            <a:chExt cx="12192000" cy="2496821"/>
          </a:xfrm>
        </p:grpSpPr>
        <p:pic>
          <p:nvPicPr>
            <p:cNvPr id="3" name="object 3"/>
            <p:cNvPicPr/>
            <p:nvPr/>
          </p:nvPicPr>
          <p:blipFill>
            <a:blip r:embed="rId2" cstate="print"/>
            <a:stretch>
              <a:fillRect/>
            </a:stretch>
          </p:blipFill>
          <p:spPr>
            <a:xfrm>
              <a:off x="0" y="4361686"/>
              <a:ext cx="12191999" cy="2487167"/>
            </a:xfrm>
            <a:prstGeom prst="rect">
              <a:avLst/>
            </a:prstGeom>
          </p:spPr>
        </p:pic>
        <p:sp>
          <p:nvSpPr>
            <p:cNvPr id="4" name="object 4"/>
            <p:cNvSpPr/>
            <p:nvPr/>
          </p:nvSpPr>
          <p:spPr>
            <a:xfrm>
              <a:off x="0" y="4361687"/>
              <a:ext cx="12192000" cy="2496820"/>
            </a:xfrm>
            <a:custGeom>
              <a:avLst/>
              <a:gdLst/>
              <a:ahLst/>
              <a:cxnLst/>
              <a:rect l="l" t="t" r="r" b="b"/>
              <a:pathLst>
                <a:path w="12192000" h="2496820">
                  <a:moveTo>
                    <a:pt x="12192000" y="0"/>
                  </a:moveTo>
                  <a:lnTo>
                    <a:pt x="0" y="0"/>
                  </a:lnTo>
                  <a:lnTo>
                    <a:pt x="0" y="2496312"/>
                  </a:lnTo>
                  <a:lnTo>
                    <a:pt x="12192000" y="2496312"/>
                  </a:lnTo>
                  <a:lnTo>
                    <a:pt x="12192000" y="0"/>
                  </a:lnTo>
                  <a:close/>
                </a:path>
              </a:pathLst>
            </a:custGeom>
            <a:solidFill>
              <a:srgbClr val="002D5F">
                <a:alpha val="90194"/>
              </a:srgbClr>
            </a:solidFill>
          </p:spPr>
          <p:txBody>
            <a:bodyPr wrap="square" lIns="0" tIns="0" rIns="0" bIns="0" rtlCol="0"/>
            <a:lstStyle/>
            <a:p>
              <a:pPr algn="ctr"/>
              <a:endParaRPr lang="ru-RU" dirty="0">
                <a:solidFill>
                  <a:schemeClr val="bg1">
                    <a:lumMod val="95000"/>
                  </a:schemeClr>
                </a:solidFill>
              </a:endParaRP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Верхотурова Наталья Александровна</a:t>
              </a: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Начальник отдела по защите прав субъектов персональных данных </a:t>
              </a: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Управления Роскомнадзора по Хабаровскому краю, Сахалинской области и Еврейской автономной области</a:t>
              </a:r>
              <a:endParaRPr sz="1600"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14" name="Группа 13"/>
          <p:cNvGrpSpPr/>
          <p:nvPr/>
        </p:nvGrpSpPr>
        <p:grpSpPr>
          <a:xfrm>
            <a:off x="0" y="0"/>
            <a:ext cx="12192761" cy="261365"/>
            <a:chOff x="0" y="0"/>
            <a:chExt cx="12192761" cy="261365"/>
          </a:xfrm>
        </p:grpSpPr>
        <p:sp>
          <p:nvSpPr>
            <p:cNvPr id="5" name="object 5"/>
            <p:cNvSpPr/>
            <p:nvPr/>
          </p:nvSpPr>
          <p:spPr>
            <a:xfrm>
              <a:off x="0" y="0"/>
              <a:ext cx="12192000" cy="228600"/>
            </a:xfrm>
            <a:custGeom>
              <a:avLst/>
              <a:gdLst/>
              <a:ahLst/>
              <a:cxnLst/>
              <a:rect l="l" t="t" r="r" b="b"/>
              <a:pathLst>
                <a:path w="12192000" h="228600">
                  <a:moveTo>
                    <a:pt x="12192000" y="0"/>
                  </a:moveTo>
                  <a:lnTo>
                    <a:pt x="0" y="0"/>
                  </a:lnTo>
                  <a:lnTo>
                    <a:pt x="0" y="228600"/>
                  </a:lnTo>
                  <a:lnTo>
                    <a:pt x="12192000" y="228600"/>
                  </a:lnTo>
                  <a:lnTo>
                    <a:pt x="12192000" y="0"/>
                  </a:lnTo>
                  <a:close/>
                </a:path>
              </a:pathLst>
            </a:custGeom>
            <a:solidFill>
              <a:srgbClr val="005290"/>
            </a:solidFill>
          </p:spPr>
          <p:txBody>
            <a:bodyPr wrap="square" lIns="0" tIns="0" rIns="0" bIns="0" rtlCol="0"/>
            <a:lstStyle/>
            <a:p>
              <a:endParaRPr dirty="0"/>
            </a:p>
          </p:txBody>
        </p:sp>
        <p:sp>
          <p:nvSpPr>
            <p:cNvPr id="7" name="object 7"/>
            <p:cNvSpPr/>
            <p:nvPr/>
          </p:nvSpPr>
          <p:spPr>
            <a:xfrm>
              <a:off x="761" y="261365"/>
              <a:ext cx="12192000" cy="0"/>
            </a:xfrm>
            <a:custGeom>
              <a:avLst/>
              <a:gdLst/>
              <a:ahLst/>
              <a:cxnLst/>
              <a:rect l="l" t="t" r="r" b="b"/>
              <a:pathLst>
                <a:path w="12192000">
                  <a:moveTo>
                    <a:pt x="0" y="0"/>
                  </a:moveTo>
                  <a:lnTo>
                    <a:pt x="12192000" y="0"/>
                  </a:lnTo>
                </a:path>
              </a:pathLst>
            </a:custGeom>
            <a:ln w="34925">
              <a:solidFill>
                <a:srgbClr val="BE0000"/>
              </a:solidFill>
            </a:ln>
          </p:spPr>
          <p:txBody>
            <a:bodyPr wrap="square" lIns="0" tIns="0" rIns="0" bIns="0" rtlCol="0"/>
            <a:lstStyle/>
            <a:p>
              <a:endParaRPr/>
            </a:p>
          </p:txBody>
        </p:sp>
      </p:grpSp>
      <p:sp>
        <p:nvSpPr>
          <p:cNvPr id="8" name="object 8"/>
          <p:cNvSpPr txBox="1">
            <a:spLocks noGrp="1"/>
          </p:cNvSpPr>
          <p:nvPr>
            <p:ph type="title"/>
          </p:nvPr>
        </p:nvSpPr>
        <p:spPr>
          <a:xfrm>
            <a:off x="4938140" y="2260473"/>
            <a:ext cx="2310130" cy="363855"/>
          </a:xfrm>
          <a:prstGeom prst="rect">
            <a:avLst/>
          </a:prstGeom>
        </p:spPr>
        <p:txBody>
          <a:bodyPr vert="horz" wrap="square" lIns="0" tIns="15240" rIns="0" bIns="0" rtlCol="0">
            <a:spAutoFit/>
          </a:bodyPr>
          <a:lstStyle/>
          <a:p>
            <a:pPr marL="12700" algn="ctr">
              <a:lnSpc>
                <a:spcPct val="100000"/>
              </a:lnSpc>
              <a:spcBef>
                <a:spcPts val="120"/>
              </a:spcBef>
            </a:pPr>
            <a:r>
              <a:rPr spc="-10" dirty="0">
                <a:latin typeface="DIN Pro Black" pitchFamily="34" charset="0"/>
                <a:cs typeface="DIN Pro Black" pitchFamily="34" charset="0"/>
              </a:rPr>
              <a:t>Р</a:t>
            </a:r>
            <a:r>
              <a:rPr spc="-235" dirty="0">
                <a:latin typeface="DIN Pro Black" pitchFamily="34" charset="0"/>
                <a:cs typeface="DIN Pro Black" pitchFamily="34" charset="0"/>
              </a:rPr>
              <a:t>О</a:t>
            </a:r>
            <a:r>
              <a:rPr spc="-75" dirty="0">
                <a:latin typeface="DIN Pro Black" pitchFamily="34" charset="0"/>
                <a:cs typeface="DIN Pro Black" pitchFamily="34" charset="0"/>
              </a:rPr>
              <a:t>С</a:t>
            </a:r>
            <a:r>
              <a:rPr spc="-45" dirty="0">
                <a:latin typeface="DIN Pro Black" pitchFamily="34" charset="0"/>
                <a:cs typeface="DIN Pro Black" pitchFamily="34" charset="0"/>
              </a:rPr>
              <a:t>К</a:t>
            </a:r>
            <a:r>
              <a:rPr spc="-235" dirty="0">
                <a:latin typeface="DIN Pro Black" pitchFamily="34" charset="0"/>
                <a:cs typeface="DIN Pro Black" pitchFamily="34" charset="0"/>
              </a:rPr>
              <a:t>О</a:t>
            </a:r>
            <a:r>
              <a:rPr spc="-135" dirty="0">
                <a:latin typeface="DIN Pro Black" pitchFamily="34" charset="0"/>
                <a:cs typeface="DIN Pro Black" pitchFamily="34" charset="0"/>
              </a:rPr>
              <a:t>М</a:t>
            </a:r>
            <a:r>
              <a:rPr spc="-130" dirty="0">
                <a:latin typeface="DIN Pro Black" pitchFamily="34" charset="0"/>
                <a:cs typeface="DIN Pro Black" pitchFamily="34" charset="0"/>
              </a:rPr>
              <a:t>Н</a:t>
            </a:r>
            <a:r>
              <a:rPr spc="-15" dirty="0">
                <a:latin typeface="DIN Pro Black" pitchFamily="34" charset="0"/>
                <a:cs typeface="DIN Pro Black" pitchFamily="34" charset="0"/>
              </a:rPr>
              <a:t>А</a:t>
            </a:r>
            <a:r>
              <a:rPr spc="-75" dirty="0">
                <a:latin typeface="DIN Pro Black" pitchFamily="34" charset="0"/>
                <a:cs typeface="DIN Pro Black" pitchFamily="34" charset="0"/>
              </a:rPr>
              <a:t>Д</a:t>
            </a:r>
            <a:r>
              <a:rPr spc="-40" dirty="0">
                <a:latin typeface="DIN Pro Black" pitchFamily="34" charset="0"/>
                <a:cs typeface="DIN Pro Black" pitchFamily="34" charset="0"/>
              </a:rPr>
              <a:t>З</a:t>
            </a:r>
            <a:r>
              <a:rPr spc="-235" dirty="0">
                <a:latin typeface="DIN Pro Black" pitchFamily="34" charset="0"/>
                <a:cs typeface="DIN Pro Black" pitchFamily="34" charset="0"/>
              </a:rPr>
              <a:t>О</a:t>
            </a:r>
            <a:r>
              <a:rPr spc="-55" dirty="0">
                <a:latin typeface="DIN Pro Black" pitchFamily="34" charset="0"/>
                <a:cs typeface="DIN Pro Black" pitchFamily="34" charset="0"/>
              </a:rPr>
              <a:t>Р</a:t>
            </a:r>
          </a:p>
        </p:txBody>
      </p:sp>
      <p:pic>
        <p:nvPicPr>
          <p:cNvPr id="9" name="object 9"/>
          <p:cNvPicPr/>
          <p:nvPr/>
        </p:nvPicPr>
        <p:blipFill>
          <a:blip r:embed="rId3" cstate="print"/>
          <a:stretch>
            <a:fillRect/>
          </a:stretch>
        </p:blipFill>
        <p:spPr>
          <a:xfrm>
            <a:off x="5383022" y="588263"/>
            <a:ext cx="1420367" cy="1575815"/>
          </a:xfrm>
          <a:prstGeom prst="rect">
            <a:avLst/>
          </a:prstGeom>
        </p:spPr>
      </p:pic>
      <p:sp>
        <p:nvSpPr>
          <p:cNvPr id="12" name="object 12"/>
          <p:cNvSpPr txBox="1"/>
          <p:nvPr/>
        </p:nvSpPr>
        <p:spPr>
          <a:xfrm>
            <a:off x="12029947" y="6542633"/>
            <a:ext cx="83820" cy="197490"/>
          </a:xfrm>
          <a:prstGeom prst="rect">
            <a:avLst/>
          </a:prstGeom>
        </p:spPr>
        <p:txBody>
          <a:bodyPr vert="horz" wrap="square" lIns="0" tIns="12700" rIns="0" bIns="0" rtlCol="0">
            <a:spAutoFit/>
          </a:bodyPr>
          <a:lstStyle/>
          <a:p>
            <a:pPr marL="12700">
              <a:lnSpc>
                <a:spcPct val="100000"/>
              </a:lnSpc>
              <a:spcBef>
                <a:spcPts val="100"/>
              </a:spcBef>
            </a:pPr>
            <a:r>
              <a:rPr sz="1200" spc="-215" dirty="0">
                <a:solidFill>
                  <a:srgbClr val="8D8D8D"/>
                </a:solidFill>
                <a:latin typeface="DIN Pro Bold" pitchFamily="34" charset="0"/>
                <a:cs typeface="DIN Pro Bold" pitchFamily="34" charset="0"/>
              </a:rPr>
              <a:t>1</a:t>
            </a:r>
            <a:endParaRPr sz="1200">
              <a:latin typeface="DIN Pro Bold" pitchFamily="34" charset="0"/>
              <a:cs typeface="DIN Pro Bold" pitchFamily="34" charset="0"/>
            </a:endParaRPr>
          </a:p>
        </p:txBody>
      </p:sp>
      <p:sp>
        <p:nvSpPr>
          <p:cNvPr id="10" name="TextBox 9"/>
          <p:cNvSpPr txBox="1"/>
          <p:nvPr/>
        </p:nvSpPr>
        <p:spPr>
          <a:xfrm>
            <a:off x="707643" y="2667000"/>
            <a:ext cx="10744200" cy="1569660"/>
          </a:xfrm>
          <a:prstGeom prst="rect">
            <a:avLst/>
          </a:prstGeom>
          <a:noFill/>
        </p:spPr>
        <p:txBody>
          <a:bodyPr wrap="square" rtlCol="0">
            <a:spAutoFit/>
          </a:bodyPr>
          <a:lstStyle/>
          <a:p>
            <a:pPr algn="ctr"/>
            <a:r>
              <a:rPr lang="ru-RU" sz="2400" b="1" dirty="0">
                <a:solidFill>
                  <a:schemeClr val="tx2">
                    <a:lumMod val="50000"/>
                  </a:schemeClr>
                </a:solidFill>
                <a:latin typeface="Times New Roman" panose="02020603050405020304" pitchFamily="18" charset="0"/>
                <a:cs typeface="Times New Roman" panose="02020603050405020304" pitchFamily="18" charset="0"/>
              </a:rPr>
              <a:t>Соблюдение операторами обязательных требований в области персональных данных, установленных Законом о персональных данных и принимаемыми в соответствии с ним иными нормативными правовыми актами Российской Федерации</a:t>
            </a:r>
          </a:p>
        </p:txBody>
      </p:sp>
      <p:sp>
        <p:nvSpPr>
          <p:cNvPr id="11" name="TextBox 10"/>
          <p:cNvSpPr txBox="1"/>
          <p:nvPr/>
        </p:nvSpPr>
        <p:spPr>
          <a:xfrm>
            <a:off x="4648200" y="6272046"/>
            <a:ext cx="2667000" cy="338554"/>
          </a:xfrm>
          <a:prstGeom prst="rect">
            <a:avLst/>
          </a:prstGeom>
          <a:noFill/>
        </p:spPr>
        <p:txBody>
          <a:bodyPr wrap="square" rtlCol="0">
            <a:spAutoFit/>
          </a:bodyPr>
          <a:lstStyle/>
          <a:p>
            <a:pPr algn="ctr"/>
            <a:r>
              <a:rPr lang="ru-RU" sz="1600" dirty="0">
                <a:solidFill>
                  <a:schemeClr val="bg1"/>
                </a:solidFill>
                <a:latin typeface="Times New Roman" panose="02020603050405020304" pitchFamily="18" charset="0"/>
                <a:cs typeface="Times New Roman" panose="02020603050405020304" pitchFamily="18" charset="0"/>
              </a:rPr>
              <a:t>Хабаровск, 2024</a:t>
            </a:r>
          </a:p>
        </p:txBody>
      </p:sp>
      <p:sp>
        <p:nvSpPr>
          <p:cNvPr id="15" name="object 6">
            <a:extLst>
              <a:ext uri="{FF2B5EF4-FFF2-40B4-BE49-F238E27FC236}">
                <a16:creationId xmlns="" xmlns:a16="http://schemas.microsoft.com/office/drawing/2014/main" id="{F3D93F60-9D19-2FA5-FF14-80FC339426A4}"/>
              </a:ext>
            </a:extLst>
          </p:cNvPr>
          <p:cNvSpPr txBox="1"/>
          <p:nvPr/>
        </p:nvSpPr>
        <p:spPr>
          <a:xfrm>
            <a:off x="2514600" y="48577"/>
            <a:ext cx="8382000" cy="131446"/>
          </a:xfrm>
          <a:prstGeom prst="rect">
            <a:avLst/>
          </a:prstGeom>
        </p:spPr>
        <p:txBody>
          <a:bodyPr vert="horz" wrap="square" lIns="0" tIns="15875" rIns="0" bIns="0" rtlCol="0">
            <a:spAutoFit/>
          </a:bodyPr>
          <a:lstStyle/>
          <a:p>
            <a:pPr marL="12700" algn="ctr">
              <a:lnSpc>
                <a:spcPct val="100000"/>
              </a:lnSpc>
              <a:spcBef>
                <a:spcPts val="125"/>
              </a:spcBef>
            </a:pPr>
            <a:r>
              <a:rPr lang="ru-RU" sz="750" dirty="0">
                <a:solidFill>
                  <a:schemeClr val="bg1"/>
                </a:solidFill>
                <a:latin typeface="DIN Pro Bold" pitchFamily="34" charset="0"/>
                <a:cs typeface="DIN Pro Bold" pitchFamily="34" charset="0"/>
              </a:rPr>
              <a:t>Управление Федеральной службы по надзору в сфере связи, информационных технологий и массовых коммуникаций по Хабаровскому краю, Сахалинской области и Еврейской автономной области</a:t>
            </a:r>
            <a:endParaRPr sz="750" dirty="0">
              <a:solidFill>
                <a:schemeClr val="bg1"/>
              </a:solidFill>
              <a:latin typeface="DIN Pro Bold" pitchFamily="34" charset="0"/>
              <a:cs typeface="DIN Pro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10</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5. Соблюдать требования ст. 10.1 № 152-ФЗ</a:t>
            </a:r>
            <a:endParaRPr lang="ru-RU" sz="2000" dirty="0">
              <a:solidFill>
                <a:schemeClr val="accent1">
                  <a:lumMod val="75000"/>
                </a:schemeClr>
              </a:solidFill>
              <a:latin typeface="+mj-lt"/>
            </a:endParaRPr>
          </a:p>
        </p:txBody>
      </p:sp>
      <p:sp>
        <p:nvSpPr>
          <p:cNvPr id="12" name="Прямоугольник 11"/>
          <p:cNvSpPr/>
          <p:nvPr/>
        </p:nvSpPr>
        <p:spPr>
          <a:xfrm>
            <a:off x="609600" y="1772816"/>
            <a:ext cx="10972800" cy="1569660"/>
          </a:xfrm>
          <a:prstGeom prst="rect">
            <a:avLst/>
          </a:prstGeom>
        </p:spPr>
        <p:txBody>
          <a:bodyPr wrap="square">
            <a:spAutoFit/>
          </a:bodyPr>
          <a:lstStyle/>
          <a:p>
            <a:pPr algn="just"/>
            <a:r>
              <a:rPr lang="ru-RU" sz="1600" b="1" dirty="0">
                <a:solidFill>
                  <a:schemeClr val="tx2">
                    <a:lumMod val="50000"/>
                  </a:schemeClr>
                </a:solidFill>
                <a:latin typeface="Times New Roman" panose="02020603050405020304" pitchFamily="18" charset="0"/>
                <a:cs typeface="Times New Roman" panose="02020603050405020304" pitchFamily="18" charset="0"/>
              </a:rPr>
              <a:t>Основные моменты:</a:t>
            </a:r>
          </a:p>
          <a:p>
            <a:pPr algn="just">
              <a:buFont typeface="Wingdings" pitchFamily="2" charset="2"/>
              <a:buChar char="ü"/>
            </a:pPr>
            <a:r>
              <a:rPr lang="ru-RU" sz="1600" dirty="0">
                <a:solidFill>
                  <a:schemeClr val="tx2">
                    <a:lumMod val="50000"/>
                  </a:schemeClr>
                </a:solidFill>
                <a:latin typeface="Times New Roman" panose="02020603050405020304" pitchFamily="18" charset="0"/>
                <a:cs typeface="Times New Roman" panose="02020603050405020304" pitchFamily="18" charset="0"/>
              </a:rPr>
              <a:t>Согласие на обработку персональных данных, разрешенных субъектом персональных данных для распространения, </a:t>
            </a:r>
            <a:r>
              <a:rPr lang="ru-RU" sz="1600" b="1" dirty="0">
                <a:solidFill>
                  <a:schemeClr val="tx2">
                    <a:lumMod val="50000"/>
                  </a:schemeClr>
                </a:solidFill>
                <a:latin typeface="Times New Roman" panose="02020603050405020304" pitchFamily="18" charset="0"/>
                <a:cs typeface="Times New Roman" panose="02020603050405020304" pitchFamily="18" charset="0"/>
              </a:rPr>
              <a:t>оформляется отдельно от иных согласий субъекта персональных данных на обработку его персональных данных. </a:t>
            </a:r>
            <a:r>
              <a:rPr lang="ru-RU" sz="1600" dirty="0">
                <a:solidFill>
                  <a:schemeClr val="tx2">
                    <a:lumMod val="50000"/>
                  </a:schemeClr>
                </a:solidFill>
                <a:latin typeface="Times New Roman" panose="02020603050405020304" pitchFamily="18" charset="0"/>
                <a:cs typeface="Times New Roman" panose="02020603050405020304" pitchFamily="18" charset="0"/>
              </a:rPr>
              <a:t>Оператор обязан обеспечить субъекту персональных данных возможность определить перечень персональных данных по каждой категории персональных данных, указанной в согласии на обработку персональных данных, разрешенных субъектом персональных данных для распространения.</a:t>
            </a:r>
          </a:p>
        </p:txBody>
      </p:sp>
      <p:sp>
        <p:nvSpPr>
          <p:cNvPr id="13" name="Прямоугольник 12"/>
          <p:cNvSpPr/>
          <p:nvPr/>
        </p:nvSpPr>
        <p:spPr>
          <a:xfrm>
            <a:off x="609600" y="3342476"/>
            <a:ext cx="10820400" cy="3046988"/>
          </a:xfrm>
          <a:prstGeom prst="rect">
            <a:avLst/>
          </a:prstGeom>
        </p:spPr>
        <p:txBody>
          <a:bodyPr wrap="square">
            <a:spAutoFit/>
          </a:bodyPr>
          <a:lstStyle/>
          <a:p>
            <a:pPr algn="just">
              <a:buFont typeface="Wingdings" pitchFamily="2" charset="2"/>
              <a:buChar char="ü"/>
            </a:pPr>
            <a:r>
              <a:rPr lang="ru-RU" sz="1600" b="1" dirty="0">
                <a:solidFill>
                  <a:schemeClr val="tx2">
                    <a:lumMod val="50000"/>
                  </a:schemeClr>
                </a:solidFill>
                <a:latin typeface="Times New Roman" panose="02020603050405020304" pitchFamily="18" charset="0"/>
                <a:cs typeface="Times New Roman" panose="02020603050405020304" pitchFamily="18" charset="0"/>
              </a:rPr>
              <a:t>Субъект персональных данных вправе обратиться с требованием прекратить передачу (распространение, предоставление, доступ) своих персональных данных</a:t>
            </a:r>
            <a:r>
              <a:rPr lang="ru-RU" sz="1600" dirty="0">
                <a:solidFill>
                  <a:schemeClr val="tx2">
                    <a:lumMod val="50000"/>
                  </a:schemeClr>
                </a:solidFill>
                <a:latin typeface="Times New Roman" panose="02020603050405020304" pitchFamily="18" charset="0"/>
                <a:cs typeface="Times New Roman" panose="02020603050405020304" pitchFamily="18" charset="0"/>
              </a:rPr>
              <a:t>, ранее разрешенных субъектом персональных данных для распространения, к любому лицу, обрабатывающему его персональные данные, в случае несоблюдения положений настоящей статьи или обратиться с таким требованием в суд. Данное лицо обязано прекратить передачу (распространение, предоставление, доступ) персональных данных в течение трех рабочих дней с момента получения требования субъекта персональных данных или в срок, указанный во вступившем в законную силу решении суда, а если такой срок в решении суда не указан, то в течение трех рабочих дней с момента вступления решения суда в законную силу.</a:t>
            </a:r>
          </a:p>
          <a:p>
            <a:pPr algn="just"/>
            <a:endParaRPr lang="ru-RU" sz="1600" dirty="0">
              <a:solidFill>
                <a:schemeClr val="tx2">
                  <a:lumMod val="50000"/>
                </a:schemeClr>
              </a:solidFill>
              <a:latin typeface="Times New Roman" panose="02020603050405020304" pitchFamily="18" charset="0"/>
              <a:cs typeface="Times New Roman" panose="02020603050405020304" pitchFamily="18" charset="0"/>
            </a:endParaRPr>
          </a:p>
          <a:p>
            <a:pPr algn="just">
              <a:buFont typeface="Wingdings" pitchFamily="2" charset="2"/>
              <a:buChar char="ü"/>
            </a:pPr>
            <a:r>
              <a:rPr lang="ru-RU" sz="1600" dirty="0">
                <a:solidFill>
                  <a:schemeClr val="tx2">
                    <a:lumMod val="50000"/>
                  </a:schemeClr>
                </a:solidFill>
                <a:latin typeface="Times New Roman" panose="02020603050405020304" pitchFamily="18" charset="0"/>
                <a:cs typeface="Times New Roman" panose="02020603050405020304" pitchFamily="18" charset="0"/>
              </a:rPr>
              <a:t>Требования настоящей статьи не применяются в случае обработки персональных данных в целях выполнения возложенных законодательством Российской Федерации на государственные органы, муниципальные органы, а также на подведомственные таким органам организации функций, полномочий и обязанностей.</a:t>
            </a:r>
          </a:p>
        </p:txBody>
      </p:sp>
    </p:spTree>
    <p:extLst>
      <p:ext uri="{BB962C8B-B14F-4D97-AF65-F5344CB8AC3E}">
        <p14:creationId xmlns:p14="http://schemas.microsoft.com/office/powerpoint/2010/main" xmlns="" val="224388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BE38DE37-A982-FC28-E540-99B22C9883F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2169" y="2515209"/>
            <a:ext cx="1668462" cy="198124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11</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415403"/>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5. СОБЛЮДАТЬ ТРЕБОВАНИЯ ст. 10.1 № 152-ФЗ</a:t>
            </a:r>
            <a:endParaRPr lang="ru-RU" sz="2000" dirty="0">
              <a:solidFill>
                <a:schemeClr val="accent1">
                  <a:lumMod val="75000"/>
                </a:schemeClr>
              </a:solidFill>
              <a:latin typeface="+mj-lt"/>
            </a:endParaRPr>
          </a:p>
        </p:txBody>
      </p:sp>
      <p:sp>
        <p:nvSpPr>
          <p:cNvPr id="7" name="Прямоугольник 6"/>
          <p:cNvSpPr/>
          <p:nvPr/>
        </p:nvSpPr>
        <p:spPr>
          <a:xfrm>
            <a:off x="2791384" y="2690222"/>
            <a:ext cx="6089330" cy="1631216"/>
          </a:xfrm>
          <a:prstGeom prst="rect">
            <a:avLst/>
          </a:prstGeom>
        </p:spPr>
        <p:txBody>
          <a:bodyPr wrap="square">
            <a:spAutoFit/>
          </a:bodyPr>
          <a:lstStyle/>
          <a:p>
            <a:pPr algn="ctr"/>
            <a:r>
              <a:rPr lang="ru-RU" sz="20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Молчание или бездействие субъекта персональных данных ни при каких обстоятельствах не может считаться согласием на обработку персональных данных, разрешенных субъектом персональных данных для распространения</a:t>
            </a:r>
          </a:p>
        </p:txBody>
      </p:sp>
      <p:pic>
        <p:nvPicPr>
          <p:cNvPr id="10" name="Picture 2" descr="C:\Users\Бурмистрята\Desktop\презентации Ляшенко\LqDf69skKs8.jpg"/>
          <p:cNvPicPr>
            <a:picLocks noChangeAspect="1" noChangeArrowheads="1"/>
          </p:cNvPicPr>
          <p:nvPr/>
        </p:nvPicPr>
        <p:blipFill>
          <a:blip r:embed="rId3" cstate="print"/>
          <a:srcRect/>
          <a:stretch>
            <a:fillRect/>
          </a:stretch>
        </p:blipFill>
        <p:spPr bwMode="auto">
          <a:xfrm>
            <a:off x="8591550" y="2298700"/>
            <a:ext cx="1695450" cy="2260600"/>
          </a:xfrm>
          <a:prstGeom prst="rect">
            <a:avLst/>
          </a:prstGeom>
          <a:noFill/>
        </p:spPr>
      </p:pic>
    </p:spTree>
    <p:extLst>
      <p:ext uri="{BB962C8B-B14F-4D97-AF65-F5344CB8AC3E}">
        <p14:creationId xmlns:p14="http://schemas.microsoft.com/office/powerpoint/2010/main" xmlns="" val="3200558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12</a:t>
            </a:fld>
            <a:endParaRPr spc="-215" dirty="0">
              <a:latin typeface="DIN Pro Bold" pitchFamily="34" charset="0"/>
              <a:cs typeface="DIN Pro Bold" pitchFamily="34" charset="0"/>
            </a:endParaRPr>
          </a:p>
        </p:txBody>
      </p:sp>
      <p:sp>
        <p:nvSpPr>
          <p:cNvPr id="12" name="Прямоугольник 11"/>
          <p:cNvSpPr/>
          <p:nvPr/>
        </p:nvSpPr>
        <p:spPr>
          <a:xfrm>
            <a:off x="685800" y="444381"/>
            <a:ext cx="10896600" cy="707886"/>
          </a:xfrm>
          <a:prstGeom prst="rect">
            <a:avLst/>
          </a:prstGeom>
        </p:spPr>
        <p:txBody>
          <a:bodyPr wrap="square">
            <a:spAutoFit/>
          </a:bodyPr>
          <a:lstStyle/>
          <a:p>
            <a:r>
              <a:rPr lang="ru-RU" sz="2000" b="1" dirty="0">
                <a:solidFill>
                  <a:schemeClr val="tx2">
                    <a:lumMod val="50000"/>
                  </a:schemeClr>
                </a:solidFill>
                <a:latin typeface="Times New Roman" panose="02020603050405020304" pitchFamily="18" charset="0"/>
                <a:cs typeface="Times New Roman" panose="02020603050405020304" pitchFamily="18" charset="0"/>
              </a:rPr>
              <a:t>Требования к содержанию согласия на обработку персональных данных, разрешенных субъектом персональных данных для распространения</a:t>
            </a:r>
          </a:p>
        </p:txBody>
      </p:sp>
      <p:sp>
        <p:nvSpPr>
          <p:cNvPr id="13" name="Прямоугольник 12"/>
          <p:cNvSpPr/>
          <p:nvPr/>
        </p:nvSpPr>
        <p:spPr>
          <a:xfrm>
            <a:off x="1587296" y="1272759"/>
            <a:ext cx="10147504" cy="1477328"/>
          </a:xfrm>
          <a:prstGeom prst="rect">
            <a:avLst/>
          </a:prstGeom>
        </p:spPr>
        <p:txBody>
          <a:bodyPr wrap="square">
            <a:spAutoFit/>
          </a:bodyPr>
          <a:lstStyle/>
          <a:p>
            <a:pPr algn="ctr"/>
            <a:r>
              <a:rPr lang="ru-RU" b="1" dirty="0">
                <a:solidFill>
                  <a:schemeClr val="accent1">
                    <a:lumMod val="75000"/>
                  </a:schemeClr>
                </a:solidFill>
                <a:latin typeface="Times New Roman" panose="02020603050405020304" pitchFamily="18" charset="0"/>
                <a:cs typeface="Times New Roman" panose="02020603050405020304" pitchFamily="18" charset="0"/>
              </a:rPr>
              <a:t>Приказ Федеральной службы по надзору в сфере связи, информационных технологий и массовых коммуникаций от 24 февраля 2021 г. N 18 «Об утверждении требований к содержанию согласия на обработку персональных данных, разрешенных субъектом персональных данных для распространения»</a:t>
            </a:r>
          </a:p>
          <a:p>
            <a:pPr algn="ctr"/>
            <a:r>
              <a:rPr lang="ru-RU" b="1" dirty="0">
                <a:effectLst>
                  <a:outerShdw blurRad="38100" dist="38100" dir="2700000" algn="tl">
                    <a:srgbClr val="000000">
                      <a:alpha val="43137"/>
                    </a:srgbClr>
                  </a:outerShdw>
                </a:effectLst>
              </a:rPr>
              <a:t> </a:t>
            </a:r>
          </a:p>
        </p:txBody>
      </p:sp>
      <p:sp>
        <p:nvSpPr>
          <p:cNvPr id="2" name="Стрелка вправо 1"/>
          <p:cNvSpPr/>
          <p:nvPr/>
        </p:nvSpPr>
        <p:spPr>
          <a:xfrm>
            <a:off x="609600" y="1600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 xmlns:a16="http://schemas.microsoft.com/office/drawing/2014/main" id="{4BF33C5F-4103-CADC-BEB6-CDEA2C1F1C7C}"/>
              </a:ext>
            </a:extLst>
          </p:cNvPr>
          <p:cNvPicPr>
            <a:picLocks noChangeAspect="1"/>
          </p:cNvPicPr>
          <p:nvPr/>
        </p:nvPicPr>
        <p:blipFill rotWithShape="1">
          <a:blip r:embed="rId2" cstate="print"/>
          <a:srcRect l="2449"/>
          <a:stretch/>
        </p:blipFill>
        <p:spPr>
          <a:xfrm>
            <a:off x="723492" y="2433644"/>
            <a:ext cx="3000834" cy="4319990"/>
          </a:xfrm>
          <a:prstGeom prst="rect">
            <a:avLst/>
          </a:prstGeom>
        </p:spPr>
      </p:pic>
      <p:pic>
        <p:nvPicPr>
          <p:cNvPr id="9" name="Рисунок 8">
            <a:extLst>
              <a:ext uri="{FF2B5EF4-FFF2-40B4-BE49-F238E27FC236}">
                <a16:creationId xmlns="" xmlns:a16="http://schemas.microsoft.com/office/drawing/2014/main" id="{7DE11080-0226-784E-D141-6D2D0657AA79}"/>
              </a:ext>
            </a:extLst>
          </p:cNvPr>
          <p:cNvPicPr>
            <a:picLocks noChangeAspect="1"/>
          </p:cNvPicPr>
          <p:nvPr/>
        </p:nvPicPr>
        <p:blipFill>
          <a:blip r:embed="rId3" cstate="print"/>
          <a:stretch>
            <a:fillRect/>
          </a:stretch>
        </p:blipFill>
        <p:spPr>
          <a:xfrm>
            <a:off x="4476545" y="2443029"/>
            <a:ext cx="3033247" cy="4296683"/>
          </a:xfrm>
          <a:prstGeom prst="rect">
            <a:avLst/>
          </a:prstGeom>
        </p:spPr>
      </p:pic>
      <p:pic>
        <p:nvPicPr>
          <p:cNvPr id="11" name="Рисунок 10">
            <a:extLst>
              <a:ext uri="{FF2B5EF4-FFF2-40B4-BE49-F238E27FC236}">
                <a16:creationId xmlns="" xmlns:a16="http://schemas.microsoft.com/office/drawing/2014/main" id="{7132FB5E-17A7-D1E9-F3C3-5F04BD673392}"/>
              </a:ext>
            </a:extLst>
          </p:cNvPr>
          <p:cNvPicPr>
            <a:picLocks noChangeAspect="1"/>
          </p:cNvPicPr>
          <p:nvPr/>
        </p:nvPicPr>
        <p:blipFill>
          <a:blip r:embed="rId4" cstate="print"/>
          <a:stretch>
            <a:fillRect/>
          </a:stretch>
        </p:blipFill>
        <p:spPr>
          <a:xfrm>
            <a:off x="8381452" y="2455729"/>
            <a:ext cx="3000834" cy="4318768"/>
          </a:xfrm>
          <a:prstGeom prst="rect">
            <a:avLst/>
          </a:prstGeom>
        </p:spPr>
      </p:pic>
      <p:sp>
        <p:nvSpPr>
          <p:cNvPr id="15" name="Стрелка: вправо 14">
            <a:extLst>
              <a:ext uri="{FF2B5EF4-FFF2-40B4-BE49-F238E27FC236}">
                <a16:creationId xmlns="" xmlns:a16="http://schemas.microsoft.com/office/drawing/2014/main" id="{227BA240-B302-A022-B5C8-12D98C666CE0}"/>
              </a:ext>
            </a:extLst>
          </p:cNvPr>
          <p:cNvSpPr/>
          <p:nvPr/>
        </p:nvSpPr>
        <p:spPr>
          <a:xfrm>
            <a:off x="3724326" y="440800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extLst>
              <a:ext uri="{FF2B5EF4-FFF2-40B4-BE49-F238E27FC236}">
                <a16:creationId xmlns="" xmlns:a16="http://schemas.microsoft.com/office/drawing/2014/main" id="{66763375-6D35-1790-F1CC-25673395BB0A}"/>
              </a:ext>
            </a:extLst>
          </p:cNvPr>
          <p:cNvSpPr/>
          <p:nvPr/>
        </p:nvSpPr>
        <p:spPr>
          <a:xfrm>
            <a:off x="7539734" y="440800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 xmlns:a16="http://schemas.microsoft.com/office/drawing/2014/main" id="{1D9A5606-60AC-EEA7-DC8C-E41339E0ADFB}"/>
              </a:ext>
            </a:extLst>
          </p:cNvPr>
          <p:cNvSpPr txBox="1"/>
          <p:nvPr/>
        </p:nvSpPr>
        <p:spPr>
          <a:xfrm>
            <a:off x="8385304" y="5464235"/>
            <a:ext cx="3476623" cy="738664"/>
          </a:xfrm>
          <a:prstGeom prst="rect">
            <a:avLst/>
          </a:prstGeom>
          <a:noFill/>
        </p:spPr>
        <p:txBody>
          <a:bodyPr wrap="square">
            <a:spAutoFit/>
          </a:bodyPr>
          <a:lstStyle/>
          <a:p>
            <a:pPr algn="ctr"/>
            <a:r>
              <a:rPr lang="ru-RU" sz="1400" b="1" dirty="0">
                <a:solidFill>
                  <a:schemeClr val="tx2">
                    <a:lumMod val="60000"/>
                    <a:lumOff val="40000"/>
                  </a:schemeClr>
                </a:solidFill>
                <a:hlinkClick r:id="rId5">
                  <a:extLst>
                    <a:ext uri="{A12FA001-AC4F-418D-AE19-62706E023703}">
                      <ahyp:hlinkClr xmlns="" xmlns:ahyp="http://schemas.microsoft.com/office/drawing/2018/hyperlinkcolor" val="tx"/>
                    </a:ext>
                  </a:extLst>
                </a:hlinkClick>
              </a:rPr>
              <a:t>Портал персональных данных - Согласие на обработку ПД, разрешенных для распространения (rkn.gov.ru)</a:t>
            </a:r>
            <a:endParaRPr lang="ru-RU" sz="1400" b="1" dirty="0">
              <a:solidFill>
                <a:schemeClr val="tx2">
                  <a:lumMod val="60000"/>
                  <a:lumOff val="40000"/>
                </a:schemeClr>
              </a:solidFill>
            </a:endParaRPr>
          </a:p>
        </p:txBody>
      </p:sp>
    </p:spTree>
    <p:extLst>
      <p:ext uri="{BB962C8B-B14F-4D97-AF65-F5344CB8AC3E}">
        <p14:creationId xmlns:p14="http://schemas.microsoft.com/office/powerpoint/2010/main" xmlns="" val="105862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01\Desktop\vacancies.jpg">
            <a:extLst>
              <a:ext uri="{FF2B5EF4-FFF2-40B4-BE49-F238E27FC236}">
                <a16:creationId xmlns="" xmlns:a16="http://schemas.microsoft.com/office/drawing/2014/main" id="{0E8AF351-A356-AA5F-F8B4-06FE292A69FE}"/>
              </a:ext>
            </a:extLst>
          </p:cNvPr>
          <p:cNvPicPr>
            <a:picLocks noChangeAspect="1" noChangeArrowheads="1"/>
          </p:cNvPicPr>
          <p:nvPr/>
        </p:nvPicPr>
        <p:blipFill>
          <a:blip r:embed="rId2" cstate="print"/>
          <a:srcRect/>
          <a:stretch>
            <a:fillRect/>
          </a:stretch>
        </p:blipFill>
        <p:spPr bwMode="auto">
          <a:xfrm>
            <a:off x="5079976" y="3895681"/>
            <a:ext cx="5664224" cy="2844031"/>
          </a:xfrm>
          <a:prstGeom prst="rect">
            <a:avLst/>
          </a:prstGeom>
          <a:noFill/>
          <a:ln w="9525">
            <a:noFill/>
            <a:miter lim="800000"/>
            <a:headEnd/>
            <a:tailEnd/>
          </a:ln>
        </p:spPr>
      </p:pic>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13</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7" name="Прямоугольник 6"/>
          <p:cNvSpPr/>
          <p:nvPr/>
        </p:nvSpPr>
        <p:spPr>
          <a:xfrm>
            <a:off x="609599" y="1828800"/>
            <a:ext cx="10972799" cy="1200329"/>
          </a:xfrm>
          <a:prstGeom prst="rect">
            <a:avLst/>
          </a:prstGeom>
        </p:spPr>
        <p:txBody>
          <a:bodyPr wrap="square">
            <a:spAutoFit/>
          </a:bodyPr>
          <a:lstStyle/>
          <a:p>
            <a:pPr algn="just"/>
            <a:r>
              <a:rPr lang="ru-RU" dirty="0">
                <a:solidFill>
                  <a:schemeClr val="tx2">
                    <a:lumMod val="50000"/>
                  </a:schemeClr>
                </a:solidFill>
                <a:latin typeface="Times New Roman" panose="02020603050405020304" pitchFamily="18" charset="0"/>
                <a:cs typeface="Times New Roman" panose="02020603050405020304" pitchFamily="18" charset="0"/>
              </a:rPr>
              <a:t>В соответствии со ст. 18.1 и 19 № 152-ФЗ «О персональных данных»  </a:t>
            </a:r>
            <a:r>
              <a:rPr lang="ru-RU" b="1" dirty="0">
                <a:solidFill>
                  <a:schemeClr val="tx2">
                    <a:lumMod val="50000"/>
                  </a:schemeClr>
                </a:solidFill>
                <a:latin typeface="Times New Roman" panose="02020603050405020304" pitchFamily="18" charset="0"/>
                <a:cs typeface="Times New Roman" panose="02020603050405020304" pitchFamily="18" charset="0"/>
              </a:rPr>
              <a:t>оператор обязан принимать меры, необходимые и достаточные для обеспечения выполнения обязанностей</a:t>
            </a:r>
            <a:r>
              <a:rPr lang="ru-RU" dirty="0">
                <a:solidFill>
                  <a:schemeClr val="tx2">
                    <a:lumMod val="50000"/>
                  </a:schemeClr>
                </a:solidFill>
                <a:latin typeface="Times New Roman" panose="02020603050405020304" pitchFamily="18" charset="0"/>
                <a:cs typeface="Times New Roman" panose="02020603050405020304" pitchFamily="18" charset="0"/>
              </a:rPr>
              <a:t>, предусмотренных настоящим Федеральным законом, меры по безопасности персональных данных при их обработке и принятыми в соответствии с ним нормативными правовыми актами. </a:t>
            </a:r>
            <a:endParaRPr lang="ru-RU" sz="1400" dirty="0">
              <a:solidFill>
                <a:schemeClr val="tx2">
                  <a:lumMod val="50000"/>
                </a:schemeClr>
              </a:solidFill>
              <a:effectLst>
                <a:outerShdw blurRad="38100" dist="38100" dir="2700000" algn="tl">
                  <a:srgbClr val="000000">
                    <a:alpha val="43137"/>
                  </a:srgbClr>
                </a:outerShdw>
              </a:effectLst>
            </a:endParaRPr>
          </a:p>
        </p:txBody>
      </p:sp>
      <p:sp>
        <p:nvSpPr>
          <p:cNvPr id="6" name="Прямоугольник 5"/>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6. ВЫПОЛНЯТЬ ОБЯЗАННОСТИ</a:t>
            </a:r>
          </a:p>
        </p:txBody>
      </p:sp>
      <p:sp>
        <p:nvSpPr>
          <p:cNvPr id="3" name="TextBox 2">
            <a:extLst>
              <a:ext uri="{FF2B5EF4-FFF2-40B4-BE49-F238E27FC236}">
                <a16:creationId xmlns="" xmlns:a16="http://schemas.microsoft.com/office/drawing/2014/main" id="{5AA2D93F-E52B-2BAB-B2B1-C3825418A9A3}"/>
              </a:ext>
            </a:extLst>
          </p:cNvPr>
          <p:cNvSpPr txBox="1"/>
          <p:nvPr/>
        </p:nvSpPr>
        <p:spPr>
          <a:xfrm>
            <a:off x="589598" y="3222029"/>
            <a:ext cx="10868023" cy="923330"/>
          </a:xfrm>
          <a:prstGeom prst="rect">
            <a:avLst/>
          </a:prstGeom>
          <a:noFill/>
        </p:spPr>
        <p:txBody>
          <a:bodyPr wrap="square">
            <a:spAutoFit/>
          </a:bodyPr>
          <a:lstStyle/>
          <a:p>
            <a:pPr algn="just"/>
            <a:r>
              <a:rPr lang="ru-RU" dirty="0">
                <a:solidFill>
                  <a:schemeClr val="tx2">
                    <a:lumMod val="50000"/>
                  </a:schemeClr>
                </a:solidFill>
                <a:latin typeface="Times New Roman" panose="02020603050405020304" pitchFamily="18" charset="0"/>
                <a:cs typeface="Times New Roman" panose="02020603050405020304" pitchFamily="18" charset="0"/>
              </a:rPr>
              <a:t>Назначение лица </a:t>
            </a:r>
            <a:r>
              <a:rPr lang="ru-RU" b="1" dirty="0">
                <a:solidFill>
                  <a:schemeClr val="tx2">
                    <a:lumMod val="50000"/>
                  </a:schemeClr>
                </a:solidFill>
                <a:latin typeface="Times New Roman" panose="02020603050405020304" pitchFamily="18" charset="0"/>
                <a:cs typeface="Times New Roman" panose="02020603050405020304" pitchFamily="18" charset="0"/>
              </a:rPr>
              <a:t>ответственного</a:t>
            </a:r>
            <a:r>
              <a:rPr lang="ru-RU" dirty="0">
                <a:solidFill>
                  <a:schemeClr val="tx2">
                    <a:lumMod val="50000"/>
                  </a:schemeClr>
                </a:solidFill>
                <a:latin typeface="Times New Roman" panose="02020603050405020304" pitchFamily="18" charset="0"/>
                <a:cs typeface="Times New Roman" panose="02020603050405020304" pitchFamily="18" charset="0"/>
              </a:rPr>
              <a:t> за организацию обработки персональных данных, а также </a:t>
            </a:r>
            <a:r>
              <a:rPr lang="ru-RU" b="1" dirty="0">
                <a:solidFill>
                  <a:schemeClr val="tx2">
                    <a:lumMod val="50000"/>
                  </a:schemeClr>
                </a:solidFill>
                <a:latin typeface="Times New Roman" panose="02020603050405020304" pitchFamily="18" charset="0"/>
                <a:cs typeface="Times New Roman" panose="02020603050405020304" pitchFamily="18" charset="0"/>
              </a:rPr>
              <a:t>утверждение</a:t>
            </a:r>
            <a:r>
              <a:rPr lang="ru-RU" dirty="0">
                <a:solidFill>
                  <a:schemeClr val="tx2">
                    <a:lumMod val="50000"/>
                  </a:schemeClr>
                </a:solidFill>
                <a:latin typeface="Times New Roman" panose="02020603050405020304" pitchFamily="18" charset="0"/>
                <a:cs typeface="Times New Roman" panose="02020603050405020304" pitchFamily="18" charset="0"/>
              </a:rPr>
              <a:t> его должностной инструкции, предусмотрев в ней обязанности для ответственного лица, предусмотренные ч. 4 ст. 22.1 Закона о персональных данных.</a:t>
            </a:r>
          </a:p>
        </p:txBody>
      </p:sp>
    </p:spTree>
    <p:extLst>
      <p:ext uri="{BB962C8B-B14F-4D97-AF65-F5344CB8AC3E}">
        <p14:creationId xmlns:p14="http://schemas.microsoft.com/office/powerpoint/2010/main" xmlns="" val="876788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14</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6. ВЫПОЛНЯТЬ ОБЯЗАННОСТИ</a:t>
            </a:r>
          </a:p>
        </p:txBody>
      </p:sp>
      <p:pic>
        <p:nvPicPr>
          <p:cNvPr id="7" name="Picture 2" descr="C:\Documents and Settings\Администратор\Рабочий стол\images (1).jpg"/>
          <p:cNvPicPr>
            <a:picLocks noChangeAspect="1" noChangeArrowheads="1"/>
          </p:cNvPicPr>
          <p:nvPr/>
        </p:nvPicPr>
        <p:blipFill>
          <a:blip r:embed="rId2" cstate="print"/>
          <a:srcRect/>
          <a:stretch>
            <a:fillRect/>
          </a:stretch>
        </p:blipFill>
        <p:spPr bwMode="auto">
          <a:xfrm>
            <a:off x="640556" y="1967526"/>
            <a:ext cx="2071687" cy="1743075"/>
          </a:xfrm>
          <a:prstGeom prst="rect">
            <a:avLst/>
          </a:prstGeom>
          <a:noFill/>
          <a:ln w="9525">
            <a:noFill/>
            <a:miter lim="800000"/>
            <a:headEnd/>
            <a:tailEnd/>
          </a:ln>
        </p:spPr>
      </p:pic>
      <p:sp>
        <p:nvSpPr>
          <p:cNvPr id="10" name="Прямоугольник 9"/>
          <p:cNvSpPr/>
          <p:nvPr/>
        </p:nvSpPr>
        <p:spPr>
          <a:xfrm>
            <a:off x="2895600" y="1961900"/>
            <a:ext cx="7772400" cy="3139321"/>
          </a:xfrm>
          <a:prstGeom prst="rect">
            <a:avLst/>
          </a:prstGeom>
        </p:spPr>
        <p:txBody>
          <a:bodyPr wrap="square">
            <a:spAutoFit/>
          </a:bodyPr>
          <a:lstStyle/>
          <a:p>
            <a:pPr marL="45720" algn="just">
              <a:buClr>
                <a:schemeClr val="accent6">
                  <a:lumMod val="75000"/>
                </a:schemeClr>
              </a:buClr>
              <a:buFont typeface="Wingdings" pitchFamily="2" charset="2"/>
              <a:buChar char="ü"/>
              <a:defRPr/>
            </a:pPr>
            <a:r>
              <a:rPr lang="ru-RU" dirty="0">
                <a:solidFill>
                  <a:schemeClr val="tx2">
                    <a:lumMod val="50000"/>
                  </a:schemeClr>
                </a:solidFill>
                <a:latin typeface="Times New Roman" panose="02020603050405020304" pitchFamily="18" charset="0"/>
                <a:cs typeface="Times New Roman" panose="02020603050405020304" pitchFamily="18" charset="0"/>
              </a:rPr>
              <a:t>издать документы, определяющие политику оператора в отношении обработки персональных данных, локальные акты по вопросам обработки персональных данных, определяющие для каждой цели обработки персональных данных категории и перечень обрабатываемых персональных данных, категории субъектов, персональные данные которых обрабатываются, способы, сроки их обработки и хранения, порядок уничтожения персональных данных при достижении целей их обработки или при наступлении иных законных оснований, а также локальные акты, устанавливающие процедуры, направленные на предотвращение и выявление нарушений законодательства Российской Федерации, устранение последствий таких нарушений. </a:t>
            </a:r>
          </a:p>
        </p:txBody>
      </p:sp>
      <p:pic>
        <p:nvPicPr>
          <p:cNvPr id="13" name="Picture 2" descr="C:\Users\Бурмистрята\Desktop\презентации Ляшенко\LqDf69skKs8.jpg"/>
          <p:cNvPicPr>
            <a:picLocks noChangeAspect="1" noChangeArrowheads="1"/>
          </p:cNvPicPr>
          <p:nvPr/>
        </p:nvPicPr>
        <p:blipFill>
          <a:blip r:embed="rId3" cstate="print"/>
          <a:srcRect/>
          <a:stretch>
            <a:fillRect/>
          </a:stretch>
        </p:blipFill>
        <p:spPr bwMode="auto">
          <a:xfrm>
            <a:off x="1334568" y="5085785"/>
            <a:ext cx="1152127" cy="1296144"/>
          </a:xfrm>
          <a:prstGeom prst="rect">
            <a:avLst/>
          </a:prstGeom>
          <a:noFill/>
        </p:spPr>
      </p:pic>
      <p:sp>
        <p:nvSpPr>
          <p:cNvPr id="14" name="Прямоугольник 13"/>
          <p:cNvSpPr/>
          <p:nvPr/>
        </p:nvSpPr>
        <p:spPr>
          <a:xfrm>
            <a:off x="2895600" y="5181600"/>
            <a:ext cx="7416823" cy="1200329"/>
          </a:xfrm>
          <a:prstGeom prst="rect">
            <a:avLst/>
          </a:prstGeom>
        </p:spPr>
        <p:txBody>
          <a:bodyPr wrap="square">
            <a:spAutoFit/>
          </a:bodyPr>
          <a:lstStyle/>
          <a:p>
            <a:pPr marL="45720" indent="0" algn="just" eaLnBrk="1" fontAlgn="auto" hangingPunct="1">
              <a:spcAft>
                <a:spcPts val="0"/>
              </a:spcAft>
              <a:buClr>
                <a:schemeClr val="accent6">
                  <a:lumMod val="75000"/>
                </a:schemeClr>
              </a:buClr>
              <a:buNone/>
              <a:defRPr/>
            </a:pPr>
            <a:r>
              <a:rPr lang="ru-RU" dirty="0">
                <a:solidFill>
                  <a:schemeClr val="tx2">
                    <a:lumMod val="50000"/>
                  </a:schemeClr>
                </a:solidFill>
                <a:latin typeface="Times New Roman" panose="02020603050405020304" pitchFamily="18" charset="0"/>
                <a:cs typeface="Times New Roman" panose="02020603050405020304" pitchFamily="18" charset="0"/>
              </a:rPr>
              <a:t>Такие документы и локальные акты не могут содержать положения, ограничивающие права субъектов персональных данных, а также возлагающие на операторов не предусмотренные законодательством Российской Федерации полномочия и обязанности;</a:t>
            </a:r>
          </a:p>
        </p:txBody>
      </p:sp>
    </p:spTree>
    <p:extLst>
      <p:ext uri="{BB962C8B-B14F-4D97-AF65-F5344CB8AC3E}">
        <p14:creationId xmlns:p14="http://schemas.microsoft.com/office/powerpoint/2010/main" xmlns="" val="1063766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F:\День открытых дверей 2017\253970.png"/>
          <p:cNvPicPr>
            <a:picLocks noChangeAspect="1" noChangeArrowheads="1"/>
          </p:cNvPicPr>
          <p:nvPr/>
        </p:nvPicPr>
        <p:blipFill>
          <a:blip r:embed="rId2" cstate="print"/>
          <a:srcRect/>
          <a:stretch>
            <a:fillRect/>
          </a:stretch>
        </p:blipFill>
        <p:spPr bwMode="auto">
          <a:xfrm>
            <a:off x="2932632" y="1371600"/>
            <a:ext cx="5638800" cy="2450355"/>
          </a:xfrm>
          <a:prstGeom prst="rect">
            <a:avLst/>
          </a:prstGeom>
          <a:noFill/>
          <a:ln w="9525">
            <a:noFill/>
            <a:miter lim="800000"/>
            <a:headEnd/>
            <a:tailEnd/>
          </a:ln>
        </p:spPr>
      </p:pic>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15</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6. ВЫПОЛНЯТЬ ОБЯЗАННОСТИ</a:t>
            </a:r>
          </a:p>
        </p:txBody>
      </p:sp>
      <p:graphicFrame>
        <p:nvGraphicFramePr>
          <p:cNvPr id="12" name="Содержимое 6"/>
          <p:cNvGraphicFramePr>
            <a:graphicFrameLocks/>
          </p:cNvGraphicFramePr>
          <p:nvPr>
            <p:extLst>
              <p:ext uri="{D42A27DB-BD31-4B8C-83A1-F6EECF244321}">
                <p14:modId xmlns:p14="http://schemas.microsoft.com/office/powerpoint/2010/main" xmlns="" val="3314001413"/>
              </p:ext>
            </p:extLst>
          </p:nvPr>
        </p:nvGraphicFramePr>
        <p:xfrm>
          <a:off x="1981200" y="4038600"/>
          <a:ext cx="822960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64690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16</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6. ВЫПОЛНЯТЬ ОБЯЗАННОСТИ</a:t>
            </a:r>
          </a:p>
        </p:txBody>
      </p:sp>
      <p:graphicFrame>
        <p:nvGraphicFramePr>
          <p:cNvPr id="2" name="Содержимое 6">
            <a:extLst>
              <a:ext uri="{FF2B5EF4-FFF2-40B4-BE49-F238E27FC236}">
                <a16:creationId xmlns="" xmlns:a16="http://schemas.microsoft.com/office/drawing/2014/main" id="{1D2B42E3-C3D9-1734-2B5A-F25793869E13}"/>
              </a:ext>
            </a:extLst>
          </p:cNvPr>
          <p:cNvGraphicFramePr>
            <a:graphicFrameLocks/>
          </p:cNvGraphicFramePr>
          <p:nvPr>
            <p:extLst>
              <p:ext uri="{D42A27DB-BD31-4B8C-83A1-F6EECF244321}">
                <p14:modId xmlns:p14="http://schemas.microsoft.com/office/powerpoint/2010/main" xmlns="" val="3979082932"/>
              </p:ext>
            </p:extLst>
          </p:nvPr>
        </p:nvGraphicFramePr>
        <p:xfrm>
          <a:off x="1981200" y="1719731"/>
          <a:ext cx="8229600" cy="505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98286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0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96400" y="2438400"/>
            <a:ext cx="2590800" cy="362895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7" descr="C:\Documents and Settings\Администратор\Рабочий стол\stock-photo--d-people-human-character-person-and-a-checklist-d-render-94053265.jpg"/>
          <p:cNvPicPr>
            <a:picLocks noChangeAspect="1" noChangeArrowheads="1"/>
          </p:cNvPicPr>
          <p:nvPr/>
        </p:nvPicPr>
        <p:blipFill>
          <a:blip r:embed="rId3" cstate="print"/>
          <a:srcRect/>
          <a:stretch>
            <a:fillRect/>
          </a:stretch>
        </p:blipFill>
        <p:spPr bwMode="auto">
          <a:xfrm>
            <a:off x="7239000" y="1507763"/>
            <a:ext cx="1714500" cy="2579166"/>
          </a:xfrm>
          <a:prstGeom prst="rect">
            <a:avLst/>
          </a:prstGeom>
          <a:noFill/>
          <a:ln w="9525">
            <a:noFill/>
            <a:miter lim="800000"/>
            <a:headEnd/>
            <a:tailEnd/>
          </a:ln>
        </p:spPr>
      </p:pic>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17</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6. ВЫПОЛНЯТЬ ОБЯЗАННОСТИ</a:t>
            </a:r>
          </a:p>
        </p:txBody>
      </p:sp>
      <p:sp>
        <p:nvSpPr>
          <p:cNvPr id="12" name="Прямоугольник 11"/>
          <p:cNvSpPr/>
          <p:nvPr/>
        </p:nvSpPr>
        <p:spPr>
          <a:xfrm>
            <a:off x="609600" y="1793560"/>
            <a:ext cx="6477000" cy="2031325"/>
          </a:xfrm>
          <a:prstGeom prst="rect">
            <a:avLst/>
          </a:prstGeom>
        </p:spPr>
        <p:txBody>
          <a:bodyPr wrap="square">
            <a:spAutoFit/>
          </a:bodyPr>
          <a:lstStyle/>
          <a:p>
            <a:pPr marL="45720" algn="just" eaLnBrk="1" fontAlgn="auto" hangingPunct="1">
              <a:spcAft>
                <a:spcPts val="0"/>
              </a:spcAft>
              <a:buClr>
                <a:schemeClr val="accent6">
                  <a:lumMod val="75000"/>
                </a:schemeClr>
              </a:buClr>
              <a:defRPr/>
            </a:pPr>
            <a:r>
              <a:rPr lang="ru-RU" dirty="0">
                <a:solidFill>
                  <a:schemeClr val="tx2">
                    <a:lumMod val="50000"/>
                  </a:schemeClr>
                </a:solidFill>
                <a:latin typeface="Times New Roman" panose="02020603050405020304" pitchFamily="18" charset="0"/>
                <a:cs typeface="Times New Roman" panose="02020603050405020304" pitchFamily="18" charset="0"/>
              </a:rPr>
              <a:t>Осуществлять внутренний контроль и (или) аудит соответствия обработки персональных данных Закону о персональных данных и принятым в соответствии с ним нормативным правовым актам, требованиям к защите персональных данных, политике оператора в отношении обработки персональных данных, локальным актам оператора.</a:t>
            </a:r>
          </a:p>
          <a:p>
            <a:pPr marL="45720" indent="0" algn="just" eaLnBrk="1" fontAlgn="auto" hangingPunct="1">
              <a:spcAft>
                <a:spcPts val="0"/>
              </a:spcAft>
              <a:buClr>
                <a:schemeClr val="accent6">
                  <a:lumMod val="75000"/>
                </a:schemeClr>
              </a:buClr>
              <a:buFont typeface="Wingdings" pitchFamily="2" charset="2"/>
              <a:buChar char="ü"/>
              <a:defRPr/>
            </a:pPr>
            <a:endParaRPr lang="ru-RU" dirty="0"/>
          </a:p>
        </p:txBody>
      </p:sp>
      <p:sp>
        <p:nvSpPr>
          <p:cNvPr id="16" name="Прямоугольник 15"/>
          <p:cNvSpPr/>
          <p:nvPr/>
        </p:nvSpPr>
        <p:spPr>
          <a:xfrm>
            <a:off x="612449" y="3767607"/>
            <a:ext cx="7719581" cy="2031325"/>
          </a:xfrm>
          <a:prstGeom prst="rect">
            <a:avLst/>
          </a:prstGeom>
        </p:spPr>
        <p:txBody>
          <a:bodyPr wrap="square">
            <a:spAutoFit/>
          </a:bodyPr>
          <a:lstStyle/>
          <a:p>
            <a:pPr algn="just"/>
            <a:r>
              <a:rPr lang="ru-RU" dirty="0">
                <a:solidFill>
                  <a:schemeClr val="tx2">
                    <a:lumMod val="50000"/>
                  </a:schemeClr>
                </a:solidFill>
                <a:latin typeface="Times New Roman" panose="02020603050405020304" pitchFamily="18" charset="0"/>
                <a:cs typeface="Times New Roman" panose="02020603050405020304" pitchFamily="18" charset="0"/>
              </a:rPr>
              <a:t>Осуществлять оценку вреда, </a:t>
            </a:r>
            <a:r>
              <a:rPr lang="ru-RU" b="1" dirty="0">
                <a:solidFill>
                  <a:schemeClr val="tx2">
                    <a:lumMod val="50000"/>
                  </a:schemeClr>
                </a:solidFill>
                <a:latin typeface="Times New Roman" panose="02020603050405020304" pitchFamily="18" charset="0"/>
                <a:cs typeface="Times New Roman" panose="02020603050405020304" pitchFamily="18" charset="0"/>
              </a:rPr>
              <a:t>в соответствии с требованиями, установленными уполномоченным органом по защите прав субъектов персональных данных,</a:t>
            </a:r>
            <a:r>
              <a:rPr lang="ru-RU" dirty="0">
                <a:solidFill>
                  <a:schemeClr val="tx2">
                    <a:lumMod val="50000"/>
                  </a:schemeClr>
                </a:solidFill>
                <a:latin typeface="Times New Roman" panose="02020603050405020304" pitchFamily="18" charset="0"/>
                <a:cs typeface="Times New Roman" panose="02020603050405020304" pitchFamily="18" charset="0"/>
              </a:rPr>
              <a:t> который может быть причинен субъектам персональных данных в случае нарушения настоящего Федерального закона, соотношение указанного вреда и принимаемых оператором мер, направленных на обеспечение выполнения обязанностей, предусмотренных настоящим Федеральным законом.</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2" name="Двойная стрелка влево/вправо 1"/>
          <p:cNvSpPr/>
          <p:nvPr/>
        </p:nvSpPr>
        <p:spPr>
          <a:xfrm>
            <a:off x="8229600" y="4419600"/>
            <a:ext cx="1000359"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612448" y="5867400"/>
            <a:ext cx="8683951" cy="830997"/>
          </a:xfrm>
          <a:prstGeom prst="rect">
            <a:avLst/>
          </a:prstGeom>
        </p:spPr>
        <p:txBody>
          <a:bodyPr wrap="square">
            <a:spAutoFit/>
          </a:bodyPr>
          <a:lstStyle/>
          <a:p>
            <a:pPr algn="just"/>
            <a:r>
              <a:rPr lang="ru-RU" sz="1600" dirty="0">
                <a:solidFill>
                  <a:srgbClr val="FF0000"/>
                </a:solidFill>
                <a:latin typeface="Times New Roman" panose="02020603050405020304" pitchFamily="18" charset="0"/>
                <a:cs typeface="Times New Roman" panose="02020603050405020304" pitchFamily="18" charset="0"/>
              </a:rPr>
              <a:t>Оценка вреда, который может быть причинен субъектам персональных данных в случае нарушения № 152-ФЗ «О персональных данных», </a:t>
            </a:r>
            <a:r>
              <a:rPr lang="ru-RU" sz="1600" b="1" dirty="0">
                <a:solidFill>
                  <a:srgbClr val="FF0000"/>
                </a:solidFill>
                <a:latin typeface="Times New Roman" panose="02020603050405020304" pitchFamily="18" charset="0"/>
                <a:cs typeface="Times New Roman" panose="02020603050405020304" pitchFamily="18" charset="0"/>
              </a:rPr>
              <a:t>осуществляется ответственным за организацию обработки персональных данных либо комиссией</a:t>
            </a:r>
            <a:r>
              <a:rPr lang="ru-RU" sz="1600" dirty="0">
                <a:solidFill>
                  <a:srgbClr val="FF0000"/>
                </a:solidFill>
                <a:latin typeface="Times New Roman" panose="02020603050405020304" pitchFamily="18" charset="0"/>
                <a:cs typeface="Times New Roman" panose="02020603050405020304" pitchFamily="18" charset="0"/>
              </a:rPr>
              <a:t>, образуемой оператором.</a:t>
            </a:r>
          </a:p>
        </p:txBody>
      </p:sp>
    </p:spTree>
    <p:extLst>
      <p:ext uri="{BB962C8B-B14F-4D97-AF65-F5344CB8AC3E}">
        <p14:creationId xmlns:p14="http://schemas.microsoft.com/office/powerpoint/2010/main" xmlns="" val="12640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18</a:t>
            </a:fld>
            <a:endParaRPr spc="-215" dirty="0">
              <a:latin typeface="DIN Pro Bold" pitchFamily="34" charset="0"/>
              <a:cs typeface="DIN Pro Bold" pitchFamily="34" charset="0"/>
            </a:endParaRPr>
          </a:p>
        </p:txBody>
      </p:sp>
      <p:sp>
        <p:nvSpPr>
          <p:cNvPr id="13" name="Прямоугольник 12"/>
          <p:cNvSpPr/>
          <p:nvPr/>
        </p:nvSpPr>
        <p:spPr>
          <a:xfrm>
            <a:off x="533400" y="609600"/>
            <a:ext cx="10287000"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sz="1400" b="1" dirty="0"/>
              <a:t>Требования к оценке вреда, который может быть причинен субъектам персональных данных в случае нарушения </a:t>
            </a:r>
          </a:p>
          <a:p>
            <a:pPr algn="ctr"/>
            <a:r>
              <a:rPr lang="ru-RU" sz="1400" b="1" dirty="0"/>
              <a:t>Федерального закона «О персональных данных»</a:t>
            </a:r>
          </a:p>
        </p:txBody>
      </p:sp>
      <p:sp>
        <p:nvSpPr>
          <p:cNvPr id="14" name="Прямоугольник 13"/>
          <p:cNvSpPr/>
          <p:nvPr/>
        </p:nvSpPr>
        <p:spPr>
          <a:xfrm>
            <a:off x="533400" y="1219200"/>
            <a:ext cx="11125200" cy="584775"/>
          </a:xfrm>
          <a:prstGeom prst="rect">
            <a:avLst/>
          </a:prstGeom>
        </p:spPr>
        <p:txBody>
          <a:bodyPr wrap="square">
            <a:spAutoFit/>
          </a:bodyPr>
          <a:lstStyle/>
          <a:p>
            <a:pPr algn="just">
              <a:buFont typeface="Wingdings" pitchFamily="2" charset="2"/>
              <a:buChar char="ü"/>
            </a:pPr>
            <a:r>
              <a:rPr lang="ru-RU" sz="1600" dirty="0">
                <a:solidFill>
                  <a:srgbClr val="FF0000"/>
                </a:solidFill>
                <a:latin typeface="Times New Roman" panose="02020603050405020304" pitchFamily="18" charset="0"/>
                <a:cs typeface="Times New Roman" panose="02020603050405020304" pitchFamily="18" charset="0"/>
              </a:rPr>
              <a:t>Оператор для целей оценки вреда </a:t>
            </a:r>
            <a:r>
              <a:rPr lang="ru-RU" sz="1600" b="1" dirty="0">
                <a:solidFill>
                  <a:srgbClr val="FF0000"/>
                </a:solidFill>
                <a:latin typeface="Times New Roman" panose="02020603050405020304" pitchFamily="18" charset="0"/>
                <a:cs typeface="Times New Roman" panose="02020603050405020304" pitchFamily="18" charset="0"/>
              </a:rPr>
              <a:t>определяет одну из степеней вреда</a:t>
            </a:r>
            <a:r>
              <a:rPr lang="ru-RU" sz="1600" dirty="0">
                <a:solidFill>
                  <a:srgbClr val="FF0000"/>
                </a:solidFill>
                <a:latin typeface="Times New Roman" panose="02020603050405020304" pitchFamily="18" charset="0"/>
                <a:cs typeface="Times New Roman" panose="02020603050405020304" pitchFamily="18" charset="0"/>
              </a:rPr>
              <a:t>, который может быть причинен субъекту персональных данных в случае нарушения Закона о персональных данных:</a:t>
            </a:r>
          </a:p>
        </p:txBody>
      </p:sp>
      <p:sp>
        <p:nvSpPr>
          <p:cNvPr id="17" name="Прямоугольник 16"/>
          <p:cNvSpPr/>
          <p:nvPr/>
        </p:nvSpPr>
        <p:spPr>
          <a:xfrm>
            <a:off x="533400" y="1752600"/>
            <a:ext cx="11125200" cy="4770537"/>
          </a:xfrm>
          <a:prstGeom prst="rect">
            <a:avLst/>
          </a:prstGeom>
        </p:spPr>
        <p:txBody>
          <a:bodyPr wrap="square">
            <a:spAutoFit/>
          </a:bodyPr>
          <a:lstStyle/>
          <a:p>
            <a:r>
              <a:rPr lang="ru-RU" sz="1600" i="1" u="sng"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Высокую в случаях:</a:t>
            </a:r>
          </a:p>
          <a:p>
            <a:pPr algn="just">
              <a:buFont typeface="Wingdings" pitchFamily="2" charset="2"/>
              <a:buChar char="v"/>
            </a:pPr>
            <a:r>
              <a:rPr lang="ru-RU" sz="1600" dirty="0">
                <a:solidFill>
                  <a:schemeClr val="tx2">
                    <a:lumMod val="50000"/>
                  </a:schemeClr>
                </a:solidFill>
                <a:latin typeface="Times New Roman" panose="02020603050405020304" pitchFamily="18" charset="0"/>
                <a:cs typeface="Times New Roman" panose="02020603050405020304" pitchFamily="18" charset="0"/>
              </a:rPr>
              <a:t> обработки сведений, которые характеризуют физиологические и биологические особенности человека, на основании которых можно установить его личность (</a:t>
            </a:r>
            <a:r>
              <a:rPr lang="ru-RU" sz="1600" b="1" dirty="0">
                <a:solidFill>
                  <a:schemeClr val="tx2">
                    <a:lumMod val="50000"/>
                  </a:schemeClr>
                </a:solidFill>
                <a:latin typeface="Times New Roman" panose="02020603050405020304" pitchFamily="18" charset="0"/>
                <a:cs typeface="Times New Roman" panose="02020603050405020304" pitchFamily="18" charset="0"/>
              </a:rPr>
              <a:t>биометрические персональные данные</a:t>
            </a:r>
            <a:r>
              <a:rPr lang="ru-RU" sz="1600" dirty="0">
                <a:solidFill>
                  <a:schemeClr val="tx2">
                    <a:lumMod val="50000"/>
                  </a:schemeClr>
                </a:solidFill>
                <a:latin typeface="Times New Roman" panose="02020603050405020304" pitchFamily="18" charset="0"/>
                <a:cs typeface="Times New Roman" panose="02020603050405020304" pitchFamily="18" charset="0"/>
              </a:rPr>
              <a:t>) и которые используются оператором для установления личности субъекта персональных данных, за исключением случаев, установленных федеральными законами, предусматривающими цели, порядок и условия обработки биометрических персональных данных;</a:t>
            </a:r>
          </a:p>
          <a:p>
            <a:pPr algn="just">
              <a:buFont typeface="Wingdings" pitchFamily="2" charset="2"/>
              <a:buChar char="v"/>
            </a:pPr>
            <a:r>
              <a:rPr lang="ru-RU" sz="1600" b="1" dirty="0">
                <a:solidFill>
                  <a:schemeClr val="tx2">
                    <a:lumMod val="50000"/>
                  </a:schemeClr>
                </a:solidFill>
                <a:latin typeface="Times New Roman" panose="02020603050405020304" pitchFamily="18" charset="0"/>
                <a:cs typeface="Times New Roman" panose="02020603050405020304" pitchFamily="18" charset="0"/>
              </a:rPr>
              <a:t> обработки специальных категорий персональных данных</a:t>
            </a:r>
            <a:r>
              <a:rPr lang="ru-RU" sz="1600" dirty="0">
                <a:solidFill>
                  <a:schemeClr val="tx2">
                    <a:lumMod val="50000"/>
                  </a:schemeClr>
                </a:solidFill>
                <a:latin typeface="Times New Roman" panose="02020603050405020304" pitchFamily="18" charset="0"/>
                <a:cs typeface="Times New Roman" panose="02020603050405020304" pitchFamily="18" charset="0"/>
              </a:rPr>
              <a:t>, касающихся расовой, национальной принадлежности, политических взглядов, религиозных или философских убеждений, состояния здоровья, интимной жизни, сведений о судимости, за исключением случаев, установленных федеральными законами, предусматривающими цели, порядок и условия обработки специальных категорий персональных данных;</a:t>
            </a:r>
          </a:p>
          <a:p>
            <a:pPr algn="just">
              <a:buFont typeface="Wingdings" pitchFamily="2" charset="2"/>
              <a:buChar char="v"/>
            </a:pPr>
            <a:r>
              <a:rPr lang="ru-RU" sz="1600" b="1" dirty="0">
                <a:solidFill>
                  <a:schemeClr val="tx2">
                    <a:lumMod val="50000"/>
                  </a:schemeClr>
                </a:solidFill>
                <a:latin typeface="Times New Roman" panose="02020603050405020304" pitchFamily="18" charset="0"/>
                <a:cs typeface="Times New Roman" panose="02020603050405020304" pitchFamily="18" charset="0"/>
              </a:rPr>
              <a:t> обработки персональных данных несовершеннолетних </a:t>
            </a:r>
            <a:r>
              <a:rPr lang="ru-RU" sz="1600" dirty="0">
                <a:solidFill>
                  <a:schemeClr val="tx2">
                    <a:lumMod val="50000"/>
                  </a:schemeClr>
                </a:solidFill>
                <a:latin typeface="Times New Roman" panose="02020603050405020304" pitchFamily="18" charset="0"/>
                <a:cs typeface="Times New Roman" panose="02020603050405020304" pitchFamily="18" charset="0"/>
              </a:rPr>
              <a:t>для исполнения договора, стороной которого либо выгодоприобретателем или поручителем по которому является несовершеннолетний, а также для заключения договора по инициативе несовершеннолетнего или договора, по которому несовершеннолетний будет являться выгодоприобретателем или поручителем в случаях, не предусмотренных законодательством Российской Федерации;</a:t>
            </a:r>
          </a:p>
          <a:p>
            <a:pPr algn="just">
              <a:buFont typeface="Wingdings" pitchFamily="2" charset="2"/>
              <a:buChar char="v"/>
            </a:pPr>
            <a:r>
              <a:rPr lang="ru-RU" sz="1600" b="1" dirty="0">
                <a:solidFill>
                  <a:schemeClr val="tx2">
                    <a:lumMod val="50000"/>
                  </a:schemeClr>
                </a:solidFill>
                <a:latin typeface="Times New Roman" panose="02020603050405020304" pitchFamily="18" charset="0"/>
                <a:cs typeface="Times New Roman" panose="02020603050405020304" pitchFamily="18" charset="0"/>
              </a:rPr>
              <a:t> обезличивания персональных данных</a:t>
            </a:r>
            <a:r>
              <a:rPr lang="ru-RU" sz="1600" dirty="0">
                <a:solidFill>
                  <a:schemeClr val="tx2">
                    <a:lumMod val="50000"/>
                  </a:schemeClr>
                </a:solidFill>
                <a:latin typeface="Times New Roman" panose="02020603050405020304" pitchFamily="18" charset="0"/>
                <a:cs typeface="Times New Roman" panose="02020603050405020304" pitchFamily="18" charset="0"/>
              </a:rPr>
              <a:t>, в том числе с целью проведения оценочных (</a:t>
            </a:r>
            <a:r>
              <a:rPr lang="ru-RU" sz="1600" dirty="0" err="1">
                <a:solidFill>
                  <a:schemeClr val="tx2">
                    <a:lumMod val="50000"/>
                  </a:schemeClr>
                </a:solidFill>
                <a:latin typeface="Times New Roman" panose="02020603050405020304" pitchFamily="18" charset="0"/>
                <a:cs typeface="Times New Roman" panose="02020603050405020304" pitchFamily="18" charset="0"/>
              </a:rPr>
              <a:t>скоринговых</a:t>
            </a:r>
            <a:r>
              <a:rPr lang="ru-RU" sz="1600" dirty="0">
                <a:solidFill>
                  <a:schemeClr val="tx2">
                    <a:lumMod val="50000"/>
                  </a:schemeClr>
                </a:solidFill>
                <a:latin typeface="Times New Roman" panose="02020603050405020304" pitchFamily="18" charset="0"/>
                <a:cs typeface="Times New Roman" panose="02020603050405020304" pitchFamily="18" charset="0"/>
              </a:rPr>
              <a:t>) исследований, оказания услуг по прогнозированию поведения потребителей товаров и услуг, а также иных исследований, не предусмотренных пунктом 9 части 1 статьи 6 Закона о персональных данных;</a:t>
            </a:r>
          </a:p>
          <a:p>
            <a:pPr algn="just">
              <a:buFont typeface="Wingdings" pitchFamily="2" charset="2"/>
              <a:buChar char="v"/>
            </a:pPr>
            <a:r>
              <a:rPr lang="ru-RU" sz="1600" b="1" dirty="0">
                <a:solidFill>
                  <a:schemeClr val="tx2">
                    <a:lumMod val="50000"/>
                  </a:schemeClr>
                </a:solidFill>
                <a:latin typeface="Times New Roman" panose="02020603050405020304" pitchFamily="18" charset="0"/>
                <a:cs typeface="Times New Roman" panose="02020603050405020304" pitchFamily="18" charset="0"/>
              </a:rPr>
              <a:t> поручения иностранному лицу (иностранным лицам)</a:t>
            </a:r>
            <a:r>
              <a:rPr lang="ru-RU" sz="1600" dirty="0">
                <a:solidFill>
                  <a:schemeClr val="tx2">
                    <a:lumMod val="50000"/>
                  </a:schemeClr>
                </a:solidFill>
                <a:latin typeface="Times New Roman" panose="02020603050405020304" pitchFamily="18" charset="0"/>
                <a:cs typeface="Times New Roman" panose="02020603050405020304" pitchFamily="18" charset="0"/>
              </a:rPr>
              <a:t> осуществлять обработку персональных данных граждан Российской Федерации;</a:t>
            </a:r>
          </a:p>
          <a:p>
            <a:pPr algn="just">
              <a:buFont typeface="Wingdings" pitchFamily="2" charset="2"/>
              <a:buChar char="§"/>
            </a:pPr>
            <a:r>
              <a:rPr lang="ru-RU" sz="1600" dirty="0">
                <a:solidFill>
                  <a:schemeClr val="tx2">
                    <a:lumMod val="50000"/>
                  </a:schemeClr>
                </a:solidFill>
                <a:latin typeface="Times New Roman" panose="02020603050405020304" pitchFamily="18" charset="0"/>
                <a:cs typeface="Times New Roman" panose="02020603050405020304" pitchFamily="18" charset="0"/>
              </a:rPr>
              <a:t> сбора персональных данных с использованием </a:t>
            </a:r>
            <a:r>
              <a:rPr lang="ru-RU" sz="1600" b="1" dirty="0">
                <a:solidFill>
                  <a:schemeClr val="tx2">
                    <a:lumMod val="50000"/>
                  </a:schemeClr>
                </a:solidFill>
                <a:latin typeface="Times New Roman" panose="02020603050405020304" pitchFamily="18" charset="0"/>
                <a:cs typeface="Times New Roman" panose="02020603050405020304" pitchFamily="18" charset="0"/>
              </a:rPr>
              <a:t>баз данных</a:t>
            </a:r>
            <a:r>
              <a:rPr lang="ru-RU" sz="1600" dirty="0">
                <a:solidFill>
                  <a:schemeClr val="tx2">
                    <a:lumMod val="50000"/>
                  </a:schemeClr>
                </a:solidFill>
                <a:latin typeface="Times New Roman" panose="02020603050405020304" pitchFamily="18" charset="0"/>
                <a:cs typeface="Times New Roman" panose="02020603050405020304" pitchFamily="18" charset="0"/>
              </a:rPr>
              <a:t>, находящихся </a:t>
            </a:r>
            <a:r>
              <a:rPr lang="ru-RU" sz="1600" b="1" dirty="0">
                <a:solidFill>
                  <a:schemeClr val="tx2">
                    <a:lumMod val="50000"/>
                  </a:schemeClr>
                </a:solidFill>
                <a:latin typeface="Times New Roman" panose="02020603050405020304" pitchFamily="18" charset="0"/>
                <a:cs typeface="Times New Roman" panose="02020603050405020304" pitchFamily="18" charset="0"/>
              </a:rPr>
              <a:t>за пределами Российской Федерации.</a:t>
            </a:r>
          </a:p>
        </p:txBody>
      </p:sp>
    </p:spTree>
    <p:extLst>
      <p:ext uri="{BB962C8B-B14F-4D97-AF65-F5344CB8AC3E}">
        <p14:creationId xmlns:p14="http://schemas.microsoft.com/office/powerpoint/2010/main" xmlns="" val="68214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19</a:t>
            </a:fld>
            <a:endParaRPr spc="-215" dirty="0">
              <a:latin typeface="DIN Pro Bold" pitchFamily="34" charset="0"/>
              <a:cs typeface="DIN Pro Bold" pitchFamily="34" charset="0"/>
            </a:endParaRPr>
          </a:p>
        </p:txBody>
      </p:sp>
      <p:sp>
        <p:nvSpPr>
          <p:cNvPr id="13" name="Прямоугольник 12"/>
          <p:cNvSpPr/>
          <p:nvPr/>
        </p:nvSpPr>
        <p:spPr>
          <a:xfrm>
            <a:off x="533400" y="609600"/>
            <a:ext cx="10287000"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sz="1400" b="1" dirty="0"/>
              <a:t>Требования к оценке вреда, который может быть причинен субъектам персональных данных в случае нарушения </a:t>
            </a:r>
          </a:p>
          <a:p>
            <a:pPr algn="ctr"/>
            <a:r>
              <a:rPr lang="ru-RU" sz="1400" b="1" dirty="0"/>
              <a:t>Федерального закона «О персональных данных»</a:t>
            </a:r>
          </a:p>
        </p:txBody>
      </p:sp>
      <p:sp>
        <p:nvSpPr>
          <p:cNvPr id="6" name="Прямоугольник 5"/>
          <p:cNvSpPr/>
          <p:nvPr/>
        </p:nvSpPr>
        <p:spPr>
          <a:xfrm>
            <a:off x="533400" y="1295400"/>
            <a:ext cx="11049000" cy="5016758"/>
          </a:xfrm>
          <a:prstGeom prst="rect">
            <a:avLst/>
          </a:prstGeom>
        </p:spPr>
        <p:txBody>
          <a:bodyPr wrap="square">
            <a:spAutoFit/>
          </a:bodyPr>
          <a:lstStyle/>
          <a:p>
            <a:r>
              <a:rPr lang="ru-RU" sz="1600" i="1" u="sng"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Среднюю в случаях:</a:t>
            </a:r>
          </a:p>
          <a:p>
            <a:pPr algn="just">
              <a:buFont typeface="Wingdings" pitchFamily="2" charset="2"/>
              <a:buChar char="v"/>
            </a:pPr>
            <a:r>
              <a:rPr lang="ru-RU" sz="1600" b="1" dirty="0">
                <a:solidFill>
                  <a:schemeClr val="tx2">
                    <a:lumMod val="50000"/>
                  </a:schemeClr>
                </a:solidFill>
                <a:latin typeface="Times New Roman" panose="02020603050405020304" pitchFamily="18" charset="0"/>
                <a:cs typeface="Times New Roman" panose="02020603050405020304" pitchFamily="18" charset="0"/>
              </a:rPr>
              <a:t> распространения</a:t>
            </a:r>
            <a:r>
              <a:rPr lang="ru-RU" sz="1600" dirty="0">
                <a:solidFill>
                  <a:schemeClr val="tx2">
                    <a:lumMod val="50000"/>
                  </a:schemeClr>
                </a:solidFill>
                <a:latin typeface="Times New Roman" panose="02020603050405020304" pitchFamily="18" charset="0"/>
                <a:cs typeface="Times New Roman" panose="02020603050405020304" pitchFamily="18" charset="0"/>
              </a:rPr>
              <a:t> персональных данных на официальном сайте </a:t>
            </a:r>
            <a:r>
              <a:rPr lang="ru-RU" sz="1600" b="1" dirty="0">
                <a:solidFill>
                  <a:schemeClr val="tx2">
                    <a:lumMod val="50000"/>
                  </a:schemeClr>
                </a:solidFill>
                <a:latin typeface="Times New Roman" panose="02020603050405020304" pitchFamily="18" charset="0"/>
                <a:cs typeface="Times New Roman" panose="02020603050405020304" pitchFamily="18" charset="0"/>
              </a:rPr>
              <a:t>в информационно-телекоммуникационной сети «Интернет»</a:t>
            </a:r>
            <a:r>
              <a:rPr lang="ru-RU" sz="1600" dirty="0">
                <a:solidFill>
                  <a:schemeClr val="tx2">
                    <a:lumMod val="50000"/>
                  </a:schemeClr>
                </a:solidFill>
                <a:latin typeface="Times New Roman" panose="02020603050405020304" pitchFamily="18" charset="0"/>
                <a:cs typeface="Times New Roman" panose="02020603050405020304" pitchFamily="18" charset="0"/>
              </a:rPr>
              <a:t> оператора, а равно </a:t>
            </a:r>
            <a:r>
              <a:rPr lang="ru-RU" sz="1600" b="1" dirty="0">
                <a:solidFill>
                  <a:schemeClr val="tx2">
                    <a:lumMod val="50000"/>
                  </a:schemeClr>
                </a:solidFill>
                <a:latin typeface="Times New Roman" panose="02020603050405020304" pitchFamily="18" charset="0"/>
                <a:cs typeface="Times New Roman" panose="02020603050405020304" pitchFamily="18" charset="0"/>
              </a:rPr>
              <a:t>предоставление персональных данных неограниченному кругу лиц</a:t>
            </a:r>
            <a:r>
              <a:rPr lang="ru-RU" sz="1600" dirty="0">
                <a:solidFill>
                  <a:schemeClr val="tx2">
                    <a:lumMod val="50000"/>
                  </a:schemeClr>
                </a:solidFill>
                <a:latin typeface="Times New Roman" panose="02020603050405020304" pitchFamily="18" charset="0"/>
                <a:cs typeface="Times New Roman" panose="02020603050405020304" pitchFamily="18" charset="0"/>
              </a:rPr>
              <a:t>, за исключением случаев, установленных федеральными законами, предусматривающими цели, порядок и условия такой обработки персональных данных;</a:t>
            </a:r>
          </a:p>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обработки персональных данных в дополнительных целях, отличных от первоначальной цели сбора;</a:t>
            </a:r>
          </a:p>
          <a:p>
            <a:pPr algn="just">
              <a:buFont typeface="Wingdings" pitchFamily="2" charset="2"/>
              <a:buChar char="v"/>
            </a:pPr>
            <a:r>
              <a:rPr lang="ru-RU" sz="1600" dirty="0">
                <a:solidFill>
                  <a:schemeClr val="tx2">
                    <a:lumMod val="50000"/>
                  </a:schemeClr>
                </a:solidFill>
                <a:latin typeface="Times New Roman" panose="02020603050405020304" pitchFamily="18" charset="0"/>
                <a:cs typeface="Times New Roman" panose="02020603050405020304" pitchFamily="18" charset="0"/>
              </a:rPr>
              <a:t> продвижения товаров, работ, услуг на рынке путем </a:t>
            </a:r>
            <a:r>
              <a:rPr lang="ru-RU" sz="1600" b="1" dirty="0">
                <a:solidFill>
                  <a:schemeClr val="tx2">
                    <a:lumMod val="50000"/>
                  </a:schemeClr>
                </a:solidFill>
                <a:latin typeface="Times New Roman" panose="02020603050405020304" pitchFamily="18" charset="0"/>
                <a:cs typeface="Times New Roman" panose="02020603050405020304" pitchFamily="18" charset="0"/>
              </a:rPr>
              <a:t>осуществления прямых контактов с потенциальным потребителем </a:t>
            </a:r>
            <a:r>
              <a:rPr lang="ru-RU" sz="1600" dirty="0">
                <a:solidFill>
                  <a:schemeClr val="tx2">
                    <a:lumMod val="50000"/>
                  </a:schemeClr>
                </a:solidFill>
                <a:latin typeface="Times New Roman" panose="02020603050405020304" pitchFamily="18" charset="0"/>
                <a:cs typeface="Times New Roman" panose="02020603050405020304" pitchFamily="18" charset="0"/>
              </a:rPr>
              <a:t>с использованием баз персональных данных, владельцем которых является иной оператор;</a:t>
            </a:r>
          </a:p>
          <a:p>
            <a:pPr algn="just">
              <a:buFont typeface="Wingdings" pitchFamily="2" charset="2"/>
              <a:buChar char="v"/>
            </a:pPr>
            <a:r>
              <a:rPr lang="ru-RU" sz="1600" dirty="0">
                <a:solidFill>
                  <a:schemeClr val="tx2">
                    <a:lumMod val="50000"/>
                  </a:schemeClr>
                </a:solidFill>
                <a:latin typeface="Times New Roman" panose="02020603050405020304" pitchFamily="18" charset="0"/>
                <a:cs typeface="Times New Roman" panose="02020603050405020304" pitchFamily="18" charset="0"/>
              </a:rPr>
              <a:t> получения согласия на обработку персональных данных посредством </a:t>
            </a:r>
            <a:r>
              <a:rPr lang="ru-RU" sz="1600" b="1" dirty="0">
                <a:solidFill>
                  <a:schemeClr val="tx2">
                    <a:lumMod val="50000"/>
                  </a:schemeClr>
                </a:solidFill>
                <a:latin typeface="Times New Roman" panose="02020603050405020304" pitchFamily="18" charset="0"/>
                <a:cs typeface="Times New Roman" panose="02020603050405020304" pitchFamily="18" charset="0"/>
              </a:rPr>
              <a:t>реализации</a:t>
            </a:r>
            <a:r>
              <a:rPr lang="ru-RU" sz="1600" dirty="0">
                <a:solidFill>
                  <a:schemeClr val="tx2">
                    <a:lumMod val="50000"/>
                  </a:schemeClr>
                </a:solidFill>
                <a:latin typeface="Times New Roman" panose="02020603050405020304" pitchFamily="18" charset="0"/>
                <a:cs typeface="Times New Roman" panose="02020603050405020304" pitchFamily="18" charset="0"/>
              </a:rPr>
              <a:t> на официальном сайте в информационно-телекоммуникационной сети «Интернет» </a:t>
            </a:r>
            <a:r>
              <a:rPr lang="ru-RU" sz="1600" b="1" dirty="0">
                <a:solidFill>
                  <a:schemeClr val="tx2">
                    <a:lumMod val="50000"/>
                  </a:schemeClr>
                </a:solidFill>
                <a:latin typeface="Times New Roman" panose="02020603050405020304" pitchFamily="18" charset="0"/>
                <a:cs typeface="Times New Roman" panose="02020603050405020304" pitchFamily="18" charset="0"/>
              </a:rPr>
              <a:t>функционала, не предполагающего дальнейшую идентификацию и (или) аутентификацию </a:t>
            </a:r>
            <a:r>
              <a:rPr lang="ru-RU" sz="1600" dirty="0">
                <a:solidFill>
                  <a:schemeClr val="tx2">
                    <a:lumMod val="50000"/>
                  </a:schemeClr>
                </a:solidFill>
                <a:latin typeface="Times New Roman" panose="02020603050405020304" pitchFamily="18" charset="0"/>
                <a:cs typeface="Times New Roman" panose="02020603050405020304" pitchFamily="18" charset="0"/>
              </a:rPr>
              <a:t>субъекта персональных данных;</a:t>
            </a:r>
          </a:p>
          <a:p>
            <a:pPr algn="just">
              <a:buFont typeface="Wingdings" pitchFamily="2" charset="2"/>
              <a:buChar char="v"/>
            </a:pPr>
            <a:r>
              <a:rPr lang="ru-RU" sz="1600" dirty="0">
                <a:solidFill>
                  <a:schemeClr val="tx2">
                    <a:lumMod val="50000"/>
                  </a:schemeClr>
                </a:solidFill>
                <a:latin typeface="Times New Roman" panose="02020603050405020304" pitchFamily="18" charset="0"/>
                <a:cs typeface="Times New Roman" panose="02020603050405020304" pitchFamily="18" charset="0"/>
              </a:rPr>
              <a:t> осуществления деятельности по обработке персональных данных, </a:t>
            </a:r>
            <a:r>
              <a:rPr lang="ru-RU" sz="1600" b="1" dirty="0">
                <a:solidFill>
                  <a:schemeClr val="tx2">
                    <a:lumMod val="50000"/>
                  </a:schemeClr>
                </a:solidFill>
                <a:latin typeface="Times New Roman" panose="02020603050405020304" pitchFamily="18" charset="0"/>
                <a:cs typeface="Times New Roman" panose="02020603050405020304" pitchFamily="18" charset="0"/>
              </a:rPr>
              <a:t>предполагающей получение согласия на обработку персональных данных</a:t>
            </a:r>
            <a:r>
              <a:rPr lang="ru-RU" sz="1600" dirty="0">
                <a:solidFill>
                  <a:schemeClr val="tx2">
                    <a:lumMod val="50000"/>
                  </a:schemeClr>
                </a:solidFill>
                <a:latin typeface="Times New Roman" panose="02020603050405020304" pitchFamily="18" charset="0"/>
                <a:cs typeface="Times New Roman" panose="02020603050405020304" pitchFamily="18" charset="0"/>
              </a:rPr>
              <a:t>, содержащего положения о предоставлении права осуществлять обработку персональных данных определенному и (или) неопределенному кругу лиц </a:t>
            </a:r>
            <a:r>
              <a:rPr lang="ru-RU" sz="1600" b="1" dirty="0">
                <a:solidFill>
                  <a:schemeClr val="tx2">
                    <a:lumMod val="50000"/>
                  </a:schemeClr>
                </a:solidFill>
                <a:latin typeface="Times New Roman" panose="02020603050405020304" pitchFamily="18" charset="0"/>
                <a:cs typeface="Times New Roman" panose="02020603050405020304" pitchFamily="18" charset="0"/>
              </a:rPr>
              <a:t>в целях, несовместимых между собой</a:t>
            </a:r>
            <a:r>
              <a:rPr lang="ru-RU" sz="1600" dirty="0">
                <a:solidFill>
                  <a:schemeClr val="tx2">
                    <a:lumMod val="50000"/>
                  </a:schemeClr>
                </a:solidFill>
                <a:latin typeface="Times New Roman" panose="02020603050405020304" pitchFamily="18" charset="0"/>
                <a:cs typeface="Times New Roman" panose="02020603050405020304" pitchFamily="18" charset="0"/>
              </a:rPr>
              <a:t>.</a:t>
            </a:r>
          </a:p>
          <a:p>
            <a:pPr algn="just">
              <a:buFont typeface="Wingdings" pitchFamily="2" charset="2"/>
              <a:buChar char="v"/>
            </a:pPr>
            <a:endParaRPr lang="ru-RU" sz="1600" dirty="0">
              <a:solidFill>
                <a:schemeClr val="tx2">
                  <a:lumMod val="50000"/>
                </a:schemeClr>
              </a:solidFill>
              <a:latin typeface="Times New Roman" panose="02020603050405020304" pitchFamily="18" charset="0"/>
              <a:cs typeface="Times New Roman" panose="02020603050405020304" pitchFamily="18" charset="0"/>
            </a:endParaRPr>
          </a:p>
          <a:p>
            <a:r>
              <a:rPr lang="ru-RU" sz="1600" i="1" u="sng"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Низкую в случаях:</a:t>
            </a:r>
          </a:p>
          <a:p>
            <a:pPr algn="just">
              <a:buFont typeface="Wingdings" pitchFamily="2" charset="2"/>
              <a:buChar char="v"/>
            </a:pPr>
            <a:r>
              <a:rPr lang="ru-RU" sz="1600" dirty="0">
                <a:solidFill>
                  <a:schemeClr val="tx2">
                    <a:lumMod val="50000"/>
                  </a:schemeClr>
                </a:solidFill>
                <a:latin typeface="Times New Roman" panose="02020603050405020304" pitchFamily="18" charset="0"/>
                <a:cs typeface="Times New Roman" panose="02020603050405020304" pitchFamily="18" charset="0"/>
              </a:rPr>
              <a:t> </a:t>
            </a:r>
            <a:r>
              <a:rPr lang="ru-RU" sz="1600" b="1" dirty="0">
                <a:solidFill>
                  <a:schemeClr val="tx2">
                    <a:lumMod val="50000"/>
                  </a:schemeClr>
                </a:solidFill>
                <a:latin typeface="Times New Roman" panose="02020603050405020304" pitchFamily="18" charset="0"/>
                <a:cs typeface="Times New Roman" panose="02020603050405020304" pitchFamily="18" charset="0"/>
              </a:rPr>
              <a:t>ведения общедоступных источников персональных данных</a:t>
            </a:r>
            <a:r>
              <a:rPr lang="ru-RU" sz="1600" dirty="0">
                <a:solidFill>
                  <a:schemeClr val="tx2">
                    <a:lumMod val="50000"/>
                  </a:schemeClr>
                </a:solidFill>
                <a:latin typeface="Times New Roman" panose="02020603050405020304" pitchFamily="18" charset="0"/>
                <a:cs typeface="Times New Roman" panose="02020603050405020304" pitchFamily="18" charset="0"/>
              </a:rPr>
              <a:t>, сформированных в соответствии со статьей 8 Закона о персональных данных;</a:t>
            </a:r>
          </a:p>
          <a:p>
            <a:pPr algn="just">
              <a:buFont typeface="Wingdings" pitchFamily="2" charset="2"/>
              <a:buChar char="v"/>
            </a:pPr>
            <a:r>
              <a:rPr lang="ru-RU" sz="1600" dirty="0">
                <a:solidFill>
                  <a:schemeClr val="tx2">
                    <a:lumMod val="50000"/>
                  </a:schemeClr>
                </a:solidFill>
                <a:latin typeface="Times New Roman" panose="02020603050405020304" pitchFamily="18" charset="0"/>
                <a:cs typeface="Times New Roman" panose="02020603050405020304" pitchFamily="18" charset="0"/>
              </a:rPr>
              <a:t> назначения в качестве ответственного за обработку персональных данных </a:t>
            </a:r>
            <a:r>
              <a:rPr lang="ru-RU" sz="1600" b="1" dirty="0">
                <a:solidFill>
                  <a:schemeClr val="tx2">
                    <a:lumMod val="50000"/>
                  </a:schemeClr>
                </a:solidFill>
                <a:latin typeface="Times New Roman" panose="02020603050405020304" pitchFamily="18" charset="0"/>
                <a:cs typeface="Times New Roman" panose="02020603050405020304" pitchFamily="18" charset="0"/>
              </a:rPr>
              <a:t>лица, не являющегося штатным сотрудником оператора</a:t>
            </a:r>
            <a:r>
              <a:rPr lang="ru-RU" sz="1600" dirty="0">
                <a:solidFill>
                  <a:schemeClr val="tx2">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969421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Оператор ПД.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9828" y="3962400"/>
            <a:ext cx="2875587"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object 2"/>
          <p:cNvSpPr txBox="1">
            <a:spLocks noGrp="1"/>
          </p:cNvSpPr>
          <p:nvPr>
            <p:ph type="title"/>
          </p:nvPr>
        </p:nvSpPr>
        <p:spPr>
          <a:xfrm>
            <a:off x="685800" y="609600"/>
            <a:ext cx="10389617" cy="384721"/>
          </a:xfrm>
          <a:prstGeom prst="rect">
            <a:avLst/>
          </a:prstGeom>
        </p:spPr>
        <p:txBody>
          <a:bodyPr vert="horz" wrap="square" lIns="0" tIns="15240" rIns="0" bIns="0" rtlCol="0">
            <a:spAutoFit/>
          </a:bodyPr>
          <a:lstStyle/>
          <a:p>
            <a:pPr marL="12700" algn="ctr">
              <a:spcBef>
                <a:spcPts val="120"/>
              </a:spcBef>
            </a:pPr>
            <a:r>
              <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Федеральный закон от 27.07.2006 № 152-ФЗ «О персональных данных»</a:t>
            </a:r>
            <a:endParaRPr sz="2400" spc="-3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2</a:t>
            </a:fld>
            <a:endParaRPr spc="-215" dirty="0">
              <a:latin typeface="DIN Pro Bold" pitchFamily="34" charset="0"/>
              <a:cs typeface="DIN Pro Bold" pitchFamily="34" charset="0"/>
            </a:endParaRPr>
          </a:p>
        </p:txBody>
      </p:sp>
      <p:sp>
        <p:nvSpPr>
          <p:cNvPr id="4" name="Прямоугольник 3"/>
          <p:cNvSpPr/>
          <p:nvPr/>
        </p:nvSpPr>
        <p:spPr>
          <a:xfrm>
            <a:off x="1905000" y="1219200"/>
            <a:ext cx="8686799" cy="923330"/>
          </a:xfrm>
          <a:prstGeom prst="rect">
            <a:avLst/>
          </a:prstGeom>
        </p:spPr>
        <p:txBody>
          <a:bodyPr wrap="square">
            <a:spAutoFit/>
          </a:bodyPr>
          <a:lstStyle/>
          <a:p>
            <a:pPr algn="just"/>
            <a:r>
              <a:rPr lang="ru-RU" b="1" dirty="0">
                <a:solidFill>
                  <a:schemeClr val="tx2">
                    <a:lumMod val="50000"/>
                  </a:schemeClr>
                </a:solidFill>
                <a:latin typeface="Times New Roman" panose="02020603050405020304" pitchFamily="18" charset="0"/>
                <a:cs typeface="Times New Roman" panose="02020603050405020304" pitchFamily="18" charset="0"/>
              </a:rPr>
              <a:t>Персональные данные </a:t>
            </a:r>
            <a:r>
              <a:rPr lang="ru-RU" dirty="0">
                <a:solidFill>
                  <a:schemeClr val="tx2">
                    <a:lumMod val="50000"/>
                  </a:schemeClr>
                </a:solidFill>
                <a:latin typeface="Times New Roman" panose="02020603050405020304" pitchFamily="18" charset="0"/>
                <a:cs typeface="Times New Roman" panose="02020603050405020304" pitchFamily="18" charset="0"/>
              </a:rPr>
              <a:t>- любая информация, относящаяся к прямо или косвенно определенному или определяемому физическому лицу (субъекту персональных данных).</a:t>
            </a:r>
          </a:p>
        </p:txBody>
      </p:sp>
      <p:sp>
        <p:nvSpPr>
          <p:cNvPr id="7" name="Прямоугольник 6"/>
          <p:cNvSpPr/>
          <p:nvPr/>
        </p:nvSpPr>
        <p:spPr>
          <a:xfrm>
            <a:off x="1992594" y="2244901"/>
            <a:ext cx="8610599" cy="1477328"/>
          </a:xfrm>
          <a:prstGeom prst="rect">
            <a:avLst/>
          </a:prstGeom>
        </p:spPr>
        <p:txBody>
          <a:bodyPr wrap="square">
            <a:spAutoFit/>
          </a:bodyPr>
          <a:lstStyle/>
          <a:p>
            <a:pPr algn="just"/>
            <a:r>
              <a:rPr lang="ru-RU" b="1" dirty="0">
                <a:solidFill>
                  <a:schemeClr val="tx2">
                    <a:lumMod val="50000"/>
                  </a:schemeClr>
                </a:solidFill>
                <a:latin typeface="Times New Roman" panose="02020603050405020304" pitchFamily="18" charset="0"/>
                <a:cs typeface="Times New Roman" panose="02020603050405020304" pitchFamily="18" charset="0"/>
              </a:rPr>
              <a:t>Персональные данные, разрешенные субъектом персональных данных для распространения</a:t>
            </a:r>
            <a:r>
              <a:rPr lang="ru-RU" dirty="0">
                <a:solidFill>
                  <a:schemeClr val="tx2">
                    <a:lumMod val="50000"/>
                  </a:schemeClr>
                </a:solidFill>
                <a:latin typeface="Times New Roman" panose="02020603050405020304" pitchFamily="18" charset="0"/>
                <a:cs typeface="Times New Roman" panose="02020603050405020304" pitchFamily="18" charset="0"/>
              </a:rPr>
              <a:t> - персональные данные, доступ неограниченного круга лиц к которым предоставлен субъектом персональных данных путем дачи согласия на обработку персональных данных, разрешенных субъектом персональных данных для распространения в порядке, предусмотренном настоящим Федеральным </a:t>
            </a:r>
            <a:r>
              <a:rPr lang="ru-RU" dirty="0" smtClean="0">
                <a:solidFill>
                  <a:schemeClr val="tx2">
                    <a:lumMod val="50000"/>
                  </a:schemeClr>
                </a:solidFill>
                <a:latin typeface="Times New Roman" panose="02020603050405020304" pitchFamily="18" charset="0"/>
                <a:cs typeface="Times New Roman" panose="02020603050405020304" pitchFamily="18" charset="0"/>
              </a:rPr>
              <a:t>законом.</a:t>
            </a:r>
            <a:endParaRPr lang="ru-RU" dirty="0">
              <a:solidFill>
                <a:schemeClr val="tx2">
                  <a:lumMod val="50000"/>
                </a:schemeClr>
              </a:solidFill>
              <a:latin typeface="Times New Roman" panose="02020603050405020304" pitchFamily="18" charset="0"/>
              <a:cs typeface="Times New Roman" panose="02020603050405020304" pitchFamily="18" charset="0"/>
              <a:hlinkClick r:id="rId3"/>
            </a:endParaRPr>
          </a:p>
        </p:txBody>
      </p:sp>
      <p:sp>
        <p:nvSpPr>
          <p:cNvPr id="10" name="Прямоугольник 9"/>
          <p:cNvSpPr/>
          <p:nvPr/>
        </p:nvSpPr>
        <p:spPr>
          <a:xfrm>
            <a:off x="3195415" y="3962400"/>
            <a:ext cx="7391399" cy="1754326"/>
          </a:xfrm>
          <a:prstGeom prst="rect">
            <a:avLst/>
          </a:prstGeom>
        </p:spPr>
        <p:txBody>
          <a:bodyPr wrap="square">
            <a:spAutoFit/>
          </a:bodyPr>
          <a:lstStyle/>
          <a:p>
            <a:pPr algn="just"/>
            <a:r>
              <a:rPr lang="ru-RU" b="1" dirty="0">
                <a:solidFill>
                  <a:schemeClr val="tx2">
                    <a:lumMod val="50000"/>
                  </a:schemeClr>
                </a:solidFill>
                <a:latin typeface="Times New Roman" panose="02020603050405020304" pitchFamily="18" charset="0"/>
                <a:cs typeface="Times New Roman" panose="02020603050405020304" pitchFamily="18" charset="0"/>
              </a:rPr>
              <a:t>Обработка персональных данных </a:t>
            </a:r>
            <a:r>
              <a:rPr lang="ru-RU" dirty="0">
                <a:solidFill>
                  <a:schemeClr val="tx2">
                    <a:lumMod val="50000"/>
                  </a:schemeClr>
                </a:solidFill>
                <a:latin typeface="Times New Roman" panose="02020603050405020304" pitchFamily="18" charset="0"/>
                <a:cs typeface="Times New Roman" panose="02020603050405020304" pitchFamily="18" charset="0"/>
              </a:rPr>
              <a:t>- любое действие (операция) с персональными данными, включая сбор, запись, систематизацию, накопление, хранение, уточнение (обновление, изменение), извлечение, использование, передачу (распространение, предоставление, доступ), обезличивание, блокирование, удаление, уничтожение персональных данных.</a:t>
            </a:r>
          </a:p>
        </p:txBody>
      </p:sp>
      <p:pic>
        <p:nvPicPr>
          <p:cNvPr id="1027" name="Picture 3" descr="F:\ФЗ О персональных данных.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1312951"/>
            <a:ext cx="1206500" cy="18018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Бурмистрята\Desktop\презентации Ляшенко\LqDf69skKs8.jpg"/>
          <p:cNvPicPr>
            <a:picLocks noChangeAspect="1" noChangeArrowheads="1"/>
          </p:cNvPicPr>
          <p:nvPr/>
        </p:nvPicPr>
        <p:blipFill>
          <a:blip r:embed="rId2" cstate="print"/>
          <a:srcRect/>
          <a:stretch>
            <a:fillRect/>
          </a:stretch>
        </p:blipFill>
        <p:spPr bwMode="auto">
          <a:xfrm>
            <a:off x="5742897" y="4141862"/>
            <a:ext cx="2357454" cy="2065579"/>
          </a:xfrm>
          <a:prstGeom prst="rect">
            <a:avLst/>
          </a:prstGeom>
          <a:noFill/>
        </p:spPr>
      </p:pic>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20</a:t>
            </a:fld>
            <a:endParaRPr spc="-215" dirty="0">
              <a:latin typeface="DIN Pro Bold" pitchFamily="34" charset="0"/>
              <a:cs typeface="DIN Pro Bold" pitchFamily="34" charset="0"/>
            </a:endParaRPr>
          </a:p>
        </p:txBody>
      </p:sp>
      <p:sp>
        <p:nvSpPr>
          <p:cNvPr id="13" name="Прямоугольник 12"/>
          <p:cNvSpPr/>
          <p:nvPr/>
        </p:nvSpPr>
        <p:spPr>
          <a:xfrm>
            <a:off x="533400" y="609600"/>
            <a:ext cx="10287000"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u-RU" sz="1400" b="1" dirty="0"/>
              <a:t>Требования к оценке вреда, который может быть причинен субъектам персональных данных в случае нарушения </a:t>
            </a:r>
          </a:p>
          <a:p>
            <a:pPr algn="ctr"/>
            <a:r>
              <a:rPr lang="ru-RU" sz="1400" b="1" dirty="0"/>
              <a:t>Федерального закона «О персональных данных»</a:t>
            </a:r>
          </a:p>
        </p:txBody>
      </p:sp>
      <p:sp>
        <p:nvSpPr>
          <p:cNvPr id="2" name="Прямоугольник 1"/>
          <p:cNvSpPr/>
          <p:nvPr/>
        </p:nvSpPr>
        <p:spPr>
          <a:xfrm>
            <a:off x="522718" y="1664732"/>
            <a:ext cx="8305800" cy="2062103"/>
          </a:xfrm>
          <a:prstGeom prst="rect">
            <a:avLst/>
          </a:prstGeom>
        </p:spPr>
        <p:txBody>
          <a:bodyPr wrap="square">
            <a:spAutoFit/>
          </a:bodyPr>
          <a:lstStyle/>
          <a:p>
            <a:r>
              <a:rPr lang="ru-RU" sz="1600" b="1" u="sng" dirty="0">
                <a:solidFill>
                  <a:srgbClr val="FF0000"/>
                </a:solidFill>
                <a:latin typeface="Times New Roman" panose="02020603050405020304" pitchFamily="18" charset="0"/>
                <a:cs typeface="Times New Roman" panose="02020603050405020304" pitchFamily="18" charset="0"/>
              </a:rPr>
              <a:t>Акт оценки вреда должен содержать:</a:t>
            </a:r>
          </a:p>
          <a:p>
            <a:r>
              <a:rPr lang="ru-RU" sz="1600" dirty="0">
                <a:solidFill>
                  <a:schemeClr val="tx2">
                    <a:lumMod val="50000"/>
                  </a:schemeClr>
                </a:solidFill>
                <a:latin typeface="Times New Roman" panose="02020603050405020304" pitchFamily="18" charset="0"/>
                <a:cs typeface="Times New Roman" panose="02020603050405020304" pitchFamily="18" charset="0"/>
              </a:rPr>
              <a:t>а) наименование или фамилию, имя, отчество (при наличии) и адрес оператора;</a:t>
            </a:r>
          </a:p>
          <a:p>
            <a:r>
              <a:rPr lang="ru-RU" sz="1600" dirty="0">
                <a:solidFill>
                  <a:schemeClr val="tx2">
                    <a:lumMod val="50000"/>
                  </a:schemeClr>
                </a:solidFill>
                <a:latin typeface="Times New Roman" panose="02020603050405020304" pitchFamily="18" charset="0"/>
                <a:cs typeface="Times New Roman" panose="02020603050405020304" pitchFamily="18" charset="0"/>
              </a:rPr>
              <a:t>б) дату издания акта оценки вреда;</a:t>
            </a:r>
          </a:p>
          <a:p>
            <a:r>
              <a:rPr lang="ru-RU" sz="1600" dirty="0">
                <a:solidFill>
                  <a:schemeClr val="tx2">
                    <a:lumMod val="50000"/>
                  </a:schemeClr>
                </a:solidFill>
                <a:latin typeface="Times New Roman" panose="02020603050405020304" pitchFamily="18" charset="0"/>
                <a:cs typeface="Times New Roman" panose="02020603050405020304" pitchFamily="18" charset="0"/>
              </a:rPr>
              <a:t>в) дату проведения оценки вреда;</a:t>
            </a:r>
          </a:p>
          <a:p>
            <a:r>
              <a:rPr lang="ru-RU" sz="1600" dirty="0">
                <a:solidFill>
                  <a:schemeClr val="tx2">
                    <a:lumMod val="50000"/>
                  </a:schemeClr>
                </a:solidFill>
                <a:latin typeface="Times New Roman" panose="02020603050405020304" pitchFamily="18" charset="0"/>
                <a:cs typeface="Times New Roman" panose="02020603050405020304" pitchFamily="18" charset="0"/>
              </a:rPr>
              <a:t>г) фамилию, имя, отчество (при наличии), должность лиц (лица) (при наличии), проводивших оценку вреда, а также их (его) подпись;</a:t>
            </a:r>
          </a:p>
          <a:p>
            <a:r>
              <a:rPr lang="ru-RU" sz="1600" dirty="0">
                <a:solidFill>
                  <a:schemeClr val="tx2">
                    <a:lumMod val="50000"/>
                  </a:schemeClr>
                </a:solidFill>
                <a:latin typeface="Times New Roman" panose="02020603050405020304" pitchFamily="18" charset="0"/>
                <a:cs typeface="Times New Roman" panose="02020603050405020304" pitchFamily="18" charset="0"/>
              </a:rPr>
              <a:t>д) степень вреда, которая может быть причинена субъекту персональных данных, в соответствии с подпунктами 2.1 - 2.3 пункта 2 настоящих Требований.</a:t>
            </a:r>
          </a:p>
        </p:txBody>
      </p:sp>
      <p:sp>
        <p:nvSpPr>
          <p:cNvPr id="3" name="Прямоугольник 2"/>
          <p:cNvSpPr/>
          <p:nvPr/>
        </p:nvSpPr>
        <p:spPr>
          <a:xfrm>
            <a:off x="3037803" y="1219200"/>
            <a:ext cx="6018827" cy="369332"/>
          </a:xfrm>
          <a:prstGeom prst="rect">
            <a:avLst/>
          </a:prstGeom>
        </p:spPr>
        <p:txBody>
          <a:bodyPr wrap="none">
            <a:spAutoFit/>
          </a:bodyPr>
          <a:lstStyle/>
          <a:p>
            <a:pPr algn="ctr"/>
            <a:r>
              <a:rPr lang="ru-RU" dirty="0">
                <a:solidFill>
                  <a:schemeClr val="tx2">
                    <a:lumMod val="50000"/>
                  </a:schemeClr>
                </a:solidFill>
                <a:latin typeface="Times New Roman" panose="02020603050405020304" pitchFamily="18" charset="0"/>
                <a:cs typeface="Times New Roman" panose="02020603050405020304" pitchFamily="18" charset="0"/>
              </a:rPr>
              <a:t>Результаты оценки вреда оформляются актом оценки вреда</a:t>
            </a:r>
          </a:p>
        </p:txBody>
      </p:sp>
      <p:sp>
        <p:nvSpPr>
          <p:cNvPr id="7" name="Прямоугольник 6"/>
          <p:cNvSpPr/>
          <p:nvPr/>
        </p:nvSpPr>
        <p:spPr>
          <a:xfrm>
            <a:off x="7543800" y="5022502"/>
            <a:ext cx="4419656" cy="1384995"/>
          </a:xfrm>
          <a:prstGeom prst="rect">
            <a:avLst/>
          </a:prstGeom>
        </p:spPr>
        <p:txBody>
          <a:bodyPr wrap="square">
            <a:spAutoFit/>
          </a:bodyPr>
          <a:lstStyle/>
          <a:p>
            <a:pPr algn="just"/>
            <a:r>
              <a:rPr lang="ru-RU" sz="1400" u="sng" dirty="0">
                <a:solidFill>
                  <a:schemeClr val="tx2">
                    <a:lumMod val="50000"/>
                  </a:schemeClr>
                </a:solidFill>
                <a:latin typeface="Times New Roman" panose="02020603050405020304" pitchFamily="18" charset="0"/>
                <a:cs typeface="Times New Roman" panose="02020603050405020304" pitchFamily="18" charset="0"/>
              </a:rPr>
              <a:t>Акт оценки вреда в электронной форме, подписанный в соответствии с федеральным законом электронной подписью</a:t>
            </a:r>
            <a:r>
              <a:rPr lang="ru-RU" sz="1400" u="sng" baseline="30000" dirty="0">
                <a:solidFill>
                  <a:schemeClr val="tx2">
                    <a:lumMod val="50000"/>
                  </a:schemeClr>
                </a:solidFill>
                <a:latin typeface="Times New Roman" panose="02020603050405020304" pitchFamily="18" charset="0"/>
                <a:cs typeface="Times New Roman" panose="02020603050405020304" pitchFamily="18" charset="0"/>
              </a:rPr>
              <a:t>7</a:t>
            </a:r>
            <a:r>
              <a:rPr lang="ru-RU" sz="1400" u="sng" dirty="0">
                <a:solidFill>
                  <a:schemeClr val="tx2">
                    <a:lumMod val="50000"/>
                  </a:schemeClr>
                </a:solidFill>
                <a:latin typeface="Times New Roman" panose="02020603050405020304" pitchFamily="18" charset="0"/>
                <a:cs typeface="Times New Roman" panose="02020603050405020304" pitchFamily="18" charset="0"/>
              </a:rPr>
              <a:t>, признается электронным документом, равнозначным акту оценки вреда на бумажном носителе, подписанному собственноручной подписью.</a:t>
            </a:r>
          </a:p>
          <a:p>
            <a:pPr algn="just"/>
            <a:endParaRPr lang="ru-RU" sz="1400" u="sng" dirty="0"/>
          </a:p>
        </p:txBody>
      </p:sp>
      <p:sp>
        <p:nvSpPr>
          <p:cNvPr id="9" name="Прямоугольник 8"/>
          <p:cNvSpPr/>
          <p:nvPr/>
        </p:nvSpPr>
        <p:spPr>
          <a:xfrm>
            <a:off x="577553" y="3899117"/>
            <a:ext cx="5670847" cy="2308324"/>
          </a:xfrm>
          <a:prstGeom prst="rect">
            <a:avLst/>
          </a:prstGeom>
        </p:spPr>
        <p:txBody>
          <a:bodyPr wrap="square">
            <a:spAutoFit/>
          </a:bodyPr>
          <a:lstStyle/>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В случае если по итогам проведенной оценки вреда установлено, что в рамках деятельности по обработке персональных данных субъекту персональных данных в соответствии подпунктами 2.1 - 2.3 пункта 2 Требований к оценке вреда, который может быть причинен субъектам персональных данных в случае нарушения Федерального закона «О персональных данных» </a:t>
            </a:r>
            <a:r>
              <a:rPr lang="ru-RU" sz="1600" b="1" dirty="0">
                <a:solidFill>
                  <a:srgbClr val="FF0000"/>
                </a:solidFill>
                <a:latin typeface="Times New Roman" panose="02020603050405020304" pitchFamily="18" charset="0"/>
                <a:cs typeface="Times New Roman" panose="02020603050405020304" pitchFamily="18" charset="0"/>
              </a:rPr>
              <a:t>могут быть причинены различные степени вреда, подлежит применению более высокая степень вреда.</a:t>
            </a:r>
          </a:p>
        </p:txBody>
      </p:sp>
    </p:spTree>
    <p:extLst>
      <p:ext uri="{BB962C8B-B14F-4D97-AF65-F5344CB8AC3E}">
        <p14:creationId xmlns:p14="http://schemas.microsoft.com/office/powerpoint/2010/main" xmlns="" val="1628750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21</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6. ВЫПОЛНЯТЬ ОБЯЗАННОСТИ</a:t>
            </a:r>
          </a:p>
        </p:txBody>
      </p:sp>
      <p:pic>
        <p:nvPicPr>
          <p:cNvPr id="10" name="Picture 7" descr="C:\Users\user01\Desktop\tumblr_mf404tgjjN1qae36to1_r1_1280.png"/>
          <p:cNvPicPr>
            <a:picLocks noChangeAspect="1" noChangeArrowheads="1"/>
          </p:cNvPicPr>
          <p:nvPr/>
        </p:nvPicPr>
        <p:blipFill>
          <a:blip r:embed="rId2" cstate="print"/>
          <a:srcRect/>
          <a:stretch>
            <a:fillRect/>
          </a:stretch>
        </p:blipFill>
        <p:spPr bwMode="auto">
          <a:xfrm>
            <a:off x="1828800" y="3370858"/>
            <a:ext cx="2533650" cy="2357454"/>
          </a:xfrm>
          <a:prstGeom prst="rect">
            <a:avLst/>
          </a:prstGeom>
          <a:noFill/>
          <a:ln w="9525">
            <a:noFill/>
            <a:miter lim="800000"/>
            <a:headEnd/>
            <a:tailEnd/>
          </a:ln>
        </p:spPr>
      </p:pic>
      <p:pic>
        <p:nvPicPr>
          <p:cNvPr id="13" name="Picture 8" descr="C:\Users\user01\Desktop\lori-0001853056-smallwww.jpg"/>
          <p:cNvPicPr>
            <a:picLocks noChangeAspect="1" noChangeArrowheads="1"/>
          </p:cNvPicPr>
          <p:nvPr/>
        </p:nvPicPr>
        <p:blipFill>
          <a:blip r:embed="rId3" cstate="print"/>
          <a:srcRect/>
          <a:stretch>
            <a:fillRect/>
          </a:stretch>
        </p:blipFill>
        <p:spPr bwMode="auto">
          <a:xfrm>
            <a:off x="6181458" y="3429000"/>
            <a:ext cx="3579810" cy="2299312"/>
          </a:xfrm>
          <a:prstGeom prst="rect">
            <a:avLst/>
          </a:prstGeom>
          <a:noFill/>
          <a:ln w="9525">
            <a:noFill/>
            <a:miter lim="800000"/>
            <a:headEnd/>
            <a:tailEnd/>
          </a:ln>
        </p:spPr>
      </p:pic>
      <p:sp>
        <p:nvSpPr>
          <p:cNvPr id="17" name="TextBox 16"/>
          <p:cNvSpPr txBox="1"/>
          <p:nvPr/>
        </p:nvSpPr>
        <p:spPr>
          <a:xfrm>
            <a:off x="609600" y="1828800"/>
            <a:ext cx="10972799" cy="1754326"/>
          </a:xfrm>
          <a:prstGeom prst="rect">
            <a:avLst/>
          </a:prstGeom>
          <a:noFill/>
        </p:spPr>
        <p:txBody>
          <a:bodyPr wrap="square">
            <a:spAutoFit/>
          </a:bodyPr>
          <a:lstStyle/>
          <a:p>
            <a:pPr algn="just" eaLnBrk="1" hangingPunct="1">
              <a:defRPr/>
            </a:pPr>
            <a:r>
              <a:rPr lang="ru-RU" b="1" dirty="0">
                <a:solidFill>
                  <a:schemeClr val="tx2">
                    <a:lumMod val="50000"/>
                  </a:schemeClr>
                </a:solidFill>
                <a:latin typeface="Times New Roman" panose="02020603050405020304" pitchFamily="18" charset="0"/>
                <a:cs typeface="Times New Roman" panose="02020603050405020304" pitchFamily="18" charset="0"/>
              </a:rPr>
              <a:t>Ознакомить работников, </a:t>
            </a:r>
            <a:r>
              <a:rPr lang="ru-RU" dirty="0">
                <a:solidFill>
                  <a:schemeClr val="tx2">
                    <a:lumMod val="50000"/>
                  </a:schemeClr>
                </a:solidFill>
                <a:latin typeface="Times New Roman" panose="02020603050405020304" pitchFamily="18" charset="0"/>
                <a:cs typeface="Times New Roman" panose="02020603050405020304" pitchFamily="18" charset="0"/>
              </a:rPr>
              <a:t>непосредственно осуществляющих обработку персональных данных, с положениями законодательства Российской Федерации о персональных данных, в том числе требованиями к защите персональных данных, документами, определяющими политику оператора в отношении обработки персональных данных, локальными актами по вопросам обработки персональных данных, и организовать обучение указанных работников.</a:t>
            </a:r>
          </a:p>
          <a:p>
            <a:pPr eaLnBrk="1" hangingPunct="1">
              <a:defRPr/>
            </a:pPr>
            <a:endParaRPr lang="ru-RU" dirty="0">
              <a:latin typeface="Times New Roman" panose="02020603050405020304" pitchFamily="18" charset="0"/>
              <a:cs typeface="Times New Roman" panose="02020603050405020304" pitchFamily="18" charset="0"/>
            </a:endParaRPr>
          </a:p>
        </p:txBody>
      </p:sp>
      <p:sp>
        <p:nvSpPr>
          <p:cNvPr id="3" name="Стрелка вправо 2"/>
          <p:cNvSpPr/>
          <p:nvPr/>
        </p:nvSpPr>
        <p:spPr>
          <a:xfrm>
            <a:off x="4572000" y="4191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83848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22</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6. ВЫПОЛНЯТЬ ОБЯЗАННОСТИ</a:t>
            </a:r>
          </a:p>
        </p:txBody>
      </p:sp>
      <p:sp>
        <p:nvSpPr>
          <p:cNvPr id="14" name="Прямоугольник 13"/>
          <p:cNvSpPr/>
          <p:nvPr/>
        </p:nvSpPr>
        <p:spPr>
          <a:xfrm>
            <a:off x="575384" y="1828800"/>
            <a:ext cx="6892216" cy="4524315"/>
          </a:xfrm>
          <a:prstGeom prst="rect">
            <a:avLst/>
          </a:prstGeom>
        </p:spPr>
        <p:txBody>
          <a:bodyPr wrap="square">
            <a:spAutoFit/>
          </a:bodyPr>
          <a:lstStyle/>
          <a:p>
            <a:pPr algn="just">
              <a:buFont typeface="Wingdings" pitchFamily="2" charset="2"/>
              <a:buChar char="ü"/>
            </a:pPr>
            <a:r>
              <a:rPr lang="ru-RU" sz="1600" dirty="0">
                <a:solidFill>
                  <a:schemeClr val="tx2">
                    <a:lumMod val="50000"/>
                  </a:schemeClr>
                </a:solidFill>
              </a:rPr>
              <a:t>Оператор </a:t>
            </a:r>
            <a:r>
              <a:rPr lang="ru-RU" sz="1600" b="1" dirty="0">
                <a:solidFill>
                  <a:schemeClr val="tx2">
                    <a:lumMod val="50000"/>
                  </a:schemeClr>
                </a:solidFill>
              </a:rPr>
              <a:t>обязан опубликовать или иным образом обеспечить неограниченный доступ</a:t>
            </a:r>
            <a:r>
              <a:rPr lang="ru-RU" sz="1600" dirty="0">
                <a:solidFill>
                  <a:schemeClr val="tx2">
                    <a:lumMod val="50000"/>
                  </a:schemeClr>
                </a:solidFill>
              </a:rPr>
              <a:t> к документу, определяющему его политику в отношении обработки персональных данных, к сведениям о реализуемых требованиях к защите персональных данных. </a:t>
            </a:r>
          </a:p>
          <a:p>
            <a:pPr algn="just"/>
            <a:endParaRPr lang="ru-RU" sz="1600" dirty="0">
              <a:solidFill>
                <a:schemeClr val="tx2">
                  <a:lumMod val="50000"/>
                </a:schemeClr>
              </a:solidFill>
            </a:endParaRPr>
          </a:p>
          <a:p>
            <a:pPr algn="just">
              <a:buFont typeface="Wingdings" pitchFamily="2" charset="2"/>
              <a:buChar char="ü"/>
            </a:pPr>
            <a:r>
              <a:rPr lang="ru-RU" sz="1600" dirty="0">
                <a:solidFill>
                  <a:schemeClr val="tx2">
                    <a:lumMod val="50000"/>
                  </a:schemeClr>
                </a:solidFill>
              </a:rPr>
              <a:t>Оператор, осуществляющий сбор персональных данных с использованием информационно-телекоммуникационных сетей, </a:t>
            </a:r>
            <a:r>
              <a:rPr lang="ru-RU" sz="1600" b="1" dirty="0">
                <a:solidFill>
                  <a:schemeClr val="tx2">
                    <a:lumMod val="50000"/>
                  </a:schemeClr>
                </a:solidFill>
              </a:rPr>
              <a:t>обязан опубликовать в соответствующей информационно-телекоммуникационной сети</a:t>
            </a:r>
            <a:r>
              <a:rPr lang="ru-RU" sz="1600" dirty="0">
                <a:solidFill>
                  <a:schemeClr val="tx2">
                    <a:lumMod val="50000"/>
                  </a:schemeClr>
                </a:solidFill>
              </a:rPr>
              <a:t>, </a:t>
            </a:r>
          </a:p>
          <a:p>
            <a:pPr algn="just"/>
            <a:endParaRPr lang="ru-RU" sz="1600" dirty="0">
              <a:solidFill>
                <a:schemeClr val="tx2">
                  <a:lumMod val="50000"/>
                </a:schemeClr>
              </a:solidFill>
            </a:endParaRPr>
          </a:p>
          <a:p>
            <a:pPr algn="just"/>
            <a:r>
              <a:rPr lang="ru-RU" sz="1600" dirty="0">
                <a:solidFill>
                  <a:schemeClr val="tx2">
                    <a:lumMod val="50000"/>
                  </a:schemeClr>
                </a:solidFill>
              </a:rPr>
              <a:t>в том числе на страницах </a:t>
            </a:r>
            <a:r>
              <a:rPr lang="ru-RU" sz="1600" b="1" dirty="0">
                <a:solidFill>
                  <a:schemeClr val="tx2">
                    <a:lumMod val="50000"/>
                  </a:schemeClr>
                </a:solidFill>
              </a:rPr>
              <a:t>принадлежащего оператору сайта</a:t>
            </a:r>
            <a:r>
              <a:rPr lang="ru-RU" sz="1600" dirty="0">
                <a:solidFill>
                  <a:schemeClr val="tx2">
                    <a:lumMod val="50000"/>
                  </a:schemeClr>
                </a:solidFill>
              </a:rPr>
              <a:t> в информационно-телекоммуникационной сети «Интернет», с использованием которых осуществляется сбор персональных данных, </a:t>
            </a:r>
          </a:p>
          <a:p>
            <a:pPr algn="just"/>
            <a:endParaRPr lang="ru-RU" sz="1600" dirty="0">
              <a:solidFill>
                <a:schemeClr val="tx2">
                  <a:lumMod val="50000"/>
                </a:schemeClr>
              </a:solidFill>
            </a:endParaRPr>
          </a:p>
          <a:p>
            <a:pPr algn="just"/>
            <a:r>
              <a:rPr lang="ru-RU" sz="1600" dirty="0">
                <a:solidFill>
                  <a:schemeClr val="tx2">
                    <a:lumMod val="50000"/>
                  </a:schemeClr>
                </a:solidFill>
              </a:rPr>
              <a:t>документ, определяющий его политику в отношении обработки персональных данных, и сведения о реализуемых требованиях к защите персональных данных, </a:t>
            </a:r>
            <a:r>
              <a:rPr lang="ru-RU" sz="1600" b="1" dirty="0">
                <a:solidFill>
                  <a:schemeClr val="tx2">
                    <a:lumMod val="50000"/>
                  </a:schemeClr>
                </a:solidFill>
              </a:rPr>
              <a:t>а также обеспечить возможность доступа к указанному документу с использованием средств соответствующей информационно-телекоммуникационной сети.</a:t>
            </a:r>
          </a:p>
        </p:txBody>
      </p:sp>
      <p:pic>
        <p:nvPicPr>
          <p:cNvPr id="12" name="Рисунок 11">
            <a:extLst>
              <a:ext uri="{FF2B5EF4-FFF2-40B4-BE49-F238E27FC236}">
                <a16:creationId xmlns="" xmlns:a16="http://schemas.microsoft.com/office/drawing/2014/main" id="{D5040A0C-72DC-3840-17C5-90B84769866F}"/>
              </a:ext>
            </a:extLst>
          </p:cNvPr>
          <p:cNvPicPr>
            <a:picLocks noChangeAspect="1"/>
          </p:cNvPicPr>
          <p:nvPr/>
        </p:nvPicPr>
        <p:blipFill>
          <a:blip r:embed="rId2" cstate="print"/>
          <a:stretch>
            <a:fillRect/>
          </a:stretch>
        </p:blipFill>
        <p:spPr>
          <a:xfrm>
            <a:off x="8077200" y="1809997"/>
            <a:ext cx="2875749" cy="4770537"/>
          </a:xfrm>
          <a:prstGeom prst="rect">
            <a:avLst/>
          </a:prstGeom>
        </p:spPr>
      </p:pic>
    </p:spTree>
    <p:extLst>
      <p:ext uri="{BB962C8B-B14F-4D97-AF65-F5344CB8AC3E}">
        <p14:creationId xmlns:p14="http://schemas.microsoft.com/office/powerpoint/2010/main" xmlns="" val="3050748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23</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6. ВЫПОЛНЯТЬ ОБЯЗАННОСТИ</a:t>
            </a:r>
          </a:p>
        </p:txBody>
      </p:sp>
      <p:sp>
        <p:nvSpPr>
          <p:cNvPr id="14" name="Прямоугольник 13"/>
          <p:cNvSpPr/>
          <p:nvPr/>
        </p:nvSpPr>
        <p:spPr>
          <a:xfrm>
            <a:off x="575383" y="1828800"/>
            <a:ext cx="10978439" cy="1169551"/>
          </a:xfrm>
          <a:prstGeom prst="rect">
            <a:avLst/>
          </a:prstGeom>
        </p:spPr>
        <p:txBody>
          <a:bodyPr wrap="square">
            <a:spAutoFit/>
          </a:bodyPr>
          <a:lstStyle/>
          <a:p>
            <a:pPr algn="just"/>
            <a:r>
              <a:rPr lang="ru-RU" dirty="0">
                <a:solidFill>
                  <a:schemeClr val="tx2">
                    <a:lumMod val="50000"/>
                  </a:schemeClr>
                </a:solidFill>
                <a:latin typeface="Times New Roman" panose="02020603050405020304" pitchFamily="18" charset="0"/>
                <a:cs typeface="Times New Roman" panose="02020603050405020304" pitchFamily="18" charset="0"/>
              </a:rPr>
              <a:t>Оператор обязан представить документы и локальные акты, указанные в </a:t>
            </a:r>
            <a:r>
              <a:rPr lang="ru-RU" dirty="0">
                <a:solidFill>
                  <a:schemeClr val="tx2">
                    <a:lumMod val="50000"/>
                  </a:schemeClr>
                </a:solidFill>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части 1 статьи</a:t>
            </a:r>
            <a:r>
              <a:rPr lang="ru-RU" dirty="0">
                <a:solidFill>
                  <a:schemeClr val="tx2">
                    <a:lumMod val="50000"/>
                  </a:schemeClr>
                </a:solidFill>
                <a:latin typeface="Times New Roman" panose="02020603050405020304" pitchFamily="18" charset="0"/>
                <a:cs typeface="Times New Roman" panose="02020603050405020304" pitchFamily="18" charset="0"/>
              </a:rPr>
              <a:t> 18.1 ФЗ № 152 , и (или) иным образом подтвердить принятие мер, указанных в </a:t>
            </a:r>
            <a:r>
              <a:rPr lang="ru-RU" dirty="0">
                <a:solidFill>
                  <a:schemeClr val="tx2">
                    <a:lumMod val="50000"/>
                  </a:schemeClr>
                </a:solidFill>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части 1 настоящей статьи</a:t>
            </a:r>
            <a:r>
              <a:rPr lang="ru-RU" dirty="0">
                <a:solidFill>
                  <a:schemeClr val="tx2">
                    <a:lumMod val="50000"/>
                  </a:schemeClr>
                </a:solidFill>
                <a:latin typeface="Times New Roman" panose="02020603050405020304" pitchFamily="18" charset="0"/>
                <a:cs typeface="Times New Roman" panose="02020603050405020304" pitchFamily="18" charset="0"/>
              </a:rPr>
              <a:t>, по запросу уполномоченного органа по защите прав субъектов персональных данных.</a:t>
            </a:r>
          </a:p>
          <a:p>
            <a:pPr algn="just"/>
            <a:endParaRPr lang="ru-RU" sz="1600" b="1" dirty="0">
              <a:solidFill>
                <a:srgbClr val="002060"/>
              </a:solidFill>
            </a:endParaRPr>
          </a:p>
        </p:txBody>
      </p:sp>
      <p:pic>
        <p:nvPicPr>
          <p:cNvPr id="1026" name="Picture 2">
            <a:extLst>
              <a:ext uri="{FF2B5EF4-FFF2-40B4-BE49-F238E27FC236}">
                <a16:creationId xmlns="" xmlns:a16="http://schemas.microsoft.com/office/drawing/2014/main" id="{95A7D732-11F8-27AB-E08C-C12828C0C31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3082859"/>
            <a:ext cx="4303337" cy="366674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 xmlns:a16="http://schemas.microsoft.com/office/drawing/2014/main" id="{8F51C61C-F758-7EA1-5F80-D87D55C38E4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23680" y="3366804"/>
            <a:ext cx="2779396" cy="309885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Стрелка: влево-вправо 2">
            <a:extLst>
              <a:ext uri="{FF2B5EF4-FFF2-40B4-BE49-F238E27FC236}">
                <a16:creationId xmlns="" xmlns:a16="http://schemas.microsoft.com/office/drawing/2014/main" id="{21D709B8-7002-5926-E4C2-6AB0FFF598A8}"/>
              </a:ext>
            </a:extLst>
          </p:cNvPr>
          <p:cNvSpPr/>
          <p:nvPr/>
        </p:nvSpPr>
        <p:spPr>
          <a:xfrm>
            <a:off x="5487924" y="4289822"/>
            <a:ext cx="1216152" cy="4846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 xmlns:a16="http://schemas.microsoft.com/office/drawing/2014/main" id="{054A86C6-75A5-90D1-B745-4AE1C35B926A}"/>
              </a:ext>
            </a:extLst>
          </p:cNvPr>
          <p:cNvSpPr txBox="1"/>
          <p:nvPr/>
        </p:nvSpPr>
        <p:spPr>
          <a:xfrm>
            <a:off x="5190879" y="3736264"/>
            <a:ext cx="1827744" cy="369332"/>
          </a:xfrm>
          <a:prstGeom prst="rect">
            <a:avLst/>
          </a:prstGeom>
          <a:noFill/>
        </p:spPr>
        <p:txBody>
          <a:bodyPr wrap="none" rtlCol="0">
            <a:spAutoFit/>
          </a:bodyPr>
          <a:lstStyle/>
          <a:p>
            <a:r>
              <a:rPr lang="ru-RU" dirty="0">
                <a:solidFill>
                  <a:schemeClr val="tx2">
                    <a:lumMod val="50000"/>
                  </a:schemeClr>
                </a:solidFill>
                <a:latin typeface="Times New Roman" panose="02020603050405020304" pitchFamily="18" charset="0"/>
                <a:cs typeface="Times New Roman" panose="02020603050405020304" pitchFamily="18" charset="0"/>
              </a:rPr>
              <a:t>10 рабочих дней</a:t>
            </a:r>
          </a:p>
        </p:txBody>
      </p:sp>
    </p:spTree>
    <p:extLst>
      <p:ext uri="{BB962C8B-B14F-4D97-AF65-F5344CB8AC3E}">
        <p14:creationId xmlns:p14="http://schemas.microsoft.com/office/powerpoint/2010/main" xmlns="" val="212904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24</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6. ВЫПОЛНЯТЬ ОБЯЗАННОСТИ</a:t>
            </a:r>
          </a:p>
        </p:txBody>
      </p:sp>
      <p:pic>
        <p:nvPicPr>
          <p:cNvPr id="13" name="Рисунок 12" descr="Документ со сплошной заливкой">
            <a:extLst>
              <a:ext uri="{FF2B5EF4-FFF2-40B4-BE49-F238E27FC236}">
                <a16:creationId xmlns="" xmlns:a16="http://schemas.microsoft.com/office/drawing/2014/main" id="{DC5433C5-85C9-1D1B-DFA2-02B365FFC382}"/>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312806" y="2215379"/>
            <a:ext cx="914400" cy="914400"/>
          </a:xfrm>
          <a:prstGeom prst="rect">
            <a:avLst/>
          </a:prstGeom>
        </p:spPr>
      </p:pic>
      <p:graphicFrame>
        <p:nvGraphicFramePr>
          <p:cNvPr id="14" name="Таблица 13">
            <a:extLst>
              <a:ext uri="{FF2B5EF4-FFF2-40B4-BE49-F238E27FC236}">
                <a16:creationId xmlns="" xmlns:a16="http://schemas.microsoft.com/office/drawing/2014/main" id="{3BED3846-914A-7C5F-3975-9AE7C0362147}"/>
              </a:ext>
            </a:extLst>
          </p:cNvPr>
          <p:cNvGraphicFramePr>
            <a:graphicFrameLocks noGrp="1"/>
          </p:cNvGraphicFramePr>
          <p:nvPr>
            <p:extLst>
              <p:ext uri="{D42A27DB-BD31-4B8C-83A1-F6EECF244321}">
                <p14:modId xmlns:p14="http://schemas.microsoft.com/office/powerpoint/2010/main" xmlns="" val="3330311788"/>
              </p:ext>
            </p:extLst>
          </p:nvPr>
        </p:nvGraphicFramePr>
        <p:xfrm>
          <a:off x="1227206" y="2329681"/>
          <a:ext cx="4837902" cy="3962400"/>
        </p:xfrm>
        <a:graphic>
          <a:graphicData uri="http://schemas.openxmlformats.org/drawingml/2006/table">
            <a:tbl>
              <a:tblPr firstRow="1" bandRow="1">
                <a:tableStyleId>{5C22544A-7EE6-4342-B048-85BDC9FD1C3A}</a:tableStyleId>
              </a:tblPr>
              <a:tblGrid>
                <a:gridCol w="4837902">
                  <a:extLst>
                    <a:ext uri="{9D8B030D-6E8A-4147-A177-3AD203B41FA5}">
                      <a16:colId xmlns="" xmlns:a16="http://schemas.microsoft.com/office/drawing/2014/main" val="303136547"/>
                    </a:ext>
                  </a:extLst>
                </a:gridCol>
              </a:tblGrid>
              <a:tr h="0">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dirty="0">
                          <a:solidFill>
                            <a:schemeClr val="bg1"/>
                          </a:solidFill>
                          <a:latin typeface="Times New Roman" panose="02020603050405020304" pitchFamily="18" charset="0"/>
                          <a:cs typeface="Times New Roman" panose="02020603050405020304" pitchFamily="18" charset="0"/>
                        </a:rPr>
                        <a:t>Ч. 3.1 ст. 21 № 152-ФЗ «О персональных данных» введена Федеральным законом от 14.07.2022  № 266-ФЗ</a:t>
                      </a:r>
                    </a:p>
                    <a:p>
                      <a:endParaRPr lang="ru-RU" dirty="0"/>
                    </a:p>
                  </a:txBody>
                  <a:tcPr/>
                </a:tc>
                <a:extLst>
                  <a:ext uri="{0D108BD9-81ED-4DB2-BD59-A6C34878D82A}">
                    <a16:rowId xmlns="" xmlns:a16="http://schemas.microsoft.com/office/drawing/2014/main" val="1726823531"/>
                  </a:ext>
                </a:extLst>
              </a:tr>
              <a:tr h="370840">
                <a:tc>
                  <a:txBody>
                    <a:bodyPr/>
                    <a:lstStyle/>
                    <a:p>
                      <a:pPr algn="just"/>
                      <a:r>
                        <a:rPr lang="ru-RU" sz="1400" b="1" dirty="0">
                          <a:latin typeface="Times New Roman" panose="02020603050405020304" pitchFamily="18" charset="0"/>
                          <a:cs typeface="Times New Roman" panose="02020603050405020304" pitchFamily="18" charset="0"/>
                        </a:rPr>
                        <a:t>Приказ Роскомнадзора от 14.11.2022 № 187 </a:t>
                      </a:r>
                      <a:br>
                        <a:rPr lang="ru-RU" sz="1400" b="1"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«Об утверждении Порядка и условий взаимодействия Федеральной службы по надзору в сфере связи, информационных технологий и массовых коммуникаций с операторами в рамках ведения реестра учета инцидентов в области персональных данных»</a:t>
                      </a:r>
                    </a:p>
                  </a:txBody>
                  <a:tcPr/>
                </a:tc>
                <a:extLst>
                  <a:ext uri="{0D108BD9-81ED-4DB2-BD59-A6C34878D82A}">
                    <a16:rowId xmlns="" xmlns:a16="http://schemas.microsoft.com/office/drawing/2014/main" val="3204781923"/>
                  </a:ext>
                </a:extLst>
              </a:tr>
              <a:tr h="370840">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i="0" dirty="0">
                          <a:solidFill>
                            <a:schemeClr val="dk1"/>
                          </a:solidFill>
                          <a:effectLst/>
                          <a:latin typeface="Times New Roman" panose="02020603050405020304" pitchFamily="18" charset="0"/>
                          <a:ea typeface="+mn-ea"/>
                          <a:cs typeface="Times New Roman" panose="02020603050405020304" pitchFamily="18" charset="0"/>
                        </a:rPr>
                        <a:t>Приказ ФСБ России от 13.02.2023 № 77</a:t>
                      </a:r>
                    </a:p>
                    <a:p>
                      <a:pPr algn="just"/>
                      <a:r>
                        <a:rPr lang="ru-RU" sz="1400" dirty="0">
                          <a:latin typeface="Times New Roman" panose="02020603050405020304" pitchFamily="18" charset="0"/>
                          <a:cs typeface="Times New Roman" panose="02020603050405020304" pitchFamily="18" charset="0"/>
                        </a:rPr>
                        <a:t>«Об утверждении порядка взаимодействия операторов с государственной системой обнаружения, предупреждения и ликвидации последствий компьютерных атак на информационные ресурсы Российской Федерации, включая информирование ФСБ России о компьютерных инцидентах, повлекших неправомерную передачу (предоставление, распространение, доступ)персональных данных»</a:t>
                      </a:r>
                    </a:p>
                  </a:txBody>
                  <a:tcPr/>
                </a:tc>
                <a:extLst>
                  <a:ext uri="{0D108BD9-81ED-4DB2-BD59-A6C34878D82A}">
                    <a16:rowId xmlns="" xmlns:a16="http://schemas.microsoft.com/office/drawing/2014/main" val="176764385"/>
                  </a:ext>
                </a:extLst>
              </a:tr>
            </a:tbl>
          </a:graphicData>
        </a:graphic>
      </p:graphicFrame>
      <p:pic>
        <p:nvPicPr>
          <p:cNvPr id="18" name="Рисунок 17" descr="Документ со сплошной заливкой">
            <a:extLst>
              <a:ext uri="{FF2B5EF4-FFF2-40B4-BE49-F238E27FC236}">
                <a16:creationId xmlns="" xmlns:a16="http://schemas.microsoft.com/office/drawing/2014/main" id="{2BC52CEE-6150-121B-87FF-DAA85EA00BF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312806" y="3259321"/>
            <a:ext cx="914400" cy="914400"/>
          </a:xfrm>
          <a:prstGeom prst="rect">
            <a:avLst/>
          </a:prstGeom>
        </p:spPr>
      </p:pic>
      <p:graphicFrame>
        <p:nvGraphicFramePr>
          <p:cNvPr id="19" name="Таблица 18">
            <a:extLst>
              <a:ext uri="{FF2B5EF4-FFF2-40B4-BE49-F238E27FC236}">
                <a16:creationId xmlns="" xmlns:a16="http://schemas.microsoft.com/office/drawing/2014/main" id="{12044E47-6DBD-C721-FDE7-2E5DA66C6B88}"/>
              </a:ext>
            </a:extLst>
          </p:cNvPr>
          <p:cNvGraphicFramePr>
            <a:graphicFrameLocks noGrp="1"/>
          </p:cNvGraphicFramePr>
          <p:nvPr>
            <p:extLst>
              <p:ext uri="{D42A27DB-BD31-4B8C-83A1-F6EECF244321}">
                <p14:modId xmlns:p14="http://schemas.microsoft.com/office/powerpoint/2010/main" xmlns="" val="459900797"/>
              </p:ext>
            </p:extLst>
          </p:nvPr>
        </p:nvGraphicFramePr>
        <p:xfrm>
          <a:off x="1219200" y="1668851"/>
          <a:ext cx="4837902" cy="640080"/>
        </p:xfrm>
        <a:graphic>
          <a:graphicData uri="http://schemas.openxmlformats.org/drawingml/2006/table">
            <a:tbl>
              <a:tblPr firstRow="1" bandRow="1">
                <a:tableStyleId>{5C22544A-7EE6-4342-B048-85BDC9FD1C3A}</a:tableStyleId>
              </a:tblPr>
              <a:tblGrid>
                <a:gridCol w="4837902">
                  <a:extLst>
                    <a:ext uri="{9D8B030D-6E8A-4147-A177-3AD203B41FA5}">
                      <a16:colId xmlns="" xmlns:a16="http://schemas.microsoft.com/office/drawing/2014/main" val="4243978480"/>
                    </a:ext>
                  </a:extLst>
                </a:gridCol>
              </a:tblGrid>
              <a:tr h="491176">
                <a:tc>
                  <a:txBody>
                    <a:bodyPr/>
                    <a:lstStyle/>
                    <a:p>
                      <a:r>
                        <a:rPr lang="ru-RU" dirty="0">
                          <a:solidFill>
                            <a:schemeClr val="bg1"/>
                          </a:solidFill>
                        </a:rPr>
                        <a:t>ЭЛЕКТРОННАЯ ФОРМА УВЕДОМЛЕНИЯ</a:t>
                      </a:r>
                    </a:p>
                    <a:p>
                      <a:r>
                        <a:rPr lang="en-US" dirty="0">
                          <a:solidFill>
                            <a:schemeClr val="bg1"/>
                          </a:solidFill>
                          <a:hlinkClick r:id="rId4">
                            <a:extLst>
                              <a:ext uri="{A12FA001-AC4F-418D-AE19-62706E023703}">
                                <ahyp:hlinkClr xmlns="" xmlns:ahyp="http://schemas.microsoft.com/office/drawing/2018/hyperlinkcolor" val="tx"/>
                              </a:ext>
                            </a:extLst>
                          </a:hlinkClick>
                        </a:rPr>
                        <a:t>https://pd.rkn.gov.ru/incidents/</a:t>
                      </a:r>
                      <a:r>
                        <a:rPr lang="ru-RU" dirty="0">
                          <a:solidFill>
                            <a:schemeClr val="bg1"/>
                          </a:solidFill>
                        </a:rPr>
                        <a:t> </a:t>
                      </a:r>
                    </a:p>
                  </a:txBody>
                  <a:tcPr/>
                </a:tc>
                <a:extLst>
                  <a:ext uri="{0D108BD9-81ED-4DB2-BD59-A6C34878D82A}">
                    <a16:rowId xmlns="" xmlns:a16="http://schemas.microsoft.com/office/drawing/2014/main" val="767108012"/>
                  </a:ext>
                </a:extLst>
              </a:tr>
            </a:tbl>
          </a:graphicData>
        </a:graphic>
      </p:graphicFrame>
      <p:pic>
        <p:nvPicPr>
          <p:cNvPr id="25" name="Рисунок 24" descr="Документ со сплошной заливкой">
            <a:extLst>
              <a:ext uri="{FF2B5EF4-FFF2-40B4-BE49-F238E27FC236}">
                <a16:creationId xmlns="" xmlns:a16="http://schemas.microsoft.com/office/drawing/2014/main" id="{2CA0B0D8-0A5D-8427-A9A5-22B97784833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312806" y="4669021"/>
            <a:ext cx="914400" cy="914400"/>
          </a:xfrm>
          <a:prstGeom prst="rect">
            <a:avLst/>
          </a:prstGeom>
        </p:spPr>
      </p:pic>
      <p:pic>
        <p:nvPicPr>
          <p:cNvPr id="27" name="Рисунок 26">
            <a:extLst>
              <a:ext uri="{FF2B5EF4-FFF2-40B4-BE49-F238E27FC236}">
                <a16:creationId xmlns="" xmlns:a16="http://schemas.microsoft.com/office/drawing/2014/main" id="{FC1C2BDE-7B4B-2EDC-EDD5-BCB9F744ED30}"/>
              </a:ext>
            </a:extLst>
          </p:cNvPr>
          <p:cNvPicPr>
            <a:picLocks noChangeAspect="1"/>
          </p:cNvPicPr>
          <p:nvPr/>
        </p:nvPicPr>
        <p:blipFill>
          <a:blip r:embed="rId5" cstate="print"/>
          <a:stretch>
            <a:fillRect/>
          </a:stretch>
        </p:blipFill>
        <p:spPr>
          <a:xfrm>
            <a:off x="6248400" y="2139220"/>
            <a:ext cx="5780156" cy="3939501"/>
          </a:xfrm>
          <a:prstGeom prst="rect">
            <a:avLst/>
          </a:prstGeom>
        </p:spPr>
      </p:pic>
    </p:spTree>
    <p:extLst>
      <p:ext uri="{BB962C8B-B14F-4D97-AF65-F5344CB8AC3E}">
        <p14:creationId xmlns:p14="http://schemas.microsoft.com/office/powerpoint/2010/main" xmlns="" val="3946462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25</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1676400" y="1235790"/>
            <a:ext cx="8319298"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latin typeface="Times New Roman" panose="02020603050405020304" pitchFamily="18" charset="0"/>
                <a:cs typeface="Times New Roman" panose="02020603050405020304" pitchFamily="18" charset="0"/>
              </a:rPr>
              <a:t>6. ВЫПОЛНЯТЬ ОБЯЗАННОСТИ</a:t>
            </a:r>
          </a:p>
        </p:txBody>
      </p:sp>
      <p:sp>
        <p:nvSpPr>
          <p:cNvPr id="3" name="Прямоугольник 2"/>
          <p:cNvSpPr/>
          <p:nvPr/>
        </p:nvSpPr>
        <p:spPr>
          <a:xfrm>
            <a:off x="609600" y="1752600"/>
            <a:ext cx="11049000" cy="646331"/>
          </a:xfrm>
          <a:prstGeom prst="rect">
            <a:avLst/>
          </a:prstGeom>
        </p:spPr>
        <p:txBody>
          <a:bodyPr wrap="square">
            <a:spAutoFit/>
          </a:bodyPr>
          <a:lstStyle/>
          <a:p>
            <a:pPr algn="ctr"/>
            <a:r>
              <a:rPr lang="ru-RU" b="1" dirty="0">
                <a:solidFill>
                  <a:schemeClr val="accent1">
                    <a:lumMod val="75000"/>
                  </a:schemeClr>
                </a:solidFill>
                <a:effectLst>
                  <a:outerShdw blurRad="38100" dist="38100" dir="2700000" algn="tl">
                    <a:srgbClr val="000000">
                      <a:alpha val="43137"/>
                    </a:srgbClr>
                  </a:outerShdw>
                </a:effectLst>
              </a:rPr>
              <a:t>Обязанность оператора по устранению нарушений законодательства, допущенных при обработке персональных данных, по уточнению, блокированию и уничтожению персональных данных</a:t>
            </a:r>
          </a:p>
        </p:txBody>
      </p:sp>
      <p:sp>
        <p:nvSpPr>
          <p:cNvPr id="13" name="Прямоугольник 12"/>
          <p:cNvSpPr/>
          <p:nvPr/>
        </p:nvSpPr>
        <p:spPr>
          <a:xfrm>
            <a:off x="609600" y="2514600"/>
            <a:ext cx="11158566" cy="3323987"/>
          </a:xfrm>
          <a:prstGeom prst="rect">
            <a:avLst/>
          </a:prstGeom>
        </p:spPr>
        <p:txBody>
          <a:bodyPr wrap="square">
            <a:spAutoFit/>
          </a:bodyPr>
          <a:lstStyle/>
          <a:p>
            <a:pPr algn="just">
              <a:buFont typeface="Wingdings" pitchFamily="2" charset="2"/>
              <a:buChar char="ü"/>
            </a:pPr>
            <a:r>
              <a:rPr lang="ru-RU" sz="1400" dirty="0">
                <a:solidFill>
                  <a:schemeClr val="tx2">
                    <a:lumMod val="50000"/>
                  </a:schemeClr>
                </a:solidFill>
                <a:latin typeface="Arial" panose="020B0604020202020204" pitchFamily="34" charset="0"/>
                <a:cs typeface="Arial" panose="020B0604020202020204" pitchFamily="34" charset="0"/>
              </a:rPr>
              <a:t>В случае обращения субъекта персональных данных к оператору с требованием о прекращении обработки персональных данных оператор обязан в срок, не превышающий </a:t>
            </a:r>
            <a:r>
              <a:rPr lang="ru-RU" b="1" dirty="0">
                <a:solidFill>
                  <a:schemeClr val="tx2">
                    <a:lumMod val="50000"/>
                  </a:schemeClr>
                </a:solidFill>
                <a:latin typeface="Arial" panose="020B0604020202020204" pitchFamily="34" charset="0"/>
                <a:cs typeface="Arial" panose="020B0604020202020204" pitchFamily="34" charset="0"/>
              </a:rPr>
              <a:t>десяти рабочих дней </a:t>
            </a:r>
            <a:r>
              <a:rPr lang="ru-RU" sz="1400" dirty="0">
                <a:solidFill>
                  <a:schemeClr val="tx2">
                    <a:lumMod val="50000"/>
                  </a:schemeClr>
                </a:solidFill>
                <a:latin typeface="Arial" panose="020B0604020202020204" pitchFamily="34" charset="0"/>
                <a:cs typeface="Arial" panose="020B0604020202020204" pitchFamily="34" charset="0"/>
              </a:rPr>
              <a:t>с даты получения оператором соответствующего требования, прекратить их обработку или обеспечить прекращение такой обработки (если такая обработка осуществляется лицом, осуществляющим обработку персональных данных), за исключением случаев, предусмотренных пунктами 2 - 11 части 1 статьи 6, частью 2 статьи 10 и частью 2 статьи 11 настоящего Федерального закона. Указанный срок может быть продлен, но не более чем на пять рабочих дней в случае направления оператором в адрес субъекта персональных данных мотивированного уведомления с указанием причин продления срока предоставления запрашиваемой информации.</a:t>
            </a:r>
          </a:p>
          <a:p>
            <a:pPr algn="ctr"/>
            <a:r>
              <a:rPr lang="ru-RU" sz="1200" dirty="0">
                <a:solidFill>
                  <a:schemeClr val="tx2">
                    <a:lumMod val="50000"/>
                  </a:schemeClr>
                </a:solidFill>
              </a:rPr>
              <a:t>(часть 5.1 введена Федеральным законом от 14.07.2022 № 266-ФЗ)</a:t>
            </a:r>
            <a:endParaRPr lang="ru-RU" sz="1200" dirty="0">
              <a:solidFill>
                <a:schemeClr val="tx2">
                  <a:lumMod val="50000"/>
                </a:schemeClr>
              </a:solidFill>
              <a:latin typeface="Arial" panose="020B0604020202020204" pitchFamily="34" charset="0"/>
              <a:cs typeface="Arial" panose="020B0604020202020204" pitchFamily="34" charset="0"/>
            </a:endParaRPr>
          </a:p>
          <a:p>
            <a:pPr algn="just"/>
            <a:endParaRPr lang="ru-RU" sz="1400" dirty="0">
              <a:solidFill>
                <a:schemeClr val="tx2">
                  <a:lumMod val="50000"/>
                </a:schemeClr>
              </a:solidFill>
              <a:latin typeface="Arial" panose="020B0604020202020204" pitchFamily="34" charset="0"/>
              <a:cs typeface="Arial" panose="020B0604020202020204" pitchFamily="34" charset="0"/>
            </a:endParaRPr>
          </a:p>
          <a:p>
            <a:pPr algn="just">
              <a:buFont typeface="Wingdings" pitchFamily="2" charset="2"/>
              <a:buChar char="ü"/>
            </a:pPr>
            <a:r>
              <a:rPr lang="ru-RU" sz="1400" dirty="0">
                <a:solidFill>
                  <a:schemeClr val="tx2">
                    <a:lumMod val="50000"/>
                  </a:schemeClr>
                </a:solidFill>
                <a:latin typeface="Arial" panose="020B0604020202020204" pitchFamily="34" charset="0"/>
                <a:cs typeface="Arial" panose="020B0604020202020204" pitchFamily="34" charset="0"/>
              </a:rPr>
              <a:t>В случае отсутствия возможности уничтожения персональных данных в течение срока, указанного в частях 3 - 5.1 настоящей статьи, оператор осуществляет блокирование таких персональных данных или обеспечивает их блокирование (если обработка персональных данных осуществляется другим лицом, действующим по поручению оператора) и обеспечивает уничтожение персональных данных в срок не более чем шесть месяцев, если иной срок не установлен федеральными законами.</a:t>
            </a:r>
          </a:p>
          <a:p>
            <a:pPr algn="ctr"/>
            <a:r>
              <a:rPr lang="ru-RU" sz="1200" dirty="0">
                <a:solidFill>
                  <a:schemeClr val="tx2">
                    <a:lumMod val="50000"/>
                  </a:schemeClr>
                </a:solidFill>
              </a:rPr>
              <a:t>(ч. 6 в ред. Федерального закона от 14.07.2022 № 266-ФЗ)</a:t>
            </a:r>
            <a:endParaRPr lang="ru-RU" sz="1200" dirty="0">
              <a:solidFill>
                <a:schemeClr val="tx2">
                  <a:lumMod val="50000"/>
                </a:schemeClr>
              </a:solidFill>
              <a:latin typeface="Arial" panose="020B0604020202020204" pitchFamily="34" charset="0"/>
              <a:cs typeface="Arial" panose="020B0604020202020204" pitchFamily="34" charset="0"/>
            </a:endParaRPr>
          </a:p>
          <a:p>
            <a:pPr algn="just"/>
            <a:endParaRPr lang="ru-RU" sz="1400" dirty="0">
              <a:latin typeface="Arial" panose="020B0604020202020204" pitchFamily="34" charset="0"/>
              <a:cs typeface="Arial" panose="020B0604020202020204" pitchFamily="34" charset="0"/>
            </a:endParaRPr>
          </a:p>
        </p:txBody>
      </p:sp>
      <p:pic>
        <p:nvPicPr>
          <p:cNvPr id="4" name="Рисунок 3" descr="Документ со сплошной заливкой">
            <a:extLst>
              <a:ext uri="{FF2B5EF4-FFF2-40B4-BE49-F238E27FC236}">
                <a16:creationId xmlns="" xmlns:a16="http://schemas.microsoft.com/office/drawing/2014/main" id="{A0FEFCC4-426E-3EBA-BECA-B4D202DF0A06}"/>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609600" y="5825312"/>
            <a:ext cx="914400" cy="914400"/>
          </a:xfrm>
          <a:prstGeom prst="rect">
            <a:avLst/>
          </a:prstGeom>
        </p:spPr>
      </p:pic>
      <p:sp>
        <p:nvSpPr>
          <p:cNvPr id="6" name="TextBox 5">
            <a:extLst>
              <a:ext uri="{FF2B5EF4-FFF2-40B4-BE49-F238E27FC236}">
                <a16:creationId xmlns="" xmlns:a16="http://schemas.microsoft.com/office/drawing/2014/main" id="{F796ABF6-D19E-18C6-0AA1-460D0AE5024C}"/>
              </a:ext>
            </a:extLst>
          </p:cNvPr>
          <p:cNvSpPr txBox="1"/>
          <p:nvPr/>
        </p:nvSpPr>
        <p:spPr>
          <a:xfrm>
            <a:off x="1524000" y="6001434"/>
            <a:ext cx="7543800" cy="646331"/>
          </a:xfrm>
          <a:prstGeom prst="rect">
            <a:avLst/>
          </a:prstGeom>
          <a:noFill/>
        </p:spPr>
        <p:txBody>
          <a:bodyPr wrap="square">
            <a:spAutoFit/>
          </a:bodyPr>
          <a:lstStyle/>
          <a:p>
            <a:r>
              <a:rPr lang="ru-RU" b="1" dirty="0">
                <a:solidFill>
                  <a:schemeClr val="tx2">
                    <a:lumMod val="50000"/>
                  </a:schemeClr>
                </a:solidFill>
              </a:rPr>
              <a:t>Приказ Роскомнадзора от 29.10.2022 № 179 «Об утверждении Требований к подтверждению уничтожения персональных данных»</a:t>
            </a:r>
          </a:p>
        </p:txBody>
      </p:sp>
    </p:spTree>
    <p:extLst>
      <p:ext uri="{BB962C8B-B14F-4D97-AF65-F5344CB8AC3E}">
        <p14:creationId xmlns:p14="http://schemas.microsoft.com/office/powerpoint/2010/main" xmlns="" val="1839639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361686"/>
            <a:ext cx="12192000" cy="2496821"/>
            <a:chOff x="0" y="4361686"/>
            <a:chExt cx="12192000" cy="2496821"/>
          </a:xfrm>
        </p:grpSpPr>
        <p:pic>
          <p:nvPicPr>
            <p:cNvPr id="3" name="object 3"/>
            <p:cNvPicPr/>
            <p:nvPr/>
          </p:nvPicPr>
          <p:blipFill>
            <a:blip r:embed="rId2" cstate="print"/>
            <a:stretch>
              <a:fillRect/>
            </a:stretch>
          </p:blipFill>
          <p:spPr>
            <a:xfrm>
              <a:off x="0" y="4361686"/>
              <a:ext cx="12191999" cy="2487167"/>
            </a:xfrm>
            <a:prstGeom prst="rect">
              <a:avLst/>
            </a:prstGeom>
          </p:spPr>
        </p:pic>
        <p:sp>
          <p:nvSpPr>
            <p:cNvPr id="4" name="object 4"/>
            <p:cNvSpPr/>
            <p:nvPr/>
          </p:nvSpPr>
          <p:spPr>
            <a:xfrm>
              <a:off x="0" y="4361687"/>
              <a:ext cx="12192000" cy="2496820"/>
            </a:xfrm>
            <a:custGeom>
              <a:avLst/>
              <a:gdLst/>
              <a:ahLst/>
              <a:cxnLst/>
              <a:rect l="l" t="t" r="r" b="b"/>
              <a:pathLst>
                <a:path w="12192000" h="2496820">
                  <a:moveTo>
                    <a:pt x="12192000" y="0"/>
                  </a:moveTo>
                  <a:lnTo>
                    <a:pt x="0" y="0"/>
                  </a:lnTo>
                  <a:lnTo>
                    <a:pt x="0" y="2496312"/>
                  </a:lnTo>
                  <a:lnTo>
                    <a:pt x="12192000" y="2496312"/>
                  </a:lnTo>
                  <a:lnTo>
                    <a:pt x="12192000" y="0"/>
                  </a:lnTo>
                  <a:close/>
                </a:path>
              </a:pathLst>
            </a:custGeom>
            <a:solidFill>
              <a:srgbClr val="002D5F">
                <a:alpha val="90194"/>
              </a:srgbClr>
            </a:solidFill>
          </p:spPr>
          <p:txBody>
            <a:bodyPr wrap="square" lIns="0" tIns="0" rIns="0" bIns="0" rtlCol="0"/>
            <a:lstStyle/>
            <a:p>
              <a:pPr algn="ctr"/>
              <a:endParaRPr lang="ru-RU" dirty="0">
                <a:solidFill>
                  <a:schemeClr val="bg1">
                    <a:lumMod val="95000"/>
                  </a:schemeClr>
                </a:solidFill>
              </a:endParaRP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Булатова Маргарита Сергеевна</a:t>
              </a: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Главный специалист-эксперт отдела по защите прав субъектов персональных данных </a:t>
              </a: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Управления Роскомнадзора по Хабаровскому краю, Сахалинской области и Еврейской автономной области</a:t>
              </a:r>
              <a:endParaRPr sz="1600"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14" name="Группа 13"/>
          <p:cNvGrpSpPr/>
          <p:nvPr/>
        </p:nvGrpSpPr>
        <p:grpSpPr>
          <a:xfrm>
            <a:off x="0" y="0"/>
            <a:ext cx="12192761" cy="261365"/>
            <a:chOff x="0" y="0"/>
            <a:chExt cx="12192761" cy="261365"/>
          </a:xfrm>
        </p:grpSpPr>
        <p:sp>
          <p:nvSpPr>
            <p:cNvPr id="5" name="object 5"/>
            <p:cNvSpPr/>
            <p:nvPr/>
          </p:nvSpPr>
          <p:spPr>
            <a:xfrm>
              <a:off x="0" y="0"/>
              <a:ext cx="12192000" cy="228600"/>
            </a:xfrm>
            <a:custGeom>
              <a:avLst/>
              <a:gdLst/>
              <a:ahLst/>
              <a:cxnLst/>
              <a:rect l="l" t="t" r="r" b="b"/>
              <a:pathLst>
                <a:path w="12192000" h="228600">
                  <a:moveTo>
                    <a:pt x="12192000" y="0"/>
                  </a:moveTo>
                  <a:lnTo>
                    <a:pt x="0" y="0"/>
                  </a:lnTo>
                  <a:lnTo>
                    <a:pt x="0" y="228600"/>
                  </a:lnTo>
                  <a:lnTo>
                    <a:pt x="12192000" y="228600"/>
                  </a:lnTo>
                  <a:lnTo>
                    <a:pt x="12192000" y="0"/>
                  </a:lnTo>
                  <a:close/>
                </a:path>
              </a:pathLst>
            </a:custGeom>
            <a:solidFill>
              <a:srgbClr val="005290"/>
            </a:solidFill>
          </p:spPr>
          <p:txBody>
            <a:bodyPr wrap="square" lIns="0" tIns="0" rIns="0" bIns="0" rtlCol="0"/>
            <a:lstStyle/>
            <a:p>
              <a:endParaRPr dirty="0"/>
            </a:p>
          </p:txBody>
        </p:sp>
        <p:sp>
          <p:nvSpPr>
            <p:cNvPr id="7" name="object 7"/>
            <p:cNvSpPr/>
            <p:nvPr/>
          </p:nvSpPr>
          <p:spPr>
            <a:xfrm>
              <a:off x="761" y="261365"/>
              <a:ext cx="12192000" cy="0"/>
            </a:xfrm>
            <a:custGeom>
              <a:avLst/>
              <a:gdLst/>
              <a:ahLst/>
              <a:cxnLst/>
              <a:rect l="l" t="t" r="r" b="b"/>
              <a:pathLst>
                <a:path w="12192000">
                  <a:moveTo>
                    <a:pt x="0" y="0"/>
                  </a:moveTo>
                  <a:lnTo>
                    <a:pt x="12192000" y="0"/>
                  </a:lnTo>
                </a:path>
              </a:pathLst>
            </a:custGeom>
            <a:ln w="34925">
              <a:solidFill>
                <a:srgbClr val="BE0000"/>
              </a:solidFill>
            </a:ln>
          </p:spPr>
          <p:txBody>
            <a:bodyPr wrap="square" lIns="0" tIns="0" rIns="0" bIns="0" rtlCol="0"/>
            <a:lstStyle/>
            <a:p>
              <a:endParaRPr/>
            </a:p>
          </p:txBody>
        </p:sp>
      </p:grpSp>
      <p:sp>
        <p:nvSpPr>
          <p:cNvPr id="8" name="object 8"/>
          <p:cNvSpPr txBox="1">
            <a:spLocks noGrp="1"/>
          </p:cNvSpPr>
          <p:nvPr>
            <p:ph type="title"/>
          </p:nvPr>
        </p:nvSpPr>
        <p:spPr>
          <a:xfrm>
            <a:off x="4938140" y="2260473"/>
            <a:ext cx="2310130" cy="363855"/>
          </a:xfrm>
          <a:prstGeom prst="rect">
            <a:avLst/>
          </a:prstGeom>
        </p:spPr>
        <p:txBody>
          <a:bodyPr vert="horz" wrap="square" lIns="0" tIns="15240" rIns="0" bIns="0" rtlCol="0">
            <a:spAutoFit/>
          </a:bodyPr>
          <a:lstStyle/>
          <a:p>
            <a:pPr marL="12700" algn="ctr">
              <a:lnSpc>
                <a:spcPct val="100000"/>
              </a:lnSpc>
              <a:spcBef>
                <a:spcPts val="120"/>
              </a:spcBef>
            </a:pPr>
            <a:r>
              <a:rPr spc="-10" dirty="0">
                <a:latin typeface="DIN Pro Black" pitchFamily="34" charset="0"/>
                <a:cs typeface="DIN Pro Black" pitchFamily="34" charset="0"/>
              </a:rPr>
              <a:t>Р</a:t>
            </a:r>
            <a:r>
              <a:rPr spc="-235" dirty="0">
                <a:latin typeface="DIN Pro Black" pitchFamily="34" charset="0"/>
                <a:cs typeface="DIN Pro Black" pitchFamily="34" charset="0"/>
              </a:rPr>
              <a:t>О</a:t>
            </a:r>
            <a:r>
              <a:rPr spc="-75" dirty="0">
                <a:latin typeface="DIN Pro Black" pitchFamily="34" charset="0"/>
                <a:cs typeface="DIN Pro Black" pitchFamily="34" charset="0"/>
              </a:rPr>
              <a:t>С</a:t>
            </a:r>
            <a:r>
              <a:rPr spc="-45" dirty="0">
                <a:latin typeface="DIN Pro Black" pitchFamily="34" charset="0"/>
                <a:cs typeface="DIN Pro Black" pitchFamily="34" charset="0"/>
              </a:rPr>
              <a:t>К</a:t>
            </a:r>
            <a:r>
              <a:rPr spc="-235" dirty="0">
                <a:latin typeface="DIN Pro Black" pitchFamily="34" charset="0"/>
                <a:cs typeface="DIN Pro Black" pitchFamily="34" charset="0"/>
              </a:rPr>
              <a:t>О</a:t>
            </a:r>
            <a:r>
              <a:rPr spc="-135" dirty="0">
                <a:latin typeface="DIN Pro Black" pitchFamily="34" charset="0"/>
                <a:cs typeface="DIN Pro Black" pitchFamily="34" charset="0"/>
              </a:rPr>
              <a:t>М</a:t>
            </a:r>
            <a:r>
              <a:rPr spc="-130" dirty="0">
                <a:latin typeface="DIN Pro Black" pitchFamily="34" charset="0"/>
                <a:cs typeface="DIN Pro Black" pitchFamily="34" charset="0"/>
              </a:rPr>
              <a:t>Н</a:t>
            </a:r>
            <a:r>
              <a:rPr spc="-15" dirty="0">
                <a:latin typeface="DIN Pro Black" pitchFamily="34" charset="0"/>
                <a:cs typeface="DIN Pro Black" pitchFamily="34" charset="0"/>
              </a:rPr>
              <a:t>А</a:t>
            </a:r>
            <a:r>
              <a:rPr spc="-75" dirty="0">
                <a:latin typeface="DIN Pro Black" pitchFamily="34" charset="0"/>
                <a:cs typeface="DIN Pro Black" pitchFamily="34" charset="0"/>
              </a:rPr>
              <a:t>Д</a:t>
            </a:r>
            <a:r>
              <a:rPr spc="-40" dirty="0">
                <a:latin typeface="DIN Pro Black" pitchFamily="34" charset="0"/>
                <a:cs typeface="DIN Pro Black" pitchFamily="34" charset="0"/>
              </a:rPr>
              <a:t>З</a:t>
            </a:r>
            <a:r>
              <a:rPr spc="-235" dirty="0">
                <a:latin typeface="DIN Pro Black" pitchFamily="34" charset="0"/>
                <a:cs typeface="DIN Pro Black" pitchFamily="34" charset="0"/>
              </a:rPr>
              <a:t>О</a:t>
            </a:r>
            <a:r>
              <a:rPr spc="-55" dirty="0">
                <a:latin typeface="DIN Pro Black" pitchFamily="34" charset="0"/>
                <a:cs typeface="DIN Pro Black" pitchFamily="34" charset="0"/>
              </a:rPr>
              <a:t>Р</a:t>
            </a:r>
          </a:p>
        </p:txBody>
      </p:sp>
      <p:pic>
        <p:nvPicPr>
          <p:cNvPr id="9" name="object 9"/>
          <p:cNvPicPr/>
          <p:nvPr/>
        </p:nvPicPr>
        <p:blipFill>
          <a:blip r:embed="rId3" cstate="print"/>
          <a:stretch>
            <a:fillRect/>
          </a:stretch>
        </p:blipFill>
        <p:spPr>
          <a:xfrm>
            <a:off x="5383022" y="588263"/>
            <a:ext cx="1420367" cy="1575815"/>
          </a:xfrm>
          <a:prstGeom prst="rect">
            <a:avLst/>
          </a:prstGeom>
        </p:spPr>
      </p:pic>
      <p:sp>
        <p:nvSpPr>
          <p:cNvPr id="12" name="object 12"/>
          <p:cNvSpPr txBox="1"/>
          <p:nvPr/>
        </p:nvSpPr>
        <p:spPr>
          <a:xfrm>
            <a:off x="12029947" y="6542633"/>
            <a:ext cx="83820" cy="197490"/>
          </a:xfrm>
          <a:prstGeom prst="rect">
            <a:avLst/>
          </a:prstGeom>
        </p:spPr>
        <p:txBody>
          <a:bodyPr vert="horz" wrap="square" lIns="0" tIns="12700" rIns="0" bIns="0" rtlCol="0">
            <a:spAutoFit/>
          </a:bodyPr>
          <a:lstStyle/>
          <a:p>
            <a:pPr marL="12700">
              <a:lnSpc>
                <a:spcPct val="100000"/>
              </a:lnSpc>
              <a:spcBef>
                <a:spcPts val="100"/>
              </a:spcBef>
            </a:pPr>
            <a:r>
              <a:rPr sz="1200" spc="-215" dirty="0">
                <a:solidFill>
                  <a:srgbClr val="8D8D8D"/>
                </a:solidFill>
                <a:latin typeface="DIN Pro Bold" pitchFamily="34" charset="0"/>
                <a:cs typeface="DIN Pro Bold" pitchFamily="34" charset="0"/>
              </a:rPr>
              <a:t>1</a:t>
            </a:r>
            <a:endParaRPr sz="1200">
              <a:latin typeface="DIN Pro Bold" pitchFamily="34" charset="0"/>
              <a:cs typeface="DIN Pro Bold" pitchFamily="34" charset="0"/>
            </a:endParaRPr>
          </a:p>
        </p:txBody>
      </p:sp>
      <p:sp>
        <p:nvSpPr>
          <p:cNvPr id="10" name="TextBox 9"/>
          <p:cNvSpPr txBox="1"/>
          <p:nvPr/>
        </p:nvSpPr>
        <p:spPr>
          <a:xfrm>
            <a:off x="707643" y="2667000"/>
            <a:ext cx="10744200" cy="1754326"/>
          </a:xfrm>
          <a:prstGeom prst="rect">
            <a:avLst/>
          </a:prstGeom>
          <a:noFill/>
        </p:spPr>
        <p:txBody>
          <a:bodyPr wrap="square" rtlCol="0">
            <a:spAutoFit/>
          </a:bodyPr>
          <a:lstStyle/>
          <a:p>
            <a:pPr algn="ctr"/>
            <a:r>
              <a:rPr lang="ru-RU" sz="2400" b="1" dirty="0" smtClean="0">
                <a:solidFill>
                  <a:schemeClr val="accent1">
                    <a:lumMod val="75000"/>
                  </a:schemeClr>
                </a:solidFill>
                <a:latin typeface="Times New Roman" pitchFamily="18" charset="0"/>
                <a:cs typeface="Times New Roman" pitchFamily="18" charset="0"/>
              </a:rPr>
              <a:t>Ведение реестра операторов, осуществляющих обработку персональных данных</a:t>
            </a:r>
          </a:p>
          <a:p>
            <a:pPr algn="ctr"/>
            <a:r>
              <a:rPr lang="ru-RU" sz="2000" i="1" dirty="0" smtClean="0">
                <a:solidFill>
                  <a:schemeClr val="tx2"/>
                </a:solidFill>
                <a:latin typeface="Times New Roman" pitchFamily="18" charset="0"/>
                <a:cs typeface="Times New Roman" pitchFamily="18" charset="0"/>
              </a:rPr>
              <a:t>Формы уведомлений о намерении осуществлять обработку персональных данных, об изменении сведений, содержащихся в уведомлении, о прекращении обработки персональных данных. </a:t>
            </a:r>
            <a:r>
              <a:rPr lang="ru-RU" sz="2000" i="1" dirty="0">
                <a:solidFill>
                  <a:schemeClr val="tx2"/>
                </a:solidFill>
                <a:latin typeface="Times New Roman" panose="02020603050405020304" pitchFamily="18" charset="0"/>
                <a:cs typeface="Times New Roman" panose="02020603050405020304" pitchFamily="18" charset="0"/>
              </a:rPr>
              <a:t>Типовые нарушения, допускаемые при подаче уведомлений</a:t>
            </a:r>
            <a:endParaRPr lang="ru-RU" sz="2000" b="1" i="1" dirty="0">
              <a:solidFill>
                <a:schemeClr val="tx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648200" y="6272046"/>
            <a:ext cx="2667000" cy="338554"/>
          </a:xfrm>
          <a:prstGeom prst="rect">
            <a:avLst/>
          </a:prstGeom>
          <a:noFill/>
        </p:spPr>
        <p:txBody>
          <a:bodyPr wrap="square" rtlCol="0">
            <a:spAutoFit/>
          </a:bodyPr>
          <a:lstStyle/>
          <a:p>
            <a:pPr algn="ctr"/>
            <a:r>
              <a:rPr lang="ru-RU" sz="1600" dirty="0">
                <a:solidFill>
                  <a:schemeClr val="bg1"/>
                </a:solidFill>
                <a:latin typeface="Times New Roman" panose="02020603050405020304" pitchFamily="18" charset="0"/>
                <a:cs typeface="Times New Roman" panose="02020603050405020304" pitchFamily="18" charset="0"/>
              </a:rPr>
              <a:t>Хабаровск, 2024</a:t>
            </a:r>
          </a:p>
        </p:txBody>
      </p:sp>
      <p:sp>
        <p:nvSpPr>
          <p:cNvPr id="15" name="object 6">
            <a:extLst>
              <a:ext uri="{FF2B5EF4-FFF2-40B4-BE49-F238E27FC236}">
                <a16:creationId xmlns="" xmlns:a16="http://schemas.microsoft.com/office/drawing/2014/main" id="{F3D93F60-9D19-2FA5-FF14-80FC339426A4}"/>
              </a:ext>
            </a:extLst>
          </p:cNvPr>
          <p:cNvSpPr txBox="1"/>
          <p:nvPr/>
        </p:nvSpPr>
        <p:spPr>
          <a:xfrm>
            <a:off x="2514600" y="48577"/>
            <a:ext cx="8382000" cy="131446"/>
          </a:xfrm>
          <a:prstGeom prst="rect">
            <a:avLst/>
          </a:prstGeom>
        </p:spPr>
        <p:txBody>
          <a:bodyPr vert="horz" wrap="square" lIns="0" tIns="15875" rIns="0" bIns="0" rtlCol="0">
            <a:spAutoFit/>
          </a:bodyPr>
          <a:lstStyle/>
          <a:p>
            <a:pPr marL="12700" algn="ctr">
              <a:lnSpc>
                <a:spcPct val="100000"/>
              </a:lnSpc>
              <a:spcBef>
                <a:spcPts val="125"/>
              </a:spcBef>
            </a:pPr>
            <a:r>
              <a:rPr lang="ru-RU" sz="750" dirty="0">
                <a:solidFill>
                  <a:schemeClr val="bg1"/>
                </a:solidFill>
                <a:latin typeface="DIN Pro Bold" pitchFamily="34" charset="0"/>
                <a:cs typeface="DIN Pro Bold" pitchFamily="34" charset="0"/>
              </a:rPr>
              <a:t>Управление Федеральной службы по надзору в сфере связи, информационных технологий и массовых коммуникаций по Хабаровскому краю, Сахалинской области и Еврейской автономной области</a:t>
            </a:r>
            <a:endParaRPr sz="750" dirty="0">
              <a:solidFill>
                <a:schemeClr val="bg1"/>
              </a:solidFill>
              <a:latin typeface="DIN Pro Bold" pitchFamily="34" charset="0"/>
              <a:cs typeface="DIN Pro Bold" pitchFamily="34" charset="0"/>
            </a:endParaRPr>
          </a:p>
        </p:txBody>
      </p:sp>
    </p:spTree>
    <p:extLst>
      <p:ext uri="{BB962C8B-B14F-4D97-AF65-F5344CB8AC3E}">
        <p14:creationId xmlns:p14="http://schemas.microsoft.com/office/powerpoint/2010/main" xmlns="" val="522183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p:txBody>
          <a:bodyPr>
            <a:normAutofit/>
          </a:bodyPr>
          <a:lstStyle/>
          <a:p>
            <a:pPr marL="342900" indent="-342900"/>
            <a:r>
              <a:rPr lang="ru-RU" b="1" dirty="0" smtClean="0">
                <a:latin typeface="Times New Roman" pitchFamily="18" charset="0"/>
                <a:cs typeface="Times New Roman" pitchFamily="18" charset="0"/>
              </a:rPr>
              <a:t>УВЕДОМЛЕНИЕ </a:t>
            </a:r>
            <a:r>
              <a:rPr lang="ru-RU" b="1" dirty="0">
                <a:latin typeface="Times New Roman" pitchFamily="18" charset="0"/>
                <a:cs typeface="Times New Roman" pitchFamily="18" charset="0"/>
              </a:rPr>
              <a:t>РОСКОМНАДЗОРА ОБ ОБРАБОТКЕ ДАННЫХ</a:t>
            </a:r>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pPr/>
              <a:t>27</a:t>
            </a:fld>
            <a:endParaRPr lang="ru-RU"/>
          </a:p>
        </p:txBody>
      </p:sp>
      <p:sp>
        <p:nvSpPr>
          <p:cNvPr id="6" name="TextBox 5"/>
          <p:cNvSpPr txBox="1"/>
          <p:nvPr/>
        </p:nvSpPr>
        <p:spPr>
          <a:xfrm>
            <a:off x="1358874" y="2756503"/>
            <a:ext cx="10437749" cy="2954655"/>
          </a:xfrm>
          <a:prstGeom prst="rect">
            <a:avLst/>
          </a:prstGeom>
          <a:noFill/>
        </p:spPr>
        <p:txBody>
          <a:bodyPr wrap="square" rtlCol="0">
            <a:spAutoFit/>
          </a:bodyPr>
          <a:lstStyle/>
          <a:p>
            <a:r>
              <a:rPr lang="ru-RU" sz="2000" dirty="0" smtClean="0">
                <a:latin typeface="Times New Roman" pitchFamily="18" charset="0"/>
                <a:cs typeface="Times New Roman" pitchFamily="18" charset="0"/>
              </a:rPr>
              <a:t>КОГДА ПЕРСОНАЛЬНЫЕ ДАННЫЕ ОБРАБАТЫВАЮТСЯ В ЦЕЛЯХ ЗАЩИТЫ БЕЗОПАСНОСТИ ГОСУДАРСТВА И ОБЩЕСТВЕННОГО ПОРЯДКА</a:t>
            </a:r>
            <a:endParaRPr lang="ru-RU" sz="2000" dirty="0">
              <a:latin typeface="Times New Roman" pitchFamily="18" charset="0"/>
              <a:cs typeface="Times New Roman" pitchFamily="18" charset="0"/>
            </a:endParaRPr>
          </a:p>
          <a:p>
            <a:endParaRPr lang="ru-RU" sz="2400" dirty="0"/>
          </a:p>
          <a:p>
            <a:r>
              <a:rPr lang="ru-RU" sz="2000" dirty="0" smtClean="0">
                <a:latin typeface="Times New Roman" pitchFamily="18" charset="0"/>
                <a:cs typeface="Times New Roman" pitchFamily="18" charset="0"/>
              </a:rPr>
              <a:t>КОГДА ПЕРСОНАЛЬНЫЕ ДАННЫЕ ОБРАБАТЫВАЮТСЯ В ЦЕЛЯХ ТРАНСПОРТНОЙ БЕЗОПАСНОСТИ</a:t>
            </a:r>
            <a:endParaRPr lang="ru-RU" sz="2000" dirty="0">
              <a:latin typeface="Times New Roman" pitchFamily="18" charset="0"/>
              <a:cs typeface="Times New Roman" pitchFamily="18" charset="0"/>
            </a:endParaRPr>
          </a:p>
          <a:p>
            <a:endParaRPr lang="ru-RU" sz="2400" dirty="0"/>
          </a:p>
          <a:p>
            <a:r>
              <a:rPr lang="ru-RU" sz="2000" dirty="0" smtClean="0">
                <a:latin typeface="Times New Roman" pitchFamily="18" charset="0"/>
                <a:cs typeface="Times New Roman" pitchFamily="18" charset="0"/>
              </a:rPr>
              <a:t>ЕСЛИ ОПЕРАТОР ОБРАБАТЫВАЕТ ПЕРСОНАЛЬНЫЕ ДАННЫЕ ИСКЛЮЧИТЕЛЬНО БЕЗ СРЕДСТВ АВТОМАТИЗАЦИИ</a:t>
            </a:r>
            <a:endParaRPr lang="ru-RU" sz="2000" dirty="0">
              <a:latin typeface="Times New Roman" pitchFamily="18" charset="0"/>
              <a:cs typeface="Times New Roman" pitchFamily="18" charset="0"/>
            </a:endParaRPr>
          </a:p>
          <a:p>
            <a:endParaRPr lang="ru-RU" dirty="0"/>
          </a:p>
        </p:txBody>
      </p:sp>
      <p:sp>
        <p:nvSpPr>
          <p:cNvPr id="14" name="TextBox 13"/>
          <p:cNvSpPr txBox="1"/>
          <p:nvPr/>
        </p:nvSpPr>
        <p:spPr>
          <a:xfrm>
            <a:off x="2451728" y="5652785"/>
            <a:ext cx="8538326" cy="707886"/>
          </a:xfrm>
          <a:prstGeom prst="rect">
            <a:avLst/>
          </a:prstGeom>
          <a:noFill/>
        </p:spPr>
        <p:txBody>
          <a:bodyPr wrap="square" rtlCol="0">
            <a:spAutoFit/>
          </a:bodyPr>
          <a:lstStyle/>
          <a:p>
            <a:r>
              <a:rPr lang="ru-RU" sz="2000" dirty="0" smtClean="0">
                <a:solidFill>
                  <a:srgbClr val="C00000"/>
                </a:solidFill>
                <a:latin typeface="Times New Roman" pitchFamily="18" charset="0"/>
                <a:cs typeface="Times New Roman" pitchFamily="18" charset="0"/>
              </a:rPr>
              <a:t>Предельный срок уведомления </a:t>
            </a:r>
            <a:r>
              <a:rPr lang="ru-RU" sz="2000" dirty="0" err="1" smtClean="0">
                <a:solidFill>
                  <a:srgbClr val="C00000"/>
                </a:solidFill>
                <a:latin typeface="Times New Roman" pitchFamily="18" charset="0"/>
                <a:cs typeface="Times New Roman" pitchFamily="18" charset="0"/>
              </a:rPr>
              <a:t>Роскомнадзора</a:t>
            </a:r>
            <a:r>
              <a:rPr lang="ru-RU" sz="2000" dirty="0" smtClean="0">
                <a:solidFill>
                  <a:srgbClr val="C00000"/>
                </a:solidFill>
                <a:latin typeface="Times New Roman" pitchFamily="18" charset="0"/>
                <a:cs typeface="Times New Roman" pitchFamily="18" charset="0"/>
              </a:rPr>
              <a:t> не определен, таким образом, 01.09.2022 не является крайним сроком подачи уведомления </a:t>
            </a:r>
            <a:endParaRPr lang="ru-RU" sz="2000" dirty="0">
              <a:solidFill>
                <a:srgbClr val="C00000"/>
              </a:solidFill>
              <a:latin typeface="Times New Roman" pitchFamily="18" charset="0"/>
              <a:cs typeface="Times New Roman" pitchFamily="18" charset="0"/>
            </a:endParaRPr>
          </a:p>
        </p:txBody>
      </p:sp>
      <p:sp>
        <p:nvSpPr>
          <p:cNvPr id="18" name="Фигура, имеющая форму буквы L 17">
            <a:extLst>
              <a:ext uri="{FF2B5EF4-FFF2-40B4-BE49-F238E27FC236}">
                <a16:creationId xmlns:a16="http://schemas.microsoft.com/office/drawing/2014/main" xmlns="" id="{85E2B1DE-F4A0-2F45-DD90-76D957862475}"/>
              </a:ext>
            </a:extLst>
          </p:cNvPr>
          <p:cNvSpPr/>
          <p:nvPr/>
        </p:nvSpPr>
        <p:spPr>
          <a:xfrm rot="2582526" flipH="1">
            <a:off x="1095755" y="2797644"/>
            <a:ext cx="160954" cy="211076"/>
          </a:xfrm>
          <a:prstGeom prst="corner">
            <a:avLst>
              <a:gd name="adj1" fmla="val 36645"/>
              <a:gd name="adj2" fmla="val 3764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solidFill>
                <a:schemeClr val="tx2"/>
              </a:solidFill>
            </a:endParaRPr>
          </a:p>
        </p:txBody>
      </p:sp>
      <p:sp>
        <p:nvSpPr>
          <p:cNvPr id="19" name="Фигура, имеющая форму буквы L 18">
            <a:extLst>
              <a:ext uri="{FF2B5EF4-FFF2-40B4-BE49-F238E27FC236}">
                <a16:creationId xmlns:a16="http://schemas.microsoft.com/office/drawing/2014/main" xmlns="" id="{51883338-F867-884F-0352-380000676E4F}"/>
              </a:ext>
            </a:extLst>
          </p:cNvPr>
          <p:cNvSpPr/>
          <p:nvPr/>
        </p:nvSpPr>
        <p:spPr>
          <a:xfrm rot="2582526" flipH="1">
            <a:off x="1121633" y="3963336"/>
            <a:ext cx="160954" cy="211076"/>
          </a:xfrm>
          <a:prstGeom prst="corner">
            <a:avLst>
              <a:gd name="adj1" fmla="val 36645"/>
              <a:gd name="adj2" fmla="val 3764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20" name="Фигура, имеющая форму буквы L 19">
            <a:extLst>
              <a:ext uri="{FF2B5EF4-FFF2-40B4-BE49-F238E27FC236}">
                <a16:creationId xmlns:a16="http://schemas.microsoft.com/office/drawing/2014/main" xmlns="" id="{642C185B-FA8D-96BA-357A-797893693AB7}"/>
              </a:ext>
            </a:extLst>
          </p:cNvPr>
          <p:cNvSpPr/>
          <p:nvPr/>
        </p:nvSpPr>
        <p:spPr>
          <a:xfrm rot="2582526" flipH="1">
            <a:off x="1087127" y="4714960"/>
            <a:ext cx="160954" cy="211076"/>
          </a:xfrm>
          <a:prstGeom prst="corner">
            <a:avLst>
              <a:gd name="adj1" fmla="val 36645"/>
              <a:gd name="adj2" fmla="val 3764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cxnSp>
        <p:nvCxnSpPr>
          <p:cNvPr id="24" name="Прямая соединительная линия 23">
            <a:extLst>
              <a:ext uri="{FF2B5EF4-FFF2-40B4-BE49-F238E27FC236}">
                <a16:creationId xmlns:a16="http://schemas.microsoft.com/office/drawing/2014/main" xmlns="" id="{F1169ABC-87DE-C68E-A808-1A2D4CD34309}"/>
              </a:ext>
            </a:extLst>
          </p:cNvPr>
          <p:cNvCxnSpPr>
            <a:cxnSpLocks/>
          </p:cNvCxnSpPr>
          <p:nvPr/>
        </p:nvCxnSpPr>
        <p:spPr>
          <a:xfrm>
            <a:off x="3172392" y="5312515"/>
            <a:ext cx="5847217"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7" name="Рисунок 26">
            <a:extLst>
              <a:ext uri="{FF2B5EF4-FFF2-40B4-BE49-F238E27FC236}">
                <a16:creationId xmlns:a16="http://schemas.microsoft.com/office/drawing/2014/main" xmlns="" id="{413DEFBD-8DCC-A3C6-331D-697CA94ECE38}"/>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tretch>
            <a:fillRect/>
          </a:stretch>
        </p:blipFill>
        <p:spPr>
          <a:xfrm>
            <a:off x="1616514" y="5670370"/>
            <a:ext cx="544106" cy="544106"/>
          </a:xfrm>
          <a:prstGeom prst="rect">
            <a:avLst/>
          </a:prstGeom>
        </p:spPr>
      </p:pic>
      <p:sp>
        <p:nvSpPr>
          <p:cNvPr id="15" name="TextBox 14"/>
          <p:cNvSpPr txBox="1"/>
          <p:nvPr/>
        </p:nvSpPr>
        <p:spPr>
          <a:xfrm>
            <a:off x="840258" y="1254000"/>
            <a:ext cx="10719137" cy="1323439"/>
          </a:xfrm>
          <a:prstGeom prst="rect">
            <a:avLst/>
          </a:prstGeom>
          <a:noFill/>
        </p:spPr>
        <p:txBody>
          <a:bodyPr wrap="square" rtlCol="0">
            <a:spAutoFit/>
          </a:bodyPr>
          <a:lstStyle/>
          <a:p>
            <a:r>
              <a:rPr lang="ru-RU" sz="2000" dirty="0" smtClean="0">
                <a:latin typeface="Times New Roman" pitchFamily="18" charset="0"/>
                <a:cs typeface="Times New Roman" pitchFamily="18" charset="0"/>
              </a:rPr>
              <a:t>С 01.09.2022 ГОДА ВСТУПИЛИ В СИЛУ ИЗМЕНЕНИЯ В ФЕДЕРАЛЬНЫЙ ЗАКОН ОТ 27.07.2006 №152-ФЗ «О ПЕРСОНАЛЬНЫХ ДАННЫХ». ТЕПЕРЬ </a:t>
            </a:r>
            <a:r>
              <a:rPr lang="ru-RU" sz="2000" b="1" dirty="0" smtClean="0">
                <a:latin typeface="Times New Roman" pitchFamily="18" charset="0"/>
                <a:cs typeface="Times New Roman" pitchFamily="18" charset="0"/>
              </a:rPr>
              <a:t>ОПЕРАТОРЫ ДОЛЖНЫ УВЕДОМЛЯТЬ РОСКОМНАДЗОР О НАЧАЛЕ ИЛИ ОСУЩЕСТВЛЕНИИ ЛЮБОЙ ОБРАБОТКИ ПЕРСОНАЛЬНЫХ ДАННЫХ </a:t>
            </a:r>
            <a:r>
              <a:rPr lang="ru-RU" sz="2000" dirty="0" smtClean="0">
                <a:latin typeface="Times New Roman" pitchFamily="18" charset="0"/>
                <a:cs typeface="Times New Roman" pitchFamily="18" charset="0"/>
              </a:rPr>
              <a:t>ЗА ИСКЛЮЧЕНИЕМ СЛУЧАЕВ:</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995122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p:txBody>
          <a:bodyPr>
            <a:normAutofit/>
          </a:bodyPr>
          <a:lstStyle/>
          <a:p>
            <a:pPr marL="342900" indent="-342900"/>
            <a:r>
              <a:rPr lang="ru-RU" b="1" dirty="0" smtClean="0">
                <a:latin typeface="Times New Roman" pitchFamily="18" charset="0"/>
                <a:cs typeface="Times New Roman" pitchFamily="18" charset="0"/>
              </a:rPr>
              <a:t>УВЕДОМЛЕНИЕ </a:t>
            </a:r>
            <a:r>
              <a:rPr lang="ru-RU" b="1" dirty="0">
                <a:latin typeface="Times New Roman" pitchFamily="18" charset="0"/>
                <a:cs typeface="Times New Roman" pitchFamily="18" charset="0"/>
              </a:rPr>
              <a:t>РОСКОМНАДЗОРА ОБ ОБРАБОТКЕ ДАННЫХ</a:t>
            </a:r>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pPr/>
              <a:t>28</a:t>
            </a:fld>
            <a:endParaRPr lang="ru-RU"/>
          </a:p>
        </p:txBody>
      </p:sp>
      <p:sp>
        <p:nvSpPr>
          <p:cNvPr id="5" name="TextBox 4"/>
          <p:cNvSpPr txBox="1"/>
          <p:nvPr/>
        </p:nvSpPr>
        <p:spPr>
          <a:xfrm>
            <a:off x="840259" y="1254000"/>
            <a:ext cx="10688010" cy="369332"/>
          </a:xfrm>
          <a:prstGeom prst="rect">
            <a:avLst/>
          </a:prstGeom>
          <a:noFill/>
        </p:spPr>
        <p:txBody>
          <a:bodyPr wrap="square" rtlCol="0">
            <a:spAutoFit/>
          </a:bodyPr>
          <a:lstStyle/>
          <a:p>
            <a:r>
              <a:rPr lang="ru-RU" dirty="0" smtClean="0">
                <a:latin typeface="Times New Roman" pitchFamily="18" charset="0"/>
                <a:cs typeface="Times New Roman" pitchFamily="18" charset="0"/>
              </a:rPr>
              <a:t>ФОРМЫ УВЕДОМЛЕНИЙ УТВЕРЖДЕНЫ ПРИКАЗОМ РОСКОМНАДЗОРА ОТ 28.10.2022 № 180</a:t>
            </a:r>
          </a:p>
        </p:txBody>
      </p:sp>
      <p:sp>
        <p:nvSpPr>
          <p:cNvPr id="6" name="TextBox 5"/>
          <p:cNvSpPr txBox="1"/>
          <p:nvPr/>
        </p:nvSpPr>
        <p:spPr>
          <a:xfrm>
            <a:off x="1220851" y="2014631"/>
            <a:ext cx="6654521" cy="4678204"/>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НА ПОРТАЛЕ ПЕРСОНАЛЬНЫХ</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РОСКОМНАДЗОРА</a:t>
            </a:r>
            <a:r>
              <a:rPr lang="en-US" sz="2000" dirty="0" smtClean="0">
                <a:latin typeface="Times New Roman" pitchFamily="18" charset="0"/>
                <a:cs typeface="Times New Roman" pitchFamily="18" charset="0"/>
              </a:rPr>
              <a:t> </a:t>
            </a:r>
            <a:r>
              <a:rPr lang="ru-RU" sz="2000" b="1" dirty="0" smtClean="0">
                <a:solidFill>
                  <a:schemeClr val="accent1">
                    <a:lumMod val="75000"/>
                  </a:schemeClr>
                </a:solidFill>
                <a:latin typeface="Times New Roman" pitchFamily="18" charset="0"/>
                <a:cs typeface="Times New Roman" pitchFamily="18" charset="0"/>
                <a:hlinkClick r:id="rId2"/>
              </a:rPr>
              <a:t>HTTPS://PD.RKN.GOV.RU</a:t>
            </a:r>
            <a:r>
              <a:rPr lang="ru-RU" sz="2000" dirty="0" smtClean="0">
                <a:latin typeface="Times New Roman" pitchFamily="18" charset="0"/>
                <a:cs typeface="Times New Roman" pitchFamily="18" charset="0"/>
              </a:rPr>
              <a:t>  ОПЕРАТОРУ ПРЕДОСТАВЛЕНА ВОЗМОЖНОСТЬ СФОРМИРОВАТЬ И ОТПРАВИТЬ УВЕДОМЛЕНИЕ ОДНИМ ИЗ СЛЕДУЮЩИХ СПОСОБОВ:</a:t>
            </a: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В БУМАЖНОМ ВИДЕ</a:t>
            </a:r>
            <a:endParaRPr lang="en-US"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В ЭЛЕКТРОННОМ ВИДЕ С ИСПОЛЬЗОВАНИЕМ УСИЛЕННОЙ КВАЛИФИЦИРОВАННОЙ ЭЛЕКТРОННОЙ ПОДПИСИ</a:t>
            </a:r>
          </a:p>
          <a:p>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В ЭЛЕКТРОННОМ ВИДЕ С ИСПОЛЬЗОВАНИЕМ СРЕДСТВ АУТЕНТИФИКАЦИИ ЕСИА</a:t>
            </a:r>
          </a:p>
          <a:p>
            <a:endParaRPr lang="ru-RU" dirty="0"/>
          </a:p>
        </p:txBody>
      </p:sp>
      <p:sp>
        <p:nvSpPr>
          <p:cNvPr id="20" name="Фигура, имеющая форму буквы L 19">
            <a:extLst>
              <a:ext uri="{FF2B5EF4-FFF2-40B4-BE49-F238E27FC236}">
                <a16:creationId xmlns:a16="http://schemas.microsoft.com/office/drawing/2014/main" xmlns="" id="{642C185B-FA8D-96BA-357A-797893693AB7}"/>
              </a:ext>
            </a:extLst>
          </p:cNvPr>
          <p:cNvSpPr/>
          <p:nvPr/>
        </p:nvSpPr>
        <p:spPr>
          <a:xfrm rot="2582526" flipH="1">
            <a:off x="949108" y="3929958"/>
            <a:ext cx="160954" cy="211076"/>
          </a:xfrm>
          <a:prstGeom prst="corner">
            <a:avLst>
              <a:gd name="adj1" fmla="val 36645"/>
              <a:gd name="adj2" fmla="val 3764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solidFill>
                <a:schemeClr val="tx2"/>
              </a:solidFill>
            </a:endParaRPr>
          </a:p>
        </p:txBody>
      </p:sp>
      <p:sp>
        <p:nvSpPr>
          <p:cNvPr id="21" name="Фигура, имеющая форму буквы L 20">
            <a:extLst>
              <a:ext uri="{FF2B5EF4-FFF2-40B4-BE49-F238E27FC236}">
                <a16:creationId xmlns:a16="http://schemas.microsoft.com/office/drawing/2014/main" xmlns="" id="{A69E3735-F57E-B39A-7C68-1F1350F68298}"/>
              </a:ext>
            </a:extLst>
          </p:cNvPr>
          <p:cNvSpPr/>
          <p:nvPr/>
        </p:nvSpPr>
        <p:spPr>
          <a:xfrm rot="2582526" flipH="1">
            <a:off x="905973" y="4672957"/>
            <a:ext cx="160954" cy="211076"/>
          </a:xfrm>
          <a:prstGeom prst="corner">
            <a:avLst>
              <a:gd name="adj1" fmla="val 36645"/>
              <a:gd name="adj2" fmla="val 3764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22" name="Фигура, имеющая форму буквы L 21">
            <a:extLst>
              <a:ext uri="{FF2B5EF4-FFF2-40B4-BE49-F238E27FC236}">
                <a16:creationId xmlns:a16="http://schemas.microsoft.com/office/drawing/2014/main" xmlns="" id="{AD30A298-7A44-0DCC-7D29-84123DDF5CB1}"/>
              </a:ext>
            </a:extLst>
          </p:cNvPr>
          <p:cNvSpPr/>
          <p:nvPr/>
        </p:nvSpPr>
        <p:spPr>
          <a:xfrm rot="2582526" flipH="1">
            <a:off x="966357" y="5769639"/>
            <a:ext cx="160954" cy="211076"/>
          </a:xfrm>
          <a:prstGeom prst="corner">
            <a:avLst>
              <a:gd name="adj1" fmla="val 36645"/>
              <a:gd name="adj2" fmla="val 3764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cxnSp>
        <p:nvCxnSpPr>
          <p:cNvPr id="24" name="Прямая соединительная линия 23">
            <a:extLst>
              <a:ext uri="{FF2B5EF4-FFF2-40B4-BE49-F238E27FC236}">
                <a16:creationId xmlns:a16="http://schemas.microsoft.com/office/drawing/2014/main" xmlns="" id="{F1169ABC-87DE-C68E-A808-1A2D4CD34309}"/>
              </a:ext>
            </a:extLst>
          </p:cNvPr>
          <p:cNvCxnSpPr>
            <a:cxnSpLocks/>
          </p:cNvCxnSpPr>
          <p:nvPr/>
        </p:nvCxnSpPr>
        <p:spPr>
          <a:xfrm>
            <a:off x="3172392" y="5312515"/>
            <a:ext cx="5847217"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6" name="Picture 4"/>
          <p:cNvPicPr>
            <a:picLocks noChangeAspect="1" noChangeArrowheads="1"/>
          </p:cNvPicPr>
          <p:nvPr/>
        </p:nvPicPr>
        <p:blipFill>
          <a:blip r:embed="rId3" cstate="print"/>
          <a:srcRect/>
          <a:stretch>
            <a:fillRect/>
          </a:stretch>
        </p:blipFill>
        <p:spPr bwMode="auto">
          <a:xfrm>
            <a:off x="8355448" y="2223295"/>
            <a:ext cx="2737861" cy="4058419"/>
          </a:xfrm>
          <a:prstGeom prst="rect">
            <a:avLst/>
          </a:prstGeom>
          <a:noFill/>
          <a:ln w="9525">
            <a:solidFill>
              <a:schemeClr val="accent1">
                <a:lumMod val="75000"/>
              </a:schemeClr>
            </a:solidFill>
            <a:miter lim="800000"/>
            <a:headEnd/>
            <a:tailEnd/>
          </a:ln>
        </p:spPr>
      </p:pic>
    </p:spTree>
    <p:extLst>
      <p:ext uri="{BB962C8B-B14F-4D97-AF65-F5344CB8AC3E}">
        <p14:creationId xmlns="" xmlns:p14="http://schemas.microsoft.com/office/powerpoint/2010/main" val="1995122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p:txBody>
          <a:bodyPr>
            <a:normAutofit fontScale="90000"/>
          </a:bodyPr>
          <a:lstStyle/>
          <a:p>
            <a:pPr algn="ctr">
              <a:defRPr/>
            </a:pPr>
            <a:r>
              <a:rPr lang="ru-RU" b="1" dirty="0" smtClean="0">
                <a:solidFill>
                  <a:schemeClr val="accent1">
                    <a:lumMod val="75000"/>
                  </a:schemeClr>
                </a:solidFill>
                <a:latin typeface="Times New Roman" pitchFamily="18" charset="0"/>
                <a:cs typeface="Times New Roman" pitchFamily="18" charset="0"/>
              </a:rPr>
              <a:t>Электронная форма Уведомления размещена на Портале персональных данных (</a:t>
            </a:r>
            <a:r>
              <a:rPr lang="ru-RU" b="1" dirty="0" smtClean="0">
                <a:solidFill>
                  <a:schemeClr val="accent1">
                    <a:lumMod val="75000"/>
                  </a:schemeClr>
                </a:solidFill>
                <a:latin typeface="Times New Roman" pitchFamily="18" charset="0"/>
                <a:cs typeface="Times New Roman" pitchFamily="18" charset="0"/>
                <a:hlinkClick r:id="rId2"/>
              </a:rPr>
              <a:t>https://pd.rkn.gov.ru</a:t>
            </a:r>
            <a:r>
              <a:rPr lang="ru-RU" b="1" dirty="0" smtClean="0">
                <a:solidFill>
                  <a:schemeClr val="accent1">
                    <a:lumMod val="75000"/>
                  </a:schemeClr>
                </a:solidFill>
                <a:latin typeface="Times New Roman" pitchFamily="18" charset="0"/>
                <a:cs typeface="Times New Roman" pitchFamily="18" charset="0"/>
              </a:rPr>
              <a:t>) </a:t>
            </a:r>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pPr/>
              <a:t>29</a:t>
            </a:fld>
            <a:endParaRPr lang="ru-RU"/>
          </a:p>
        </p:txBody>
      </p:sp>
      <p:sp>
        <p:nvSpPr>
          <p:cNvPr id="5" name="TextBox 4"/>
          <p:cNvSpPr txBox="1"/>
          <p:nvPr/>
        </p:nvSpPr>
        <p:spPr>
          <a:xfrm>
            <a:off x="840259" y="1254000"/>
            <a:ext cx="10688010" cy="461665"/>
          </a:xfrm>
          <a:prstGeom prst="rect">
            <a:avLst/>
          </a:prstGeom>
          <a:noFill/>
        </p:spPr>
        <p:txBody>
          <a:bodyPr wrap="square" rtlCol="0">
            <a:spAutoFit/>
          </a:bodyPr>
          <a:lstStyle/>
          <a:p>
            <a:pPr algn="ctr">
              <a:defRPr/>
            </a:pPr>
            <a:r>
              <a:rPr lang="ru-RU" sz="2400" b="1" dirty="0" smtClean="0">
                <a:solidFill>
                  <a:schemeClr val="accent1">
                    <a:lumMod val="75000"/>
                  </a:schemeClr>
                </a:solidFill>
                <a:latin typeface="Times New Roman" pitchFamily="18" charset="0"/>
                <a:cs typeface="Times New Roman" pitchFamily="18" charset="0"/>
              </a:rPr>
              <a:t>Вкладка «Реестр операторов»         «Электронные формы заявлений»</a:t>
            </a:r>
            <a:endParaRPr lang="ru-RU" sz="24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4" name="Прямая соединительная линия 23">
            <a:extLst>
              <a:ext uri="{FF2B5EF4-FFF2-40B4-BE49-F238E27FC236}">
                <a16:creationId xmlns:a16="http://schemas.microsoft.com/office/drawing/2014/main" xmlns="" id="{F1169ABC-87DE-C68E-A808-1A2D4CD34309}"/>
              </a:ext>
            </a:extLst>
          </p:cNvPr>
          <p:cNvCxnSpPr>
            <a:cxnSpLocks/>
          </p:cNvCxnSpPr>
          <p:nvPr/>
        </p:nvCxnSpPr>
        <p:spPr>
          <a:xfrm>
            <a:off x="3172392" y="5312515"/>
            <a:ext cx="5847217"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Стрелка вправо 10"/>
          <p:cNvSpPr/>
          <p:nvPr/>
        </p:nvSpPr>
        <p:spPr>
          <a:xfrm>
            <a:off x="5632195" y="1423748"/>
            <a:ext cx="336430" cy="189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5"/>
          <p:cNvPicPr>
            <a:picLocks noChangeAspect="1" noChangeArrowheads="1"/>
          </p:cNvPicPr>
          <p:nvPr/>
        </p:nvPicPr>
        <p:blipFill>
          <a:blip r:embed="rId3" cstate="print"/>
          <a:srcRect/>
          <a:stretch>
            <a:fillRect/>
          </a:stretch>
        </p:blipFill>
        <p:spPr bwMode="auto">
          <a:xfrm>
            <a:off x="1643732" y="1905210"/>
            <a:ext cx="8072213" cy="3816424"/>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13" name="Выгнутая влево стрелка 12"/>
          <p:cNvSpPr/>
          <p:nvPr/>
        </p:nvSpPr>
        <p:spPr bwMode="auto">
          <a:xfrm>
            <a:off x="1586345" y="3475129"/>
            <a:ext cx="648072" cy="792088"/>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5" name="Стрелка влево 14"/>
          <p:cNvSpPr/>
          <p:nvPr/>
        </p:nvSpPr>
        <p:spPr bwMode="auto">
          <a:xfrm>
            <a:off x="4587434" y="3561393"/>
            <a:ext cx="504056" cy="14401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7" name="Стрелка влево 16"/>
          <p:cNvSpPr/>
          <p:nvPr/>
        </p:nvSpPr>
        <p:spPr bwMode="auto">
          <a:xfrm>
            <a:off x="4604687" y="4337770"/>
            <a:ext cx="504056" cy="14401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8" name="Стрелка влево 17"/>
          <p:cNvSpPr/>
          <p:nvPr/>
        </p:nvSpPr>
        <p:spPr bwMode="auto">
          <a:xfrm>
            <a:off x="4767735" y="5200411"/>
            <a:ext cx="504056" cy="14401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199512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09600"/>
            <a:ext cx="10389617" cy="384721"/>
          </a:xfrm>
          <a:prstGeom prst="rect">
            <a:avLst/>
          </a:prstGeom>
        </p:spPr>
        <p:txBody>
          <a:bodyPr vert="horz" wrap="square" lIns="0" tIns="15240" rIns="0" bIns="0" rtlCol="0">
            <a:spAutoFit/>
          </a:bodyPr>
          <a:lstStyle/>
          <a:p>
            <a:pPr marL="12700" algn="ctr">
              <a:spcBef>
                <a:spcPts val="120"/>
              </a:spcBef>
            </a:pPr>
            <a:r>
              <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Федеральный закон от 27.07.2006 № 152-ФЗ «О персональных данных»</a:t>
            </a:r>
            <a:endParaRPr sz="2400" spc="-3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3</a:t>
            </a:fld>
            <a:endParaRPr spc="-215" dirty="0">
              <a:latin typeface="DIN Pro Bold" pitchFamily="34" charset="0"/>
              <a:cs typeface="DIN Pro Bold" pitchFamily="34" charset="0"/>
            </a:endParaRPr>
          </a:p>
        </p:txBody>
      </p:sp>
      <p:sp>
        <p:nvSpPr>
          <p:cNvPr id="3" name="Прямоугольник 2"/>
          <p:cNvSpPr/>
          <p:nvPr/>
        </p:nvSpPr>
        <p:spPr>
          <a:xfrm>
            <a:off x="300892" y="1274748"/>
            <a:ext cx="11048999" cy="707886"/>
          </a:xfrm>
          <a:prstGeom prst="rect">
            <a:avLst/>
          </a:prstGeom>
        </p:spPr>
        <p:txBody>
          <a:bodyPr wrap="square">
            <a:spAutoFit/>
          </a:bodyPr>
          <a:lstStyle/>
          <a:p>
            <a:pPr algn="ctr">
              <a:buClr>
                <a:schemeClr val="accent6">
                  <a:lumMod val="75000"/>
                </a:schemeClr>
              </a:buClr>
              <a:defRPr/>
            </a:pPr>
            <a:r>
              <a:rPr lang="ru-RU" sz="2000" b="1" u="sng"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Юридические и физические лица, индивидуальные предприниматели, государственные и муниципальные органы, осуществляющие обработку персональных данных</a:t>
            </a:r>
          </a:p>
        </p:txBody>
      </p:sp>
      <p:sp>
        <p:nvSpPr>
          <p:cNvPr id="5" name="Стрелка вниз 4"/>
          <p:cNvSpPr/>
          <p:nvPr/>
        </p:nvSpPr>
        <p:spPr>
          <a:xfrm>
            <a:off x="5583077" y="2174914"/>
            <a:ext cx="484632" cy="762000"/>
          </a:xfrm>
          <a:prstGeom prst="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6" name="Прямоугольник 5"/>
          <p:cNvSpPr/>
          <p:nvPr/>
        </p:nvSpPr>
        <p:spPr>
          <a:xfrm>
            <a:off x="3728408" y="2944026"/>
            <a:ext cx="4193970" cy="400110"/>
          </a:xfrm>
          <a:prstGeom prst="rect">
            <a:avLst/>
          </a:prstGeom>
        </p:spPr>
        <p:txBody>
          <a:bodyPr wrap="none">
            <a:spAutoFit/>
          </a:bodyPr>
          <a:lstStyle/>
          <a:p>
            <a:pPr algn="ctr">
              <a:buClr>
                <a:schemeClr val="accent6">
                  <a:lumMod val="75000"/>
                </a:schemeClr>
              </a:buClr>
              <a:defRPr/>
            </a:pPr>
            <a:r>
              <a:rPr lang="ru-RU" sz="2000" b="1" u="sng" dirty="0">
                <a:solidFill>
                  <a:schemeClr val="tx2">
                    <a:lumMod val="50000"/>
                  </a:schemeClr>
                </a:solidFill>
                <a:latin typeface="Times New Roman" panose="02020603050405020304" pitchFamily="18" charset="0"/>
                <a:cs typeface="Times New Roman" panose="02020603050405020304" pitchFamily="18" charset="0"/>
              </a:rPr>
              <a:t>Операторы персональных данных</a:t>
            </a:r>
          </a:p>
        </p:txBody>
      </p:sp>
      <p:sp>
        <p:nvSpPr>
          <p:cNvPr id="12" name="Прямоугольник 11"/>
          <p:cNvSpPr/>
          <p:nvPr/>
        </p:nvSpPr>
        <p:spPr>
          <a:xfrm>
            <a:off x="796193" y="4267200"/>
            <a:ext cx="10058399" cy="707886"/>
          </a:xfrm>
          <a:prstGeom prst="rect">
            <a:avLst/>
          </a:prstGeom>
        </p:spPr>
        <p:txBody>
          <a:bodyPr wrap="square">
            <a:spAutoFit/>
          </a:bodyPr>
          <a:lstStyle/>
          <a:p>
            <a:pPr algn="ctr">
              <a:buClr>
                <a:schemeClr val="accent6">
                  <a:lumMod val="75000"/>
                </a:schemeClr>
              </a:buClr>
              <a:defRPr/>
            </a:pPr>
            <a:r>
              <a:rPr lang="ru-RU" sz="2000" b="1" u="sng" dirty="0">
                <a:solidFill>
                  <a:schemeClr val="tx2">
                    <a:lumMod val="50000"/>
                  </a:schemeClr>
                </a:solidFill>
                <a:latin typeface="Times New Roman" panose="02020603050405020304" pitchFamily="18" charset="0"/>
                <a:cs typeface="Times New Roman" panose="02020603050405020304" pitchFamily="18" charset="0"/>
              </a:rPr>
              <a:t>обязаны соблюдать требования законодательства Российской Федерации  </a:t>
            </a:r>
          </a:p>
          <a:p>
            <a:pPr algn="ctr">
              <a:buClr>
                <a:schemeClr val="accent6">
                  <a:lumMod val="75000"/>
                </a:schemeClr>
              </a:buClr>
              <a:defRPr/>
            </a:pPr>
            <a:r>
              <a:rPr lang="ru-RU" sz="2000" b="1" u="sng" dirty="0">
                <a:solidFill>
                  <a:schemeClr val="tx2">
                    <a:lumMod val="50000"/>
                  </a:schemeClr>
                </a:solidFill>
                <a:latin typeface="Times New Roman" panose="02020603050405020304" pitchFamily="18" charset="0"/>
                <a:cs typeface="Times New Roman" panose="02020603050405020304" pitchFamily="18" charset="0"/>
              </a:rPr>
              <a:t>о персональных данных</a:t>
            </a:r>
          </a:p>
        </p:txBody>
      </p:sp>
      <p:sp>
        <p:nvSpPr>
          <p:cNvPr id="15" name="Стрелка вниз 14"/>
          <p:cNvSpPr/>
          <p:nvPr/>
        </p:nvSpPr>
        <p:spPr>
          <a:xfrm>
            <a:off x="5583075" y="3520155"/>
            <a:ext cx="484632" cy="762000"/>
          </a:xfrm>
          <a:prstGeom prst="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pic>
        <p:nvPicPr>
          <p:cNvPr id="16" name="Picture 2" descr="http://mcontent.life.ru/media/2/news/2011/06/493197/.44713d4fa0fb74215d8b007c67053c31.gif"/>
          <p:cNvPicPr>
            <a:picLocks noChangeAspect="1" noChangeArrowheads="1"/>
          </p:cNvPicPr>
          <p:nvPr/>
        </p:nvPicPr>
        <p:blipFill>
          <a:blip r:embed="rId2" cstate="print"/>
          <a:srcRect/>
          <a:stretch>
            <a:fillRect/>
          </a:stretch>
        </p:blipFill>
        <p:spPr bwMode="auto">
          <a:xfrm>
            <a:off x="4304179" y="5105400"/>
            <a:ext cx="3097212" cy="1301750"/>
          </a:xfrm>
          <a:prstGeom prst="rect">
            <a:avLst/>
          </a:prstGeom>
          <a:noFill/>
          <a:ln w="9525">
            <a:noFill/>
            <a:miter lim="800000"/>
            <a:headEnd/>
            <a:tailEnd/>
          </a:ln>
        </p:spPr>
      </p:pic>
    </p:spTree>
    <p:extLst>
      <p:ext uri="{BB962C8B-B14F-4D97-AF65-F5344CB8AC3E}">
        <p14:creationId xmlns:p14="http://schemas.microsoft.com/office/powerpoint/2010/main" xmlns="" val="3214382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p:txBody>
          <a:bodyPr>
            <a:normAutofit/>
          </a:bodyPr>
          <a:lstStyle/>
          <a:p>
            <a:pPr algn="ctr">
              <a:defRPr/>
            </a:pPr>
            <a:r>
              <a:rPr lang="ru-RU" b="1" dirty="0" smtClean="0">
                <a:solidFill>
                  <a:schemeClr val="accent1">
                    <a:lumMod val="75000"/>
                  </a:schemeClr>
                </a:solidFill>
                <a:latin typeface="Times New Roman" pitchFamily="18" charset="0"/>
                <a:cs typeface="Times New Roman" pitchFamily="18" charset="0"/>
              </a:rPr>
              <a:t>Проверить в Реестре операторов организацию</a:t>
            </a:r>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pPr/>
              <a:t>30</a:t>
            </a:fld>
            <a:endParaRPr lang="ru-RU"/>
          </a:p>
        </p:txBody>
      </p:sp>
      <p:sp>
        <p:nvSpPr>
          <p:cNvPr id="5" name="TextBox 4"/>
          <p:cNvSpPr txBox="1"/>
          <p:nvPr/>
        </p:nvSpPr>
        <p:spPr>
          <a:xfrm>
            <a:off x="444843" y="1254000"/>
            <a:ext cx="11083426" cy="400110"/>
          </a:xfrm>
          <a:prstGeom prst="rect">
            <a:avLst/>
          </a:prstGeom>
          <a:noFill/>
        </p:spPr>
        <p:txBody>
          <a:bodyPr wrap="square" rtlCol="0">
            <a:spAutoFit/>
          </a:bodyPr>
          <a:lstStyle/>
          <a:p>
            <a:pPr algn="ctr">
              <a:defRPr/>
            </a:pPr>
            <a:r>
              <a:rPr lang="ru-RU" sz="2000" b="1" dirty="0" smtClean="0">
                <a:solidFill>
                  <a:srgbClr val="004A97"/>
                </a:solidFill>
                <a:latin typeface="Times New Roman" pitchFamily="18" charset="0"/>
                <a:cs typeface="Times New Roman" pitchFamily="18" charset="0"/>
              </a:rPr>
              <a:t>WWW.PD.RKN.GOV.RU</a:t>
            </a:r>
            <a:r>
              <a:rPr lang="ru-RU" sz="2000" b="1" dirty="0" smtClean="0">
                <a:solidFill>
                  <a:schemeClr val="accent1">
                    <a:lumMod val="75000"/>
                  </a:schemeClr>
                </a:solidFill>
                <a:latin typeface="Times New Roman" pitchFamily="18" charset="0"/>
                <a:cs typeface="Times New Roman" pitchFamily="18" charset="0"/>
              </a:rPr>
              <a:t>         ВКЛАДКА «РЕЕСТР ОПЕРАТОРОВ»        ВКЛАДКА «РЕЕСТР» </a:t>
            </a:r>
            <a:endParaRPr lang="ru-RU" sz="20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4" name="Прямая соединительная линия 23">
            <a:extLst>
              <a:ext uri="{FF2B5EF4-FFF2-40B4-BE49-F238E27FC236}">
                <a16:creationId xmlns:a16="http://schemas.microsoft.com/office/drawing/2014/main" xmlns="" id="{F1169ABC-87DE-C68E-A808-1A2D4CD34309}"/>
              </a:ext>
            </a:extLst>
          </p:cNvPr>
          <p:cNvCxnSpPr>
            <a:cxnSpLocks/>
          </p:cNvCxnSpPr>
          <p:nvPr/>
        </p:nvCxnSpPr>
        <p:spPr>
          <a:xfrm>
            <a:off x="3172392" y="5312515"/>
            <a:ext cx="5847217"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1" name="Стрелка вправо 10"/>
          <p:cNvSpPr/>
          <p:nvPr/>
        </p:nvSpPr>
        <p:spPr>
          <a:xfrm>
            <a:off x="8412852" y="1356678"/>
            <a:ext cx="336430" cy="189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3470151" y="1361653"/>
            <a:ext cx="336430" cy="189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Picture 15"/>
          <p:cNvPicPr>
            <a:picLocks noChangeAspect="1" noChangeArrowheads="1"/>
          </p:cNvPicPr>
          <p:nvPr/>
        </p:nvPicPr>
        <p:blipFill>
          <a:blip r:embed="rId2" cstate="print"/>
          <a:srcRect l="9004" t="10257" r="9309" b="3847"/>
          <a:stretch>
            <a:fillRect/>
          </a:stretch>
        </p:blipFill>
        <p:spPr bwMode="auto">
          <a:xfrm>
            <a:off x="5900469" y="1950695"/>
            <a:ext cx="4948386" cy="4350944"/>
          </a:xfrm>
          <a:prstGeom prst="rect">
            <a:avLst/>
          </a:prstGeom>
          <a:noFill/>
          <a:ln w="9525">
            <a:noFill/>
            <a:miter lim="800000"/>
            <a:headEnd/>
            <a:tailEnd/>
          </a:ln>
        </p:spPr>
      </p:pic>
      <p:sp>
        <p:nvSpPr>
          <p:cNvPr id="21" name="Прямоугольник 20"/>
          <p:cNvSpPr/>
          <p:nvPr/>
        </p:nvSpPr>
        <p:spPr>
          <a:xfrm>
            <a:off x="649857" y="2879164"/>
            <a:ext cx="4629509" cy="2677656"/>
          </a:xfrm>
          <a:prstGeom prst="rect">
            <a:avLst/>
          </a:prstGeom>
        </p:spPr>
        <p:txBody>
          <a:bodyPr wrap="square">
            <a:spAutoFit/>
          </a:bodyPr>
          <a:lstStyle/>
          <a:p>
            <a:pPr algn="just"/>
            <a:r>
              <a:rPr lang="ru-RU" sz="2400" b="1" dirty="0" smtClean="0">
                <a:solidFill>
                  <a:schemeClr val="accent1">
                    <a:lumMod val="75000"/>
                  </a:schemeClr>
                </a:solidFill>
                <a:latin typeface="Times New Roman" pitchFamily="18" charset="0"/>
                <a:cs typeface="Times New Roman" pitchFamily="18" charset="0"/>
              </a:rPr>
              <a:t>ПО НАИМЕНОВАНИЮ И/ИЛИ ИНН МОЖНО ПРОВЕРИТЬ НАХОДИТЬСЯ ЛИ  ВАША ОРГАНИЗАЦИИ В РЕЕСТРЕ,  А ТАКЖЕ УЗНАТЬ РЕГИСТРАЦИОННЫЙ НОМЕР ЗАПИСИ В РЕЕСТРЕ  </a:t>
            </a:r>
            <a:endParaRPr lang="ru-RU" sz="24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995122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p:txBody>
          <a:bodyPr>
            <a:normAutofit/>
          </a:bodyPr>
          <a:lstStyle/>
          <a:p>
            <a:pPr algn="ctr">
              <a:defRPr/>
            </a:pPr>
            <a:r>
              <a:rPr lang="ru-RU" b="1" dirty="0" smtClean="0">
                <a:solidFill>
                  <a:schemeClr val="accent1">
                    <a:lumMod val="75000"/>
                  </a:schemeClr>
                </a:solidFill>
                <a:latin typeface="Times New Roman" pitchFamily="18" charset="0"/>
                <a:cs typeface="Times New Roman" pitchFamily="18" charset="0"/>
              </a:rPr>
              <a:t> УВЕДОМЛЕНИЕ ОБ ОБРАБОТКЕ ПЕРСОНАЛЬНЫХ ДАННЫХ</a:t>
            </a:r>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pPr/>
              <a:t>31</a:t>
            </a:fld>
            <a:endParaRPr lang="ru-RU"/>
          </a:p>
        </p:txBody>
      </p:sp>
      <p:cxnSp>
        <p:nvCxnSpPr>
          <p:cNvPr id="24" name="Прямая соединительная линия 23">
            <a:extLst>
              <a:ext uri="{FF2B5EF4-FFF2-40B4-BE49-F238E27FC236}">
                <a16:creationId xmlns:a16="http://schemas.microsoft.com/office/drawing/2014/main" xmlns="" id="{F1169ABC-87DE-C68E-A808-1A2D4CD34309}"/>
              </a:ext>
            </a:extLst>
          </p:cNvPr>
          <p:cNvCxnSpPr>
            <a:cxnSpLocks/>
          </p:cNvCxnSpPr>
          <p:nvPr/>
        </p:nvCxnSpPr>
        <p:spPr>
          <a:xfrm>
            <a:off x="3172392" y="5312515"/>
            <a:ext cx="5847217"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xmlns="" id="{413DEFBD-8DCC-A3C6-331D-697CA94ECE38}"/>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tretch>
            <a:fillRect/>
          </a:stretch>
        </p:blipFill>
        <p:spPr>
          <a:xfrm>
            <a:off x="309572" y="1250382"/>
            <a:ext cx="911584" cy="911584"/>
          </a:xfrm>
          <a:prstGeom prst="rect">
            <a:avLst/>
          </a:prstGeom>
        </p:spPr>
      </p:pic>
      <p:sp>
        <p:nvSpPr>
          <p:cNvPr id="6" name="Прямоугольник: скругленные углы 13">
            <a:extLst>
              <a:ext uri="{FF2B5EF4-FFF2-40B4-BE49-F238E27FC236}">
                <a16:creationId xmlns:a16="http://schemas.microsoft.com/office/drawing/2014/main" xmlns="" id="{7AA6CEA5-B0BE-08DC-538F-CC9EAD1A62EC}"/>
              </a:ext>
            </a:extLst>
          </p:cNvPr>
          <p:cNvSpPr/>
          <p:nvPr/>
        </p:nvSpPr>
        <p:spPr>
          <a:xfrm>
            <a:off x="1227438" y="1211462"/>
            <a:ext cx="10405712" cy="1356920"/>
          </a:xfrm>
          <a:prstGeom prst="roundRect">
            <a:avLst>
              <a:gd name="adj" fmla="val 4906"/>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173504" y="1173115"/>
            <a:ext cx="10265434" cy="1477328"/>
          </a:xfrm>
          <a:prstGeom prst="rect">
            <a:avLst/>
          </a:prstGeom>
        </p:spPr>
        <p:txBody>
          <a:bodyPr wrap="square">
            <a:spAutoFit/>
          </a:bodyPr>
          <a:lstStyle/>
          <a:p>
            <a:pPr algn="just"/>
            <a:r>
              <a:rPr lang="ru-RU" dirty="0" smtClean="0">
                <a:latin typeface="Times New Roman" pitchFamily="18" charset="0"/>
                <a:cs typeface="Times New Roman" pitchFamily="18" charset="0"/>
              </a:rPr>
              <a:t>В соответствии с п. 3.1. ст. 22 Закона о персональных данных, при предоставлении сведений, предусмотренных ч. 3 ст. 22 Закона о персональных данных, оператор </a:t>
            </a:r>
            <a:r>
              <a:rPr lang="ru-RU" dirty="0" smtClean="0">
                <a:solidFill>
                  <a:srgbClr val="FF0000"/>
                </a:solidFill>
                <a:latin typeface="Times New Roman" pitchFamily="18" charset="0"/>
                <a:cs typeface="Times New Roman" pitchFamily="18" charset="0"/>
              </a:rPr>
              <a:t>для каждой цели обработки персональных данных </a:t>
            </a:r>
            <a:r>
              <a:rPr lang="ru-RU" dirty="0" smtClean="0">
                <a:latin typeface="Times New Roman" pitchFamily="18" charset="0"/>
                <a:cs typeface="Times New Roman" pitchFamily="18" charset="0"/>
              </a:rPr>
              <a:t>указывает категории персональных данных, категории субъектов, персональные данные которых обрабатываются, правовое основание обработки персональных данных, перечень действий с персональными данными, способы обработки персональных данных.</a:t>
            </a:r>
            <a:endParaRPr lang="ru-RU"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cstate="print"/>
          <a:srcRect/>
          <a:stretch>
            <a:fillRect/>
          </a:stretch>
        </p:blipFill>
        <p:spPr bwMode="auto">
          <a:xfrm>
            <a:off x="2300235" y="2806694"/>
            <a:ext cx="2793159" cy="3617882"/>
          </a:xfrm>
          <a:prstGeom prst="rect">
            <a:avLst/>
          </a:prstGeom>
          <a:solidFill>
            <a:schemeClr val="tx1"/>
          </a:solidFill>
          <a:ln w="9525">
            <a:solidFill>
              <a:schemeClr val="bg2">
                <a:lumMod val="25000"/>
              </a:schemeClr>
            </a:solid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836473" y="2772149"/>
            <a:ext cx="2934148" cy="3588350"/>
          </a:xfrm>
          <a:prstGeom prst="rect">
            <a:avLst/>
          </a:prstGeom>
          <a:solidFill>
            <a:schemeClr val="tx1"/>
          </a:solidFill>
          <a:ln w="9525">
            <a:solidFill>
              <a:schemeClr val="tx1"/>
            </a:solidFill>
            <a:miter lim="800000"/>
            <a:headEnd/>
            <a:tailEnd/>
          </a:ln>
        </p:spPr>
      </p:pic>
      <p:sp>
        <p:nvSpPr>
          <p:cNvPr id="13" name="Рамка 12"/>
          <p:cNvSpPr/>
          <p:nvPr/>
        </p:nvSpPr>
        <p:spPr bwMode="auto">
          <a:xfrm flipV="1">
            <a:off x="6835293" y="5069479"/>
            <a:ext cx="2960041" cy="373707"/>
          </a:xfrm>
          <a:prstGeom prst="fram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4" name="Рамка 13"/>
          <p:cNvSpPr/>
          <p:nvPr/>
        </p:nvSpPr>
        <p:spPr bwMode="auto">
          <a:xfrm flipV="1">
            <a:off x="2318316" y="5684804"/>
            <a:ext cx="2790387" cy="353685"/>
          </a:xfrm>
          <a:prstGeom prst="fram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1995122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4"/>
          <p:cNvSpPr>
            <a:spLocks noChangeArrowheads="1"/>
          </p:cNvSpPr>
          <p:nvPr/>
        </p:nvSpPr>
        <p:spPr bwMode="auto">
          <a:xfrm>
            <a:off x="609600" y="3949700"/>
            <a:ext cx="4548717" cy="338138"/>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sz="1400">
                <a:solidFill>
                  <a:srgbClr val="004A97"/>
                </a:solidFill>
                <a:latin typeface="Calibri" pitchFamily="34" charset="0"/>
              </a:rPr>
              <a:t>       </a:t>
            </a:r>
            <a:endParaRPr lang="ru-RU" sz="1400">
              <a:solidFill>
                <a:srgbClr val="004A97"/>
              </a:solidFill>
              <a:latin typeface="Arial Narrow" pitchFamily="34" charset="0"/>
            </a:endParaRPr>
          </a:p>
        </p:txBody>
      </p:sp>
      <p:sp>
        <p:nvSpPr>
          <p:cNvPr id="43011" name="Прямоугольник 8"/>
          <p:cNvSpPr>
            <a:spLocks noChangeArrowheads="1"/>
          </p:cNvSpPr>
          <p:nvPr/>
        </p:nvSpPr>
        <p:spPr bwMode="auto">
          <a:xfrm>
            <a:off x="188385" y="1255714"/>
            <a:ext cx="2542116" cy="407987"/>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a:solidFill>
                  <a:srgbClr val="004A97"/>
                </a:solidFill>
                <a:latin typeface="Calibri" pitchFamily="34" charset="0"/>
              </a:rPr>
              <a:t>      </a:t>
            </a:r>
            <a:endParaRPr lang="ru-RU" sz="1400">
              <a:solidFill>
                <a:srgbClr val="004A97"/>
              </a:solidFill>
              <a:latin typeface="Calibri" pitchFamily="34" charset="0"/>
            </a:endParaRPr>
          </a:p>
        </p:txBody>
      </p:sp>
      <p:sp>
        <p:nvSpPr>
          <p:cNvPr id="43012" name="Прямоугольник 12"/>
          <p:cNvSpPr>
            <a:spLocks noChangeArrowheads="1"/>
          </p:cNvSpPr>
          <p:nvPr/>
        </p:nvSpPr>
        <p:spPr bwMode="auto">
          <a:xfrm>
            <a:off x="7912101" y="1206500"/>
            <a:ext cx="3670300" cy="338138"/>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sz="1400">
                <a:solidFill>
                  <a:srgbClr val="004A97"/>
                </a:solidFill>
                <a:latin typeface="Calibri" pitchFamily="34" charset="0"/>
              </a:rPr>
              <a:t>       </a:t>
            </a:r>
          </a:p>
        </p:txBody>
      </p:sp>
      <p:sp>
        <p:nvSpPr>
          <p:cNvPr id="43013" name="Прямоугольник 14"/>
          <p:cNvSpPr>
            <a:spLocks noChangeArrowheads="1"/>
          </p:cNvSpPr>
          <p:nvPr/>
        </p:nvSpPr>
        <p:spPr bwMode="auto">
          <a:xfrm>
            <a:off x="2836333" y="1255714"/>
            <a:ext cx="4631267" cy="338137"/>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sz="1400">
                <a:solidFill>
                  <a:srgbClr val="004A97"/>
                </a:solidFill>
                <a:latin typeface="Calibri" pitchFamily="34" charset="0"/>
              </a:rPr>
              <a:t>       </a:t>
            </a:r>
          </a:p>
        </p:txBody>
      </p:sp>
      <p:sp>
        <p:nvSpPr>
          <p:cNvPr id="43014" name="Прямоугольник 10"/>
          <p:cNvSpPr>
            <a:spLocks noChangeArrowheads="1"/>
          </p:cNvSpPr>
          <p:nvPr/>
        </p:nvSpPr>
        <p:spPr bwMode="auto">
          <a:xfrm>
            <a:off x="364067" y="914400"/>
            <a:ext cx="11652251" cy="369888"/>
          </a:xfrm>
          <a:prstGeom prst="rect">
            <a:avLst/>
          </a:prstGeom>
          <a:noFill/>
          <a:ln w="9525">
            <a:noFill/>
            <a:miter lim="800000"/>
            <a:headEnd/>
            <a:tailEnd/>
          </a:ln>
        </p:spPr>
        <p:txBody>
          <a:bodyPr>
            <a:spAutoFit/>
          </a:bodyPr>
          <a:lstStyle/>
          <a:p>
            <a:pPr algn="just" eaLnBrk="1" hangingPunct="1">
              <a:buClr>
                <a:srgbClr val="17375E"/>
              </a:buClr>
              <a:buFont typeface="Arial" charset="0"/>
              <a:buChar char="•"/>
            </a:pPr>
            <a:endParaRPr lang="ru-RU" b="1">
              <a:solidFill>
                <a:schemeClr val="tx2"/>
              </a:solidFill>
              <a:latin typeface="Arial Narrow" pitchFamily="34" charset="0"/>
            </a:endParaRPr>
          </a:p>
        </p:txBody>
      </p:sp>
      <p:pic>
        <p:nvPicPr>
          <p:cNvPr id="8" name="Рисунок 7"/>
          <p:cNvPicPr/>
          <p:nvPr/>
        </p:nvPicPr>
        <p:blipFill>
          <a:blip r:embed="rId3" cstate="print"/>
          <a:srcRect l="29049" t="5765" r="28922" b="3769"/>
          <a:stretch>
            <a:fillRect/>
          </a:stretch>
        </p:blipFill>
        <p:spPr bwMode="auto">
          <a:xfrm>
            <a:off x="527222" y="1142983"/>
            <a:ext cx="5187775" cy="4780021"/>
          </a:xfrm>
          <a:prstGeom prst="rect">
            <a:avLst/>
          </a:prstGeom>
          <a:noFill/>
          <a:ln w="9525">
            <a:noFill/>
            <a:miter lim="800000"/>
            <a:headEnd/>
            <a:tailEnd/>
          </a:ln>
        </p:spPr>
      </p:pic>
      <p:pic>
        <p:nvPicPr>
          <p:cNvPr id="9" name="Рисунок 8"/>
          <p:cNvPicPr/>
          <p:nvPr/>
        </p:nvPicPr>
        <p:blipFill>
          <a:blip r:embed="rId4" cstate="print"/>
          <a:srcRect l="29362" t="3326" r="8681" b="3104"/>
          <a:stretch>
            <a:fillRect/>
          </a:stretch>
        </p:blipFill>
        <p:spPr bwMode="auto">
          <a:xfrm>
            <a:off x="5750011" y="1186249"/>
            <a:ext cx="5609490" cy="4712043"/>
          </a:xfrm>
          <a:prstGeom prst="rect">
            <a:avLst/>
          </a:prstGeom>
          <a:noFill/>
          <a:ln w="9525">
            <a:noFill/>
            <a:miter lim="800000"/>
            <a:headEnd/>
            <a:tailEnd/>
          </a:ln>
        </p:spPr>
      </p:pic>
      <p:sp>
        <p:nvSpPr>
          <p:cNvPr id="11" name="Прямоугольник 10"/>
          <p:cNvSpPr/>
          <p:nvPr/>
        </p:nvSpPr>
        <p:spPr>
          <a:xfrm>
            <a:off x="952464" y="500042"/>
            <a:ext cx="10382323" cy="369332"/>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b="1" dirty="0" smtClean="0">
                <a:solidFill>
                  <a:schemeClr val="accent1"/>
                </a:solidFill>
                <a:effectLst>
                  <a:outerShdw blurRad="38100" dist="38100" dir="2700000" algn="tl">
                    <a:srgbClr val="000000">
                      <a:alpha val="43137"/>
                    </a:srgbClr>
                  </a:outerShdw>
                </a:effectLst>
                <a:latin typeface="+mj-lt"/>
              </a:rPr>
              <a:t>Подача Уведомления/ Уведомления об изменении сведений</a:t>
            </a:r>
            <a:endParaRPr lang="ru-RU" b="1" dirty="0">
              <a:solidFill>
                <a:schemeClr val="accent1"/>
              </a:solidFill>
              <a:effectLst>
                <a:outerShdw blurRad="38100" dist="38100" dir="2700000" algn="tl">
                  <a:srgbClr val="000000">
                    <a:alpha val="43137"/>
                  </a:srgbClr>
                </a:outerShdw>
              </a:effectLst>
              <a:latin typeface="+mj-lt"/>
            </a:endParaRPr>
          </a:p>
        </p:txBody>
      </p:sp>
    </p:spTree>
    <p:extLst>
      <p:ext uri="{BB962C8B-B14F-4D97-AF65-F5344CB8AC3E}">
        <p14:creationId xmlns="" xmlns:p14="http://schemas.microsoft.com/office/powerpoint/2010/main" val="168518366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4"/>
          <p:cNvSpPr>
            <a:spLocks noChangeArrowheads="1"/>
          </p:cNvSpPr>
          <p:nvPr/>
        </p:nvSpPr>
        <p:spPr bwMode="auto">
          <a:xfrm>
            <a:off x="609600" y="3949700"/>
            <a:ext cx="4548717" cy="338138"/>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sz="1400">
                <a:solidFill>
                  <a:srgbClr val="004A97"/>
                </a:solidFill>
                <a:latin typeface="Calibri" pitchFamily="34" charset="0"/>
              </a:rPr>
              <a:t>       </a:t>
            </a:r>
            <a:endParaRPr lang="ru-RU" sz="1400">
              <a:solidFill>
                <a:srgbClr val="004A97"/>
              </a:solidFill>
              <a:latin typeface="Arial Narrow" pitchFamily="34" charset="0"/>
            </a:endParaRPr>
          </a:p>
        </p:txBody>
      </p:sp>
      <p:sp>
        <p:nvSpPr>
          <p:cNvPr id="43011" name="Прямоугольник 8"/>
          <p:cNvSpPr>
            <a:spLocks noChangeArrowheads="1"/>
          </p:cNvSpPr>
          <p:nvPr/>
        </p:nvSpPr>
        <p:spPr bwMode="auto">
          <a:xfrm>
            <a:off x="188385" y="1255714"/>
            <a:ext cx="2542116" cy="407987"/>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a:solidFill>
                  <a:srgbClr val="004A97"/>
                </a:solidFill>
                <a:latin typeface="Calibri" pitchFamily="34" charset="0"/>
              </a:rPr>
              <a:t>      </a:t>
            </a:r>
            <a:endParaRPr lang="ru-RU" sz="1400">
              <a:solidFill>
                <a:srgbClr val="004A97"/>
              </a:solidFill>
              <a:latin typeface="Calibri" pitchFamily="34" charset="0"/>
            </a:endParaRPr>
          </a:p>
        </p:txBody>
      </p:sp>
      <p:sp>
        <p:nvSpPr>
          <p:cNvPr id="43012" name="Прямоугольник 12"/>
          <p:cNvSpPr>
            <a:spLocks noChangeArrowheads="1"/>
          </p:cNvSpPr>
          <p:nvPr/>
        </p:nvSpPr>
        <p:spPr bwMode="auto">
          <a:xfrm>
            <a:off x="7912101" y="1206500"/>
            <a:ext cx="3670300" cy="338138"/>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sz="1400">
                <a:solidFill>
                  <a:srgbClr val="004A97"/>
                </a:solidFill>
                <a:latin typeface="Calibri" pitchFamily="34" charset="0"/>
              </a:rPr>
              <a:t>       </a:t>
            </a:r>
          </a:p>
        </p:txBody>
      </p:sp>
      <p:sp>
        <p:nvSpPr>
          <p:cNvPr id="43013" name="Прямоугольник 14"/>
          <p:cNvSpPr>
            <a:spLocks noChangeArrowheads="1"/>
          </p:cNvSpPr>
          <p:nvPr/>
        </p:nvSpPr>
        <p:spPr bwMode="auto">
          <a:xfrm>
            <a:off x="2836333" y="1255714"/>
            <a:ext cx="4631267" cy="338137"/>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sz="1400">
                <a:solidFill>
                  <a:srgbClr val="004A97"/>
                </a:solidFill>
                <a:latin typeface="Calibri" pitchFamily="34" charset="0"/>
              </a:rPr>
              <a:t>       </a:t>
            </a:r>
          </a:p>
        </p:txBody>
      </p:sp>
      <p:sp>
        <p:nvSpPr>
          <p:cNvPr id="43014" name="Прямоугольник 10"/>
          <p:cNvSpPr>
            <a:spLocks noChangeArrowheads="1"/>
          </p:cNvSpPr>
          <p:nvPr/>
        </p:nvSpPr>
        <p:spPr bwMode="auto">
          <a:xfrm>
            <a:off x="364067" y="914400"/>
            <a:ext cx="11652251" cy="369888"/>
          </a:xfrm>
          <a:prstGeom prst="rect">
            <a:avLst/>
          </a:prstGeom>
          <a:noFill/>
          <a:ln w="9525">
            <a:noFill/>
            <a:miter lim="800000"/>
            <a:headEnd/>
            <a:tailEnd/>
          </a:ln>
        </p:spPr>
        <p:txBody>
          <a:bodyPr>
            <a:spAutoFit/>
          </a:bodyPr>
          <a:lstStyle/>
          <a:p>
            <a:pPr algn="just" eaLnBrk="1" hangingPunct="1">
              <a:buClr>
                <a:srgbClr val="17375E"/>
              </a:buClr>
              <a:buFont typeface="Arial" charset="0"/>
              <a:buChar char="•"/>
            </a:pPr>
            <a:endParaRPr lang="ru-RU" b="1">
              <a:solidFill>
                <a:schemeClr val="tx2"/>
              </a:solidFill>
              <a:latin typeface="Arial Narrow" pitchFamily="34" charset="0"/>
            </a:endParaRPr>
          </a:p>
        </p:txBody>
      </p:sp>
      <p:pic>
        <p:nvPicPr>
          <p:cNvPr id="8" name="Рисунок 7"/>
          <p:cNvPicPr/>
          <p:nvPr/>
        </p:nvPicPr>
        <p:blipFill>
          <a:blip r:embed="rId3" cstate="print"/>
          <a:srcRect l="30059" t="6874" r="29199" b="3103"/>
          <a:stretch>
            <a:fillRect/>
          </a:stretch>
        </p:blipFill>
        <p:spPr bwMode="auto">
          <a:xfrm>
            <a:off x="1523969" y="1285860"/>
            <a:ext cx="4667283" cy="4357718"/>
          </a:xfrm>
          <a:prstGeom prst="rect">
            <a:avLst/>
          </a:prstGeom>
          <a:noFill/>
          <a:ln w="9525">
            <a:noFill/>
            <a:miter lim="800000"/>
            <a:headEnd/>
            <a:tailEnd/>
          </a:ln>
        </p:spPr>
      </p:pic>
      <p:pic>
        <p:nvPicPr>
          <p:cNvPr id="9" name="Рисунок 8"/>
          <p:cNvPicPr/>
          <p:nvPr/>
        </p:nvPicPr>
        <p:blipFill>
          <a:blip r:embed="rId4" cstate="print"/>
          <a:srcRect l="30319" t="3326" r="29615" b="3223"/>
          <a:stretch>
            <a:fillRect/>
          </a:stretch>
        </p:blipFill>
        <p:spPr bwMode="auto">
          <a:xfrm>
            <a:off x="6191251" y="1285860"/>
            <a:ext cx="4667283" cy="4357718"/>
          </a:xfrm>
          <a:prstGeom prst="rect">
            <a:avLst/>
          </a:prstGeom>
          <a:noFill/>
          <a:ln w="9525">
            <a:noFill/>
            <a:miter lim="800000"/>
            <a:headEnd/>
            <a:tailEnd/>
          </a:ln>
        </p:spPr>
      </p:pic>
      <p:sp>
        <p:nvSpPr>
          <p:cNvPr id="10" name="Прямоугольник 9"/>
          <p:cNvSpPr/>
          <p:nvPr/>
        </p:nvSpPr>
        <p:spPr>
          <a:xfrm>
            <a:off x="1523968" y="500042"/>
            <a:ext cx="9334565" cy="369332"/>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b="1" dirty="0" smtClean="0">
                <a:solidFill>
                  <a:schemeClr val="accent1">
                    <a:lumMod val="75000"/>
                  </a:schemeClr>
                </a:solidFill>
                <a:effectLst>
                  <a:outerShdw blurRad="38100" dist="38100" dir="2700000" algn="tl">
                    <a:srgbClr val="000000">
                      <a:alpha val="43137"/>
                    </a:srgbClr>
                  </a:outerShdw>
                </a:effectLst>
                <a:latin typeface="+mj-lt"/>
              </a:rPr>
              <a:t>Подача Уведомления/ Уведомления об изменении сведений</a:t>
            </a:r>
            <a:endParaRPr lang="ru-RU" b="1" dirty="0">
              <a:solidFill>
                <a:schemeClr val="accent1">
                  <a:lumMod val="75000"/>
                </a:schemeClr>
              </a:solidFill>
              <a:effectLst>
                <a:outerShdw blurRad="38100" dist="38100" dir="2700000" algn="tl">
                  <a:srgbClr val="000000">
                    <a:alpha val="43137"/>
                  </a:srgbClr>
                </a:outerShdw>
              </a:effectLst>
              <a:latin typeface="+mj-lt"/>
            </a:endParaRPr>
          </a:p>
        </p:txBody>
      </p:sp>
      <p:sp>
        <p:nvSpPr>
          <p:cNvPr id="11" name="Рамка 10"/>
          <p:cNvSpPr/>
          <p:nvPr/>
        </p:nvSpPr>
        <p:spPr bwMode="auto">
          <a:xfrm flipV="1">
            <a:off x="1556951" y="3452347"/>
            <a:ext cx="1309817" cy="353685"/>
          </a:xfrm>
          <a:prstGeom prst="fram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2" name="Рамка 11"/>
          <p:cNvSpPr/>
          <p:nvPr/>
        </p:nvSpPr>
        <p:spPr bwMode="auto">
          <a:xfrm flipV="1">
            <a:off x="1491049" y="4753927"/>
            <a:ext cx="1598140" cy="353685"/>
          </a:xfrm>
          <a:prstGeom prst="fram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3" name="Рамка 12"/>
          <p:cNvSpPr/>
          <p:nvPr/>
        </p:nvSpPr>
        <p:spPr bwMode="auto">
          <a:xfrm flipV="1">
            <a:off x="6198337" y="1541170"/>
            <a:ext cx="1191003" cy="287630"/>
          </a:xfrm>
          <a:prstGeom prst="fram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4" name="Рамка 13"/>
          <p:cNvSpPr/>
          <p:nvPr/>
        </p:nvSpPr>
        <p:spPr bwMode="auto">
          <a:xfrm flipV="1">
            <a:off x="6231289" y="3254641"/>
            <a:ext cx="4379046" cy="353685"/>
          </a:xfrm>
          <a:prstGeom prst="fram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16" name="Рамка 15"/>
          <p:cNvSpPr/>
          <p:nvPr/>
        </p:nvSpPr>
        <p:spPr bwMode="auto">
          <a:xfrm>
            <a:off x="8571471" y="4777946"/>
            <a:ext cx="473676" cy="263610"/>
          </a:xfrm>
          <a:prstGeom prst="fram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8994473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p:txBody>
          <a:bodyPr>
            <a:normAutofit fontScale="90000"/>
          </a:bodyPr>
          <a:lstStyle/>
          <a:p>
            <a:pPr algn="ctr">
              <a:defRPr/>
            </a:pPr>
            <a:r>
              <a:rPr lang="ru-RU" b="1" dirty="0" smtClean="0">
                <a:latin typeface="Times New Roman" pitchFamily="18" charset="0"/>
                <a:cs typeface="Times New Roman" pitchFamily="18" charset="0"/>
              </a:rPr>
              <a:t>УВЕДОМЛЕНИЕ РОСКОМНАДЗОРА ОБ ИЗМЕНЕНИИ СВЕДЕНИЙ</a:t>
            </a:r>
            <a:endParaRPr lang="ru-RU" b="1" dirty="0" smtClean="0">
              <a:solidFill>
                <a:schemeClr val="accent1">
                  <a:lumMod val="75000"/>
                </a:schemeClr>
              </a:solidFill>
              <a:latin typeface="Times New Roman" pitchFamily="18" charset="0"/>
              <a:cs typeface="Times New Roman" pitchFamily="18" charset="0"/>
            </a:endParaRPr>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pPr/>
              <a:t>34</a:t>
            </a:fld>
            <a:endParaRPr lang="ru-RU"/>
          </a:p>
        </p:txBody>
      </p:sp>
      <p:sp>
        <p:nvSpPr>
          <p:cNvPr id="5" name="TextBox 4"/>
          <p:cNvSpPr txBox="1"/>
          <p:nvPr/>
        </p:nvSpPr>
        <p:spPr>
          <a:xfrm>
            <a:off x="814380" y="1228121"/>
            <a:ext cx="10688010" cy="1692771"/>
          </a:xfrm>
          <a:prstGeom prst="rect">
            <a:avLst/>
          </a:prstGeom>
          <a:noFill/>
        </p:spPr>
        <p:txBody>
          <a:bodyPr wrap="square" rtlCol="0">
            <a:spAutoFit/>
          </a:bodyPr>
          <a:lstStyle/>
          <a:p>
            <a:pPr>
              <a:defRPr/>
            </a:pPr>
            <a:r>
              <a:rPr lang="ru-RU" sz="2000" dirty="0" smtClean="0">
                <a:latin typeface="Times New Roman" pitchFamily="18" charset="0"/>
                <a:cs typeface="Times New Roman" pitchFamily="18" charset="0"/>
              </a:rPr>
              <a:t>ДЛЯ ВНЕСЕНИЯ ИЗМЕНЕНИЙ В СВЕДЕНИЯ, СОДЕРЖАЩИЕСЯ В РЕЕСТРЕ НЕОБХОДИМО НАПРАВИТЬ  В РОСКОМНАДЗОР УВЕДОМЛЕНИЕ ОБ ИЗМЕНЕНИИ СВЕДЕНИЙ, СОДЕРЖАЩИХСЯ В УВЕДОМЛЕНИИ О НАМЕРЕНИИ ОСУЩЕСТВЛЯТЬ ОБРАБОТКУ ПЕРСОНАЛЬНЫХ ДАННЫХ</a:t>
            </a:r>
          </a:p>
          <a:p>
            <a:pPr>
              <a:defRPr/>
            </a:pPr>
            <a:r>
              <a:rPr lang="ru-RU" sz="2400" b="1" dirty="0" smtClean="0">
                <a:solidFill>
                  <a:schemeClr val="accent1">
                    <a:lumMod val="75000"/>
                  </a:schemeClr>
                </a:solidFill>
              </a:rPr>
              <a:t> </a:t>
            </a:r>
            <a:endParaRPr lang="ru-RU" sz="2400" b="1" dirty="0">
              <a:solidFill>
                <a:schemeClr val="accent1">
                  <a:lumMod val="75000"/>
                </a:schemeClr>
              </a:solidFill>
              <a:effectLst>
                <a:outerShdw blurRad="38100" dist="38100" dir="2700000" algn="tl">
                  <a:srgbClr val="000000">
                    <a:alpha val="43137"/>
                  </a:srgbClr>
                </a:outerShdw>
              </a:effectLst>
            </a:endParaRPr>
          </a:p>
        </p:txBody>
      </p:sp>
      <p:cxnSp>
        <p:nvCxnSpPr>
          <p:cNvPr id="24" name="Прямая соединительная линия 23">
            <a:extLst>
              <a:ext uri="{FF2B5EF4-FFF2-40B4-BE49-F238E27FC236}">
                <a16:creationId xmlns:a16="http://schemas.microsoft.com/office/drawing/2014/main" xmlns="" id="{F1169ABC-87DE-C68E-A808-1A2D4CD34309}"/>
              </a:ext>
            </a:extLst>
          </p:cNvPr>
          <p:cNvCxnSpPr>
            <a:cxnSpLocks/>
          </p:cNvCxnSpPr>
          <p:nvPr/>
        </p:nvCxnSpPr>
        <p:spPr>
          <a:xfrm>
            <a:off x="3172392" y="5312515"/>
            <a:ext cx="5847217"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589472" y="2775647"/>
            <a:ext cx="4629509" cy="461665"/>
          </a:xfrm>
          <a:prstGeom prst="rect">
            <a:avLst/>
          </a:prstGeom>
        </p:spPr>
        <p:txBody>
          <a:bodyPr wrap="square">
            <a:spAutoFit/>
          </a:bodyPr>
          <a:lstStyle/>
          <a:p>
            <a:pPr algn="just"/>
            <a:endParaRPr lang="ru-RU" sz="2400" dirty="0">
              <a:solidFill>
                <a:schemeClr val="accent1">
                  <a:lumMod val="75000"/>
                </a:schemeClr>
              </a:solidFill>
            </a:endParaRPr>
          </a:p>
        </p:txBody>
      </p:sp>
      <p:pic>
        <p:nvPicPr>
          <p:cNvPr id="10" name="Picture 2"/>
          <p:cNvPicPr>
            <a:picLocks noChangeAspect="1" noChangeArrowheads="1"/>
          </p:cNvPicPr>
          <p:nvPr/>
        </p:nvPicPr>
        <p:blipFill>
          <a:blip r:embed="rId2" cstate="print"/>
          <a:srcRect/>
          <a:stretch>
            <a:fillRect/>
          </a:stretch>
        </p:blipFill>
        <p:spPr bwMode="auto">
          <a:xfrm>
            <a:off x="7725524" y="2499534"/>
            <a:ext cx="2952328" cy="4116179"/>
          </a:xfrm>
          <a:prstGeom prst="rect">
            <a:avLst/>
          </a:prstGeom>
          <a:ln>
            <a:solidFill>
              <a:srgbClr val="00B0F0"/>
            </a:solidFill>
            <a:headEnd/>
            <a:tailEnd/>
          </a:ln>
        </p:spPr>
        <p:style>
          <a:lnRef idx="1">
            <a:schemeClr val="accent1"/>
          </a:lnRef>
          <a:fillRef idx="2">
            <a:schemeClr val="accent1"/>
          </a:fillRef>
          <a:effectRef idx="1">
            <a:schemeClr val="accent1"/>
          </a:effectRef>
          <a:fontRef idx="minor">
            <a:schemeClr val="dk1"/>
          </a:fontRef>
        </p:style>
      </p:pic>
      <p:sp>
        <p:nvSpPr>
          <p:cNvPr id="14" name="Прямоугольник 13"/>
          <p:cNvSpPr/>
          <p:nvPr/>
        </p:nvSpPr>
        <p:spPr>
          <a:xfrm>
            <a:off x="2028924" y="2728078"/>
            <a:ext cx="5243143" cy="646331"/>
          </a:xfrm>
          <a:prstGeom prst="rect">
            <a:avLst/>
          </a:prstGeom>
          <a:noFill/>
          <a:ln/>
        </p:spPr>
        <p:style>
          <a:lnRef idx="1">
            <a:schemeClr val="accent1"/>
          </a:lnRef>
          <a:fillRef idx="2">
            <a:schemeClr val="accent1"/>
          </a:fillRef>
          <a:effectRef idx="1">
            <a:schemeClr val="accent1"/>
          </a:effectRef>
          <a:fontRef idx="minor">
            <a:schemeClr val="dk1"/>
          </a:fontRef>
        </p:style>
        <p:txBody>
          <a:bodyPr wrap="square">
            <a:spAutoFit/>
          </a:bodyPr>
          <a:lstStyle/>
          <a:p>
            <a:pPr lvl="0" algn="ctr" defTabSz="800100">
              <a:lnSpc>
                <a:spcPct val="90000"/>
              </a:lnSpc>
              <a:spcBef>
                <a:spcPct val="0"/>
              </a:spcBef>
              <a:spcAft>
                <a:spcPct val="35000"/>
              </a:spcAft>
            </a:pPr>
            <a:r>
              <a:rPr lang="ru-RU" sz="2000" dirty="0" smtClean="0">
                <a:solidFill>
                  <a:schemeClr val="tx1"/>
                </a:solidFill>
                <a:latin typeface="Times New Roman" pitchFamily="18" charset="0"/>
                <a:cs typeface="Times New Roman" pitchFamily="18" charset="0"/>
              </a:rPr>
              <a:t>ПОРТАЛ ПЕРСОНАЛЬНЫХ ДАННЫХ (</a:t>
            </a:r>
            <a:r>
              <a:rPr lang="en-US" sz="2000" dirty="0" smtClean="0">
                <a:solidFill>
                  <a:schemeClr val="tx1"/>
                </a:solidFill>
                <a:latin typeface="Times New Roman" pitchFamily="18" charset="0"/>
                <a:cs typeface="Times New Roman" pitchFamily="18" charset="0"/>
              </a:rPr>
              <a:t>HTTPS://PD.RKN.GOV.RU</a:t>
            </a: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p:txBody>
      </p:sp>
      <p:sp>
        <p:nvSpPr>
          <p:cNvPr id="15" name="Прямоугольник 14"/>
          <p:cNvSpPr/>
          <p:nvPr/>
        </p:nvSpPr>
        <p:spPr>
          <a:xfrm>
            <a:off x="2043182" y="3805954"/>
            <a:ext cx="5220260" cy="369332"/>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defTabSz="800100">
              <a:lnSpc>
                <a:spcPct val="90000"/>
              </a:lnSpc>
              <a:spcBef>
                <a:spcPct val="0"/>
              </a:spcBef>
              <a:spcAft>
                <a:spcPct val="35000"/>
              </a:spcAft>
            </a:pPr>
            <a:r>
              <a:rPr lang="ru-RU" sz="2000" dirty="0" smtClean="0">
                <a:solidFill>
                  <a:schemeClr val="tx1"/>
                </a:solidFill>
                <a:latin typeface="Times New Roman" pitchFamily="18" charset="0"/>
                <a:cs typeface="Times New Roman" pitchFamily="18" charset="0"/>
              </a:rPr>
              <a:t>РЕЕСТР ОПЕРАТОРОВ</a:t>
            </a:r>
            <a:endParaRPr lang="ru-RU" sz="2000" dirty="0">
              <a:solidFill>
                <a:schemeClr val="tx1"/>
              </a:solidFill>
              <a:latin typeface="Times New Roman" pitchFamily="18" charset="0"/>
              <a:cs typeface="Times New Roman" pitchFamily="18" charset="0"/>
            </a:endParaRPr>
          </a:p>
        </p:txBody>
      </p:sp>
      <p:sp>
        <p:nvSpPr>
          <p:cNvPr id="17" name="Прямоугольник 16"/>
          <p:cNvSpPr/>
          <p:nvPr/>
        </p:nvSpPr>
        <p:spPr>
          <a:xfrm>
            <a:off x="2063432" y="4514387"/>
            <a:ext cx="5200010" cy="369332"/>
          </a:xfrm>
          <a:prstGeom prst="rect">
            <a:avLst/>
          </a:prstGeom>
          <a:no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defTabSz="800100">
              <a:lnSpc>
                <a:spcPct val="90000"/>
              </a:lnSpc>
              <a:spcBef>
                <a:spcPct val="0"/>
              </a:spcBef>
              <a:spcAft>
                <a:spcPct val="35000"/>
              </a:spcAft>
            </a:pPr>
            <a:r>
              <a:rPr lang="ru-RU" sz="2000" dirty="0" smtClean="0">
                <a:solidFill>
                  <a:schemeClr val="tx1"/>
                </a:solidFill>
                <a:latin typeface="Times New Roman" pitchFamily="18" charset="0"/>
                <a:cs typeface="Times New Roman" pitchFamily="18" charset="0"/>
              </a:rPr>
              <a:t>ЭЛЕКТРОННЫЕ ФОРМЫ ЗАЯВЛЕНИЙ</a:t>
            </a:r>
            <a:endParaRPr lang="ru-RU" sz="2000" dirty="0">
              <a:solidFill>
                <a:schemeClr val="tx1"/>
              </a:solidFill>
              <a:latin typeface="Times New Roman" pitchFamily="18" charset="0"/>
              <a:cs typeface="Times New Roman" pitchFamily="18" charset="0"/>
            </a:endParaRPr>
          </a:p>
        </p:txBody>
      </p:sp>
      <p:sp>
        <p:nvSpPr>
          <p:cNvPr id="18" name="Прямоугольник 17"/>
          <p:cNvSpPr/>
          <p:nvPr/>
        </p:nvSpPr>
        <p:spPr>
          <a:xfrm>
            <a:off x="2060435" y="5165455"/>
            <a:ext cx="5040560" cy="1477328"/>
          </a:xfrm>
          <a:prstGeom prst="rect">
            <a:avLst/>
          </a:prstGeom>
          <a:no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defTabSz="800100">
              <a:spcAft>
                <a:spcPct val="35000"/>
              </a:spcAft>
            </a:pPr>
            <a:r>
              <a:rPr lang="ru-RU" dirty="0" smtClean="0">
                <a:solidFill>
                  <a:schemeClr val="tx1"/>
                </a:solidFill>
                <a:latin typeface="Times New Roman" pitchFamily="18" charset="0"/>
                <a:cs typeface="Times New Roman" pitchFamily="18" charset="0"/>
              </a:rPr>
              <a:t>ПЕРЕЙТИ К ЗАПОЛНЕНИЮ УВЕДОМЛЕНИЯ ОБ ИЗМЕНЕНИИ СВЕДЕНИЙ, СОДЕРЖАЩИХСЯ В УВЕДОМЛЕНИИ О НАМЕРЕНИИ ОСУЩЕСТВЛЯТЬ ОБРАБОТКУ ПЕРСОНАЛЬНЫХ ДАННЫХ</a:t>
            </a:r>
            <a:endParaRPr lang="ru-RU" dirty="0">
              <a:solidFill>
                <a:schemeClr val="tx1"/>
              </a:solidFill>
              <a:latin typeface="Times New Roman" pitchFamily="18" charset="0"/>
              <a:cs typeface="Times New Roman" pitchFamily="18" charset="0"/>
            </a:endParaRPr>
          </a:p>
        </p:txBody>
      </p:sp>
      <p:sp>
        <p:nvSpPr>
          <p:cNvPr id="19" name="Стрелка вниз 18"/>
          <p:cNvSpPr/>
          <p:nvPr/>
        </p:nvSpPr>
        <p:spPr>
          <a:xfrm>
            <a:off x="4425350" y="3424688"/>
            <a:ext cx="337983" cy="345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a:off x="4480529" y="4844005"/>
            <a:ext cx="337983" cy="345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p:cNvSpPr/>
          <p:nvPr/>
        </p:nvSpPr>
        <p:spPr>
          <a:xfrm>
            <a:off x="4454105" y="4186688"/>
            <a:ext cx="337983" cy="345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995122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DAC419-DBD0-4011-8932-ADEBC7CECFDD}"/>
              </a:ext>
            </a:extLst>
          </p:cNvPr>
          <p:cNvSpPr>
            <a:spLocks noGrp="1"/>
          </p:cNvSpPr>
          <p:nvPr>
            <p:ph type="title"/>
          </p:nvPr>
        </p:nvSpPr>
        <p:spPr/>
        <p:txBody>
          <a:bodyPr>
            <a:normAutofit fontScale="90000"/>
          </a:bodyPr>
          <a:lstStyle/>
          <a:p>
            <a:pPr algn="ctr">
              <a:defRPr/>
            </a:pPr>
            <a:r>
              <a:rPr lang="ru-RU" b="1" dirty="0" smtClean="0">
                <a:latin typeface="Times New Roman" pitchFamily="18" charset="0"/>
                <a:cs typeface="Times New Roman" pitchFamily="18" charset="0"/>
              </a:rPr>
              <a:t>УВЕДОМЛЕНИЕ РОСКОМНАДЗОРА ОБ ИЗМЕНЕНИИ СВЕДЕНИЙ</a:t>
            </a:r>
            <a:endParaRPr lang="ru-RU" b="1" dirty="0" smtClean="0">
              <a:solidFill>
                <a:schemeClr val="accent1">
                  <a:lumMod val="75000"/>
                </a:schemeClr>
              </a:solidFill>
              <a:latin typeface="Times New Roman" pitchFamily="18" charset="0"/>
              <a:cs typeface="Times New Roman" pitchFamily="18" charset="0"/>
            </a:endParaRPr>
          </a:p>
        </p:txBody>
      </p:sp>
      <p:sp>
        <p:nvSpPr>
          <p:cNvPr id="4" name="Номер слайда 3">
            <a:extLst>
              <a:ext uri="{FF2B5EF4-FFF2-40B4-BE49-F238E27FC236}">
                <a16:creationId xmlns:a16="http://schemas.microsoft.com/office/drawing/2014/main" xmlns="" id="{BC6D3B25-8E99-4905-8E2C-212CD27C33BE}"/>
              </a:ext>
            </a:extLst>
          </p:cNvPr>
          <p:cNvSpPr>
            <a:spLocks noGrp="1"/>
          </p:cNvSpPr>
          <p:nvPr>
            <p:ph type="sldNum" sz="quarter" idx="12"/>
          </p:nvPr>
        </p:nvSpPr>
        <p:spPr/>
        <p:txBody>
          <a:bodyPr/>
          <a:lstStyle/>
          <a:p>
            <a:fld id="{5F4265DA-81D6-4092-B6C5-08F21DC4A8F6}" type="slidenum">
              <a:rPr lang="ru-RU" smtClean="0"/>
              <a:pPr/>
              <a:t>35</a:t>
            </a:fld>
            <a:endParaRPr lang="ru-RU"/>
          </a:p>
        </p:txBody>
      </p:sp>
      <p:sp>
        <p:nvSpPr>
          <p:cNvPr id="5" name="TextBox 4"/>
          <p:cNvSpPr txBox="1"/>
          <p:nvPr/>
        </p:nvSpPr>
        <p:spPr>
          <a:xfrm>
            <a:off x="814380" y="1228121"/>
            <a:ext cx="10688010" cy="1446550"/>
          </a:xfrm>
          <a:prstGeom prst="rect">
            <a:avLst/>
          </a:prstGeom>
          <a:noFill/>
        </p:spPr>
        <p:txBody>
          <a:bodyPr wrap="square" rtlCol="0">
            <a:spAutoFit/>
          </a:bodyPr>
          <a:lstStyle/>
          <a:p>
            <a:pPr lvl="0">
              <a:defRPr/>
            </a:pPr>
            <a:r>
              <a:rPr lang="ru-RU" sz="2000" dirty="0" smtClean="0">
                <a:latin typeface="Times New Roman" pitchFamily="18" charset="0"/>
                <a:cs typeface="Times New Roman" pitchFamily="18" charset="0"/>
              </a:rPr>
              <a:t>Заполнение электронной формы уведомления об изменении сведений, содержащихся в уведомлении о намерении осуществлять обработку персональных данных</a:t>
            </a:r>
          </a:p>
          <a:p>
            <a:pPr>
              <a:defRPr/>
            </a:pPr>
            <a:endParaRPr lang="ru-RU" sz="2400" dirty="0" smtClean="0"/>
          </a:p>
          <a:p>
            <a:pPr>
              <a:defRPr/>
            </a:pPr>
            <a:r>
              <a:rPr lang="ru-RU" sz="2400" b="1" dirty="0" smtClean="0">
                <a:solidFill>
                  <a:schemeClr val="accent1">
                    <a:lumMod val="75000"/>
                  </a:schemeClr>
                </a:solidFill>
              </a:rPr>
              <a:t> </a:t>
            </a:r>
            <a:endParaRPr lang="ru-RU" sz="2400" b="1" dirty="0">
              <a:solidFill>
                <a:schemeClr val="accent1">
                  <a:lumMod val="75000"/>
                </a:schemeClr>
              </a:solidFill>
              <a:effectLst>
                <a:outerShdw blurRad="38100" dist="38100" dir="2700000" algn="tl">
                  <a:srgbClr val="000000">
                    <a:alpha val="43137"/>
                  </a:srgbClr>
                </a:outerShdw>
              </a:effectLst>
            </a:endParaRPr>
          </a:p>
        </p:txBody>
      </p:sp>
      <p:cxnSp>
        <p:nvCxnSpPr>
          <p:cNvPr id="24" name="Прямая соединительная линия 23">
            <a:extLst>
              <a:ext uri="{FF2B5EF4-FFF2-40B4-BE49-F238E27FC236}">
                <a16:creationId xmlns:a16="http://schemas.microsoft.com/office/drawing/2014/main" xmlns="" id="{F1169ABC-87DE-C68E-A808-1A2D4CD34309}"/>
              </a:ext>
            </a:extLst>
          </p:cNvPr>
          <p:cNvCxnSpPr>
            <a:cxnSpLocks/>
          </p:cNvCxnSpPr>
          <p:nvPr/>
        </p:nvCxnSpPr>
        <p:spPr>
          <a:xfrm>
            <a:off x="3172392" y="5312515"/>
            <a:ext cx="5847217" cy="0"/>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589472" y="2775647"/>
            <a:ext cx="4629509" cy="461665"/>
          </a:xfrm>
          <a:prstGeom prst="rect">
            <a:avLst/>
          </a:prstGeom>
        </p:spPr>
        <p:txBody>
          <a:bodyPr wrap="square">
            <a:spAutoFit/>
          </a:bodyPr>
          <a:lstStyle/>
          <a:p>
            <a:pPr algn="just"/>
            <a:endParaRPr lang="ru-RU" sz="2400" dirty="0">
              <a:solidFill>
                <a:schemeClr val="accent1">
                  <a:lumMod val="75000"/>
                </a:schemeClr>
              </a:solidFill>
            </a:endParaRPr>
          </a:p>
        </p:txBody>
      </p:sp>
      <p:pic>
        <p:nvPicPr>
          <p:cNvPr id="20" name="Picture 1"/>
          <p:cNvPicPr>
            <a:picLocks noChangeAspect="1" noChangeArrowheads="1"/>
          </p:cNvPicPr>
          <p:nvPr/>
        </p:nvPicPr>
        <p:blipFill>
          <a:blip r:embed="rId2" cstate="print"/>
          <a:srcRect/>
          <a:stretch>
            <a:fillRect/>
          </a:stretch>
        </p:blipFill>
        <p:spPr bwMode="auto">
          <a:xfrm>
            <a:off x="717346" y="2237915"/>
            <a:ext cx="4993341" cy="3843707"/>
          </a:xfrm>
          <a:prstGeom prst="rect">
            <a:avLst/>
          </a:prstGeom>
          <a:noFill/>
          <a:ln w="9525">
            <a:solidFill>
              <a:srgbClr val="00B0F0"/>
            </a:solidFill>
            <a:miter lim="800000"/>
            <a:headEnd/>
            <a:tailEnd/>
          </a:ln>
        </p:spPr>
      </p:pic>
      <p:sp>
        <p:nvSpPr>
          <p:cNvPr id="25" name="Выгнутая влево стрелка 24"/>
          <p:cNvSpPr/>
          <p:nvPr/>
        </p:nvSpPr>
        <p:spPr bwMode="auto">
          <a:xfrm>
            <a:off x="448574" y="3465412"/>
            <a:ext cx="432048" cy="504056"/>
          </a:xfrm>
          <a:prstGeom prst="curv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6" name="Стрелка влево 25"/>
          <p:cNvSpPr/>
          <p:nvPr/>
        </p:nvSpPr>
        <p:spPr bwMode="auto">
          <a:xfrm>
            <a:off x="3204663" y="3652560"/>
            <a:ext cx="504056" cy="14401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7" name="Стрелка влево 26"/>
          <p:cNvSpPr/>
          <p:nvPr/>
        </p:nvSpPr>
        <p:spPr bwMode="auto">
          <a:xfrm>
            <a:off x="3299553" y="5101797"/>
            <a:ext cx="504056" cy="14401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
        <p:nvSpPr>
          <p:cNvPr id="28" name="Стрелка влево 27"/>
          <p:cNvSpPr/>
          <p:nvPr/>
        </p:nvSpPr>
        <p:spPr bwMode="auto">
          <a:xfrm>
            <a:off x="3227667" y="4279412"/>
            <a:ext cx="504056" cy="144016"/>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pic>
        <p:nvPicPr>
          <p:cNvPr id="29" name="Picture 2"/>
          <p:cNvPicPr>
            <a:picLocks noChangeAspect="1" noChangeArrowheads="1"/>
          </p:cNvPicPr>
          <p:nvPr/>
        </p:nvPicPr>
        <p:blipFill>
          <a:blip r:embed="rId3" cstate="print"/>
          <a:srcRect/>
          <a:stretch>
            <a:fillRect/>
          </a:stretch>
        </p:blipFill>
        <p:spPr bwMode="auto">
          <a:xfrm>
            <a:off x="6538823" y="2263794"/>
            <a:ext cx="4735902" cy="3817829"/>
          </a:xfrm>
          <a:prstGeom prst="rect">
            <a:avLst/>
          </a:prstGeom>
          <a:noFill/>
          <a:ln w="9525">
            <a:solidFill>
              <a:schemeClr val="tx2">
                <a:lumMod val="60000"/>
                <a:lumOff val="40000"/>
              </a:schemeClr>
            </a:solidFill>
            <a:miter lim="800000"/>
            <a:headEnd/>
            <a:tailEnd/>
          </a:ln>
        </p:spPr>
      </p:pic>
      <p:sp>
        <p:nvSpPr>
          <p:cNvPr id="30" name="Рамка 29"/>
          <p:cNvSpPr/>
          <p:nvPr/>
        </p:nvSpPr>
        <p:spPr bwMode="auto">
          <a:xfrm flipV="1">
            <a:off x="7771220" y="3033725"/>
            <a:ext cx="3443119" cy="373707"/>
          </a:xfrm>
          <a:prstGeom prst="fram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 xmlns:p14="http://schemas.microsoft.com/office/powerpoint/2010/main" val="1995122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4"/>
          <p:cNvSpPr>
            <a:spLocks noChangeArrowheads="1"/>
          </p:cNvSpPr>
          <p:nvPr/>
        </p:nvSpPr>
        <p:spPr bwMode="auto">
          <a:xfrm>
            <a:off x="609600" y="3949700"/>
            <a:ext cx="4548717" cy="338138"/>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sz="1400">
                <a:solidFill>
                  <a:srgbClr val="004A97"/>
                </a:solidFill>
                <a:latin typeface="Calibri" pitchFamily="34" charset="0"/>
              </a:rPr>
              <a:t>       </a:t>
            </a:r>
            <a:endParaRPr lang="ru-RU" sz="1400">
              <a:solidFill>
                <a:srgbClr val="004A97"/>
              </a:solidFill>
              <a:latin typeface="Arial Narrow" pitchFamily="34" charset="0"/>
            </a:endParaRPr>
          </a:p>
        </p:txBody>
      </p:sp>
      <p:sp>
        <p:nvSpPr>
          <p:cNvPr id="43011" name="Прямоугольник 8"/>
          <p:cNvSpPr>
            <a:spLocks noChangeArrowheads="1"/>
          </p:cNvSpPr>
          <p:nvPr/>
        </p:nvSpPr>
        <p:spPr bwMode="auto">
          <a:xfrm>
            <a:off x="963826" y="1255714"/>
            <a:ext cx="10116065" cy="408125"/>
          </a:xfrm>
          <a:prstGeom prst="rect">
            <a:avLst/>
          </a:prstGeom>
          <a:noFill/>
          <a:ln w="9525">
            <a:noFill/>
            <a:miter lim="800000"/>
            <a:headEnd/>
            <a:tailEnd/>
          </a:ln>
        </p:spPr>
        <p:txBody>
          <a:bodyPr wrap="square">
            <a:spAutoFit/>
          </a:bodyPr>
          <a:lstStyle/>
          <a:p>
            <a:pPr marL="285750" indent="-285750" eaLnBrk="1" hangingPunct="1">
              <a:lnSpc>
                <a:spcPct val="114000"/>
              </a:lnSpc>
              <a:spcAft>
                <a:spcPts val="1200"/>
              </a:spcAft>
              <a:buClr>
                <a:srgbClr val="004A97"/>
              </a:buClr>
            </a:pPr>
            <a:r>
              <a:rPr lang="ru-RU">
                <a:solidFill>
                  <a:srgbClr val="004A97"/>
                </a:solidFill>
                <a:latin typeface="Calibri" pitchFamily="34" charset="0"/>
              </a:rPr>
              <a:t>      </a:t>
            </a:r>
            <a:endParaRPr lang="ru-RU" sz="1400">
              <a:solidFill>
                <a:srgbClr val="004A97"/>
              </a:solidFill>
              <a:latin typeface="Calibri" pitchFamily="34" charset="0"/>
            </a:endParaRPr>
          </a:p>
        </p:txBody>
      </p:sp>
      <p:sp>
        <p:nvSpPr>
          <p:cNvPr id="43012" name="Прямоугольник 12"/>
          <p:cNvSpPr>
            <a:spLocks noChangeArrowheads="1"/>
          </p:cNvSpPr>
          <p:nvPr/>
        </p:nvSpPr>
        <p:spPr bwMode="auto">
          <a:xfrm>
            <a:off x="7912101" y="1206500"/>
            <a:ext cx="3670300" cy="338138"/>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sz="1400">
                <a:solidFill>
                  <a:srgbClr val="004A97"/>
                </a:solidFill>
                <a:latin typeface="Calibri" pitchFamily="34" charset="0"/>
              </a:rPr>
              <a:t>       </a:t>
            </a:r>
          </a:p>
        </p:txBody>
      </p:sp>
      <p:sp>
        <p:nvSpPr>
          <p:cNvPr id="43013" name="Прямоугольник 14"/>
          <p:cNvSpPr>
            <a:spLocks noChangeArrowheads="1"/>
          </p:cNvSpPr>
          <p:nvPr/>
        </p:nvSpPr>
        <p:spPr bwMode="auto">
          <a:xfrm>
            <a:off x="2836333" y="1255714"/>
            <a:ext cx="4631267" cy="338137"/>
          </a:xfrm>
          <a:prstGeom prst="rect">
            <a:avLst/>
          </a:prstGeom>
          <a:noFill/>
          <a:ln w="9525">
            <a:noFill/>
            <a:miter lim="800000"/>
            <a:headEnd/>
            <a:tailEnd/>
          </a:ln>
        </p:spPr>
        <p:txBody>
          <a:bodyPr>
            <a:spAutoFit/>
          </a:bodyPr>
          <a:lstStyle/>
          <a:p>
            <a:pPr marL="285750" indent="-285750" eaLnBrk="1" hangingPunct="1">
              <a:lnSpc>
                <a:spcPct val="114000"/>
              </a:lnSpc>
              <a:spcAft>
                <a:spcPts val="1200"/>
              </a:spcAft>
              <a:buClr>
                <a:srgbClr val="004A97"/>
              </a:buClr>
            </a:pPr>
            <a:r>
              <a:rPr lang="ru-RU" sz="1400">
                <a:solidFill>
                  <a:srgbClr val="004A97"/>
                </a:solidFill>
                <a:latin typeface="Calibri" pitchFamily="34" charset="0"/>
              </a:rPr>
              <a:t>       </a:t>
            </a:r>
          </a:p>
        </p:txBody>
      </p:sp>
      <p:sp>
        <p:nvSpPr>
          <p:cNvPr id="43014" name="Прямоугольник 10"/>
          <p:cNvSpPr>
            <a:spLocks noChangeArrowheads="1"/>
          </p:cNvSpPr>
          <p:nvPr/>
        </p:nvSpPr>
        <p:spPr bwMode="auto">
          <a:xfrm>
            <a:off x="364067" y="914400"/>
            <a:ext cx="11652251" cy="369888"/>
          </a:xfrm>
          <a:prstGeom prst="rect">
            <a:avLst/>
          </a:prstGeom>
          <a:noFill/>
          <a:ln w="9525">
            <a:noFill/>
            <a:miter lim="800000"/>
            <a:headEnd/>
            <a:tailEnd/>
          </a:ln>
        </p:spPr>
        <p:txBody>
          <a:bodyPr>
            <a:spAutoFit/>
          </a:bodyPr>
          <a:lstStyle/>
          <a:p>
            <a:pPr algn="just" eaLnBrk="1" hangingPunct="1">
              <a:buClr>
                <a:srgbClr val="17375E"/>
              </a:buClr>
              <a:buFont typeface="Arial" charset="0"/>
              <a:buChar char="•"/>
            </a:pPr>
            <a:endParaRPr lang="ru-RU" b="1">
              <a:solidFill>
                <a:schemeClr val="tx2"/>
              </a:solidFill>
              <a:latin typeface="Arial Narrow" pitchFamily="34" charset="0"/>
            </a:endParaRPr>
          </a:p>
        </p:txBody>
      </p:sp>
      <p:sp>
        <p:nvSpPr>
          <p:cNvPr id="8" name="Прямоугольник 7"/>
          <p:cNvSpPr/>
          <p:nvPr/>
        </p:nvSpPr>
        <p:spPr>
          <a:xfrm>
            <a:off x="1062680" y="2504302"/>
            <a:ext cx="10025449" cy="1323439"/>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000" dirty="0" smtClean="0">
                <a:latin typeface="Arial" panose="020B0604020202020204" pitchFamily="34" charset="0"/>
                <a:cs typeface="Arial" panose="020B0604020202020204" pitchFamily="34" charset="0"/>
              </a:rPr>
              <a:t>В случае предоставления неполных или недостоверных сведений, указанных в части 3 статьи 22 152-ФЗ, уполномоченный орган по защите прав субъектов персональных данных вправе требовать от оператора уточнения предоставленных сведений до их внесения в реестр операторов.</a:t>
            </a:r>
            <a:endParaRPr lang="ru-RU" sz="2000" dirty="0">
              <a:latin typeface="Arial" panose="020B0604020202020204" pitchFamily="34" charset="0"/>
              <a:cs typeface="Arial" panose="020B0604020202020204" pitchFamily="34" charset="0"/>
            </a:endParaRPr>
          </a:p>
        </p:txBody>
      </p:sp>
      <p:sp>
        <p:nvSpPr>
          <p:cNvPr id="10" name="Прямоугольник 9"/>
          <p:cNvSpPr/>
          <p:nvPr/>
        </p:nvSpPr>
        <p:spPr>
          <a:xfrm>
            <a:off x="1079157" y="4003590"/>
            <a:ext cx="10083113" cy="1569660"/>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1600" dirty="0" smtClean="0">
                <a:latin typeface="Arial" panose="020B0604020202020204" pitchFamily="34" charset="0"/>
                <a:cs typeface="Arial" panose="020B0604020202020204" pitchFamily="34" charset="0"/>
              </a:rPr>
              <a:t>В случае изменения сведений, указанных в части 3 настоящей статьи, оператор </a:t>
            </a:r>
            <a:r>
              <a:rPr lang="ru-RU" sz="1600" b="1" dirty="0" smtClean="0">
                <a:latin typeface="Arial" panose="020B0604020202020204" pitchFamily="34" charset="0"/>
                <a:cs typeface="Arial" panose="020B0604020202020204" pitchFamily="34" charset="0"/>
              </a:rPr>
              <a:t>не позднее 15-го числа месяца, следующего за месяцем, в котором возникли такие изменения</a:t>
            </a:r>
            <a:r>
              <a:rPr lang="ru-RU" sz="1600" dirty="0" smtClean="0">
                <a:latin typeface="Arial" panose="020B0604020202020204" pitchFamily="34" charset="0"/>
                <a:cs typeface="Arial" panose="020B0604020202020204" pitchFamily="34" charset="0"/>
              </a:rPr>
              <a:t>, обязан уведомить уполномоченный орган по защите прав субъектов персональных данных обо всех произошедших за указанный период изменениях. В случае прекращения обработки персональных данных оператор обязан уведомить об этом уполномоченный орган по защите прав субъектов персональных данных в течение десяти рабочих дней с даты прекращения обработки персональных данных.</a:t>
            </a:r>
            <a:endParaRPr lang="ru-RU" sz="1600" dirty="0">
              <a:latin typeface="Arial" panose="020B0604020202020204" pitchFamily="34" charset="0"/>
              <a:cs typeface="Arial" panose="020B0604020202020204" pitchFamily="34" charset="0"/>
            </a:endParaRPr>
          </a:p>
        </p:txBody>
      </p:sp>
      <p:sp>
        <p:nvSpPr>
          <p:cNvPr id="13" name="Прямоугольник 12"/>
          <p:cNvSpPr/>
          <p:nvPr/>
        </p:nvSpPr>
        <p:spPr>
          <a:xfrm>
            <a:off x="878324" y="642919"/>
            <a:ext cx="10096571" cy="400110"/>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smtClean="0">
                <a:solidFill>
                  <a:schemeClr val="accent1">
                    <a:lumMod val="75000"/>
                  </a:schemeClr>
                </a:solidFill>
                <a:effectLst>
                  <a:outerShdw blurRad="38100" dist="38100" dir="2700000" algn="tl">
                    <a:srgbClr val="000000">
                      <a:alpha val="43137"/>
                    </a:srgbClr>
                  </a:outerShdw>
                </a:effectLst>
                <a:latin typeface="+mj-lt"/>
              </a:rPr>
              <a:t>Подача Уведомления/ Уведомления об изменении сведений</a:t>
            </a:r>
            <a:endParaRPr lang="ru-RU" sz="2000" b="1" dirty="0">
              <a:solidFill>
                <a:schemeClr val="accent1">
                  <a:lumMod val="75000"/>
                </a:schemeClr>
              </a:solidFill>
              <a:effectLst>
                <a:outerShdw blurRad="38100" dist="38100" dir="2700000" algn="tl">
                  <a:srgbClr val="000000">
                    <a:alpha val="43137"/>
                  </a:srgbClr>
                </a:outerShdw>
              </a:effectLst>
              <a:latin typeface="+mj-lt"/>
            </a:endParaRPr>
          </a:p>
        </p:txBody>
      </p:sp>
      <p:sp>
        <p:nvSpPr>
          <p:cNvPr id="14" name="Прямоугольник 13"/>
          <p:cNvSpPr/>
          <p:nvPr/>
        </p:nvSpPr>
        <p:spPr>
          <a:xfrm>
            <a:off x="1030723" y="1336704"/>
            <a:ext cx="10096571" cy="830997"/>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2400" dirty="0" smtClean="0">
                <a:latin typeface="Arial" panose="020B0604020202020204" pitchFamily="34" charset="0"/>
                <a:cs typeface="Arial" panose="020B0604020202020204" pitchFamily="34" charset="0"/>
              </a:rPr>
              <a:t>Общий срок рассмотрения уведомления о начале обработки – 30 календарных дней с даты поступления уведомления</a:t>
            </a:r>
            <a:endParaRPr lang="ru-RU" sz="2400" dirty="0">
              <a:latin typeface="Arial" panose="020B0604020202020204" pitchFamily="34" charset="0"/>
              <a:cs typeface="Arial" panose="020B0604020202020204" pitchFamily="34" charset="0"/>
            </a:endParaRPr>
          </a:p>
        </p:txBody>
      </p:sp>
      <p:sp>
        <p:nvSpPr>
          <p:cNvPr id="15" name="Фигура, имеющая форму буквы L 14">
            <a:extLst>
              <a:ext uri="{FF2B5EF4-FFF2-40B4-BE49-F238E27FC236}">
                <a16:creationId xmlns:a16="http://schemas.microsoft.com/office/drawing/2014/main" xmlns="" id="{642C185B-FA8D-96BA-357A-797893693AB7}"/>
              </a:ext>
            </a:extLst>
          </p:cNvPr>
          <p:cNvSpPr/>
          <p:nvPr/>
        </p:nvSpPr>
        <p:spPr>
          <a:xfrm rot="2582526" flipH="1">
            <a:off x="583988" y="1462948"/>
            <a:ext cx="294956" cy="334987"/>
          </a:xfrm>
          <a:prstGeom prst="corner">
            <a:avLst>
              <a:gd name="adj1" fmla="val 36645"/>
              <a:gd name="adj2" fmla="val 3764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dirty="0">
              <a:solidFill>
                <a:schemeClr val="tx2"/>
              </a:solidFill>
            </a:endParaRPr>
          </a:p>
        </p:txBody>
      </p:sp>
      <p:sp>
        <p:nvSpPr>
          <p:cNvPr id="16" name="Фигура, имеющая форму буквы L 15">
            <a:extLst>
              <a:ext uri="{FF2B5EF4-FFF2-40B4-BE49-F238E27FC236}">
                <a16:creationId xmlns:a16="http://schemas.microsoft.com/office/drawing/2014/main" xmlns="" id="{642C185B-FA8D-96BA-357A-797893693AB7}"/>
              </a:ext>
            </a:extLst>
          </p:cNvPr>
          <p:cNvSpPr/>
          <p:nvPr/>
        </p:nvSpPr>
        <p:spPr>
          <a:xfrm rot="2582526" flipH="1">
            <a:off x="596343" y="2719219"/>
            <a:ext cx="294956" cy="334987"/>
          </a:xfrm>
          <a:prstGeom prst="corner">
            <a:avLst>
              <a:gd name="adj1" fmla="val 36645"/>
              <a:gd name="adj2" fmla="val 3764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7" name="Фигура, имеющая форму буквы L 16">
            <a:extLst>
              <a:ext uri="{FF2B5EF4-FFF2-40B4-BE49-F238E27FC236}">
                <a16:creationId xmlns:a16="http://schemas.microsoft.com/office/drawing/2014/main" xmlns="" id="{642C185B-FA8D-96BA-357A-797893693AB7}"/>
              </a:ext>
            </a:extLst>
          </p:cNvPr>
          <p:cNvSpPr/>
          <p:nvPr/>
        </p:nvSpPr>
        <p:spPr>
          <a:xfrm rot="2582526" flipH="1">
            <a:off x="637461" y="4148573"/>
            <a:ext cx="294956" cy="395540"/>
          </a:xfrm>
          <a:prstGeom prst="corner">
            <a:avLst>
              <a:gd name="adj1" fmla="val 36645"/>
              <a:gd name="adj2" fmla="val 3764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1091513" y="5778844"/>
            <a:ext cx="10083113" cy="830997"/>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1600" dirty="0" smtClean="0">
                <a:latin typeface="Arial" panose="020B0604020202020204" pitchFamily="34" charset="0"/>
                <a:cs typeface="Arial" panose="020B0604020202020204" pitchFamily="34" charset="0"/>
              </a:rPr>
              <a:t>В случае прекращения обработки персональных данных оператор обязан уведомить об этом уполномоченный орган по защите прав субъектов персональных данных </a:t>
            </a:r>
            <a:r>
              <a:rPr lang="ru-RU" sz="1600" b="1" dirty="0" smtClean="0">
                <a:latin typeface="Arial" panose="020B0604020202020204" pitchFamily="34" charset="0"/>
                <a:cs typeface="Arial" panose="020B0604020202020204" pitchFamily="34" charset="0"/>
              </a:rPr>
              <a:t>в течение десяти рабочих дней </a:t>
            </a:r>
            <a:r>
              <a:rPr lang="ru-RU" sz="1600" dirty="0" smtClean="0">
                <a:latin typeface="Arial" panose="020B0604020202020204" pitchFamily="34" charset="0"/>
                <a:cs typeface="Arial" panose="020B0604020202020204" pitchFamily="34" charset="0"/>
              </a:rPr>
              <a:t>с даты прекращения обработки персональных данных.</a:t>
            </a:r>
            <a:endParaRPr lang="ru-RU" sz="1600" dirty="0">
              <a:latin typeface="Arial" panose="020B0604020202020204" pitchFamily="34" charset="0"/>
              <a:cs typeface="Arial" panose="020B0604020202020204" pitchFamily="34" charset="0"/>
            </a:endParaRPr>
          </a:p>
        </p:txBody>
      </p:sp>
      <p:sp>
        <p:nvSpPr>
          <p:cNvPr id="19" name="Фигура, имеющая форму буквы L 18">
            <a:extLst>
              <a:ext uri="{FF2B5EF4-FFF2-40B4-BE49-F238E27FC236}">
                <a16:creationId xmlns:a16="http://schemas.microsoft.com/office/drawing/2014/main" xmlns="" id="{642C185B-FA8D-96BA-357A-797893693AB7}"/>
              </a:ext>
            </a:extLst>
          </p:cNvPr>
          <p:cNvSpPr/>
          <p:nvPr/>
        </p:nvSpPr>
        <p:spPr>
          <a:xfrm rot="2582526" flipH="1">
            <a:off x="682771" y="5882638"/>
            <a:ext cx="294956" cy="395540"/>
          </a:xfrm>
          <a:prstGeom prst="corner">
            <a:avLst>
              <a:gd name="adj1" fmla="val 36645"/>
              <a:gd name="adj2" fmla="val 37649"/>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89944739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361686"/>
            <a:ext cx="12192000" cy="2496821"/>
            <a:chOff x="0" y="4361686"/>
            <a:chExt cx="12192000" cy="2496821"/>
          </a:xfrm>
        </p:grpSpPr>
        <p:pic>
          <p:nvPicPr>
            <p:cNvPr id="3" name="object 3"/>
            <p:cNvPicPr/>
            <p:nvPr/>
          </p:nvPicPr>
          <p:blipFill>
            <a:blip r:embed="rId2" cstate="print"/>
            <a:stretch>
              <a:fillRect/>
            </a:stretch>
          </p:blipFill>
          <p:spPr>
            <a:xfrm>
              <a:off x="0" y="4361686"/>
              <a:ext cx="12191999" cy="2487167"/>
            </a:xfrm>
            <a:prstGeom prst="rect">
              <a:avLst/>
            </a:prstGeom>
          </p:spPr>
        </p:pic>
        <p:sp>
          <p:nvSpPr>
            <p:cNvPr id="4" name="object 4"/>
            <p:cNvSpPr/>
            <p:nvPr/>
          </p:nvSpPr>
          <p:spPr>
            <a:xfrm>
              <a:off x="0" y="4361687"/>
              <a:ext cx="12192000" cy="2496820"/>
            </a:xfrm>
            <a:custGeom>
              <a:avLst/>
              <a:gdLst/>
              <a:ahLst/>
              <a:cxnLst/>
              <a:rect l="l" t="t" r="r" b="b"/>
              <a:pathLst>
                <a:path w="12192000" h="2496820">
                  <a:moveTo>
                    <a:pt x="12192000" y="0"/>
                  </a:moveTo>
                  <a:lnTo>
                    <a:pt x="0" y="0"/>
                  </a:lnTo>
                  <a:lnTo>
                    <a:pt x="0" y="2496312"/>
                  </a:lnTo>
                  <a:lnTo>
                    <a:pt x="12192000" y="2496312"/>
                  </a:lnTo>
                  <a:lnTo>
                    <a:pt x="12192000" y="0"/>
                  </a:lnTo>
                  <a:close/>
                </a:path>
              </a:pathLst>
            </a:custGeom>
            <a:solidFill>
              <a:srgbClr val="002D5F">
                <a:alpha val="90194"/>
              </a:srgbClr>
            </a:solidFill>
          </p:spPr>
          <p:txBody>
            <a:bodyPr wrap="square" lIns="0" tIns="0" rIns="0" bIns="0" rtlCol="0"/>
            <a:lstStyle/>
            <a:p>
              <a:pPr algn="ctr"/>
              <a:endParaRPr lang="ru-RU" dirty="0">
                <a:solidFill>
                  <a:schemeClr val="bg1">
                    <a:lumMod val="95000"/>
                  </a:schemeClr>
                </a:solidFill>
              </a:endParaRP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Булатова Маргарита Сергеевна</a:t>
              </a: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Главный специалист-эксперт отдела по защите прав субъектов персональных данных </a:t>
              </a: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Управления Роскомнадзора по Хабаровскому краю, Сахалинской области и Еврейской автономной области</a:t>
              </a:r>
              <a:endParaRPr sz="1600"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6" name="Группа 13"/>
          <p:cNvGrpSpPr/>
          <p:nvPr/>
        </p:nvGrpSpPr>
        <p:grpSpPr>
          <a:xfrm>
            <a:off x="0" y="0"/>
            <a:ext cx="12192761" cy="261365"/>
            <a:chOff x="0" y="0"/>
            <a:chExt cx="12192761" cy="261365"/>
          </a:xfrm>
        </p:grpSpPr>
        <p:sp>
          <p:nvSpPr>
            <p:cNvPr id="5" name="object 5"/>
            <p:cNvSpPr/>
            <p:nvPr/>
          </p:nvSpPr>
          <p:spPr>
            <a:xfrm>
              <a:off x="0" y="0"/>
              <a:ext cx="12192000" cy="228600"/>
            </a:xfrm>
            <a:custGeom>
              <a:avLst/>
              <a:gdLst/>
              <a:ahLst/>
              <a:cxnLst/>
              <a:rect l="l" t="t" r="r" b="b"/>
              <a:pathLst>
                <a:path w="12192000" h="228600">
                  <a:moveTo>
                    <a:pt x="12192000" y="0"/>
                  </a:moveTo>
                  <a:lnTo>
                    <a:pt x="0" y="0"/>
                  </a:lnTo>
                  <a:lnTo>
                    <a:pt x="0" y="228600"/>
                  </a:lnTo>
                  <a:lnTo>
                    <a:pt x="12192000" y="228600"/>
                  </a:lnTo>
                  <a:lnTo>
                    <a:pt x="12192000" y="0"/>
                  </a:lnTo>
                  <a:close/>
                </a:path>
              </a:pathLst>
            </a:custGeom>
            <a:solidFill>
              <a:srgbClr val="005290"/>
            </a:solidFill>
          </p:spPr>
          <p:txBody>
            <a:bodyPr wrap="square" lIns="0" tIns="0" rIns="0" bIns="0" rtlCol="0"/>
            <a:lstStyle/>
            <a:p>
              <a:endParaRPr dirty="0"/>
            </a:p>
          </p:txBody>
        </p:sp>
        <p:sp>
          <p:nvSpPr>
            <p:cNvPr id="7" name="object 7"/>
            <p:cNvSpPr/>
            <p:nvPr/>
          </p:nvSpPr>
          <p:spPr>
            <a:xfrm>
              <a:off x="761" y="261365"/>
              <a:ext cx="12192000" cy="0"/>
            </a:xfrm>
            <a:custGeom>
              <a:avLst/>
              <a:gdLst/>
              <a:ahLst/>
              <a:cxnLst/>
              <a:rect l="l" t="t" r="r" b="b"/>
              <a:pathLst>
                <a:path w="12192000">
                  <a:moveTo>
                    <a:pt x="0" y="0"/>
                  </a:moveTo>
                  <a:lnTo>
                    <a:pt x="12192000" y="0"/>
                  </a:lnTo>
                </a:path>
              </a:pathLst>
            </a:custGeom>
            <a:ln w="34925">
              <a:solidFill>
                <a:srgbClr val="BE0000"/>
              </a:solidFill>
            </a:ln>
          </p:spPr>
          <p:txBody>
            <a:bodyPr wrap="square" lIns="0" tIns="0" rIns="0" bIns="0" rtlCol="0"/>
            <a:lstStyle/>
            <a:p>
              <a:endParaRPr/>
            </a:p>
          </p:txBody>
        </p:sp>
      </p:grpSp>
      <p:sp>
        <p:nvSpPr>
          <p:cNvPr id="8" name="object 8"/>
          <p:cNvSpPr txBox="1">
            <a:spLocks noGrp="1"/>
          </p:cNvSpPr>
          <p:nvPr>
            <p:ph type="title"/>
          </p:nvPr>
        </p:nvSpPr>
        <p:spPr>
          <a:xfrm>
            <a:off x="4938140" y="2260473"/>
            <a:ext cx="2310130" cy="363855"/>
          </a:xfrm>
          <a:prstGeom prst="rect">
            <a:avLst/>
          </a:prstGeom>
        </p:spPr>
        <p:txBody>
          <a:bodyPr vert="horz" wrap="square" lIns="0" tIns="15240" rIns="0" bIns="0" rtlCol="0">
            <a:spAutoFit/>
          </a:bodyPr>
          <a:lstStyle/>
          <a:p>
            <a:pPr marL="12700" algn="ctr">
              <a:lnSpc>
                <a:spcPct val="100000"/>
              </a:lnSpc>
              <a:spcBef>
                <a:spcPts val="120"/>
              </a:spcBef>
            </a:pPr>
            <a:r>
              <a:rPr spc="-10" dirty="0">
                <a:latin typeface="DIN Pro Black" pitchFamily="34" charset="0"/>
                <a:cs typeface="DIN Pro Black" pitchFamily="34" charset="0"/>
              </a:rPr>
              <a:t>Р</a:t>
            </a:r>
            <a:r>
              <a:rPr spc="-235" dirty="0">
                <a:latin typeface="DIN Pro Black" pitchFamily="34" charset="0"/>
                <a:cs typeface="DIN Pro Black" pitchFamily="34" charset="0"/>
              </a:rPr>
              <a:t>О</a:t>
            </a:r>
            <a:r>
              <a:rPr spc="-75" dirty="0">
                <a:latin typeface="DIN Pro Black" pitchFamily="34" charset="0"/>
                <a:cs typeface="DIN Pro Black" pitchFamily="34" charset="0"/>
              </a:rPr>
              <a:t>С</a:t>
            </a:r>
            <a:r>
              <a:rPr spc="-45" dirty="0">
                <a:latin typeface="DIN Pro Black" pitchFamily="34" charset="0"/>
                <a:cs typeface="DIN Pro Black" pitchFamily="34" charset="0"/>
              </a:rPr>
              <a:t>К</a:t>
            </a:r>
            <a:r>
              <a:rPr spc="-235" dirty="0">
                <a:latin typeface="DIN Pro Black" pitchFamily="34" charset="0"/>
                <a:cs typeface="DIN Pro Black" pitchFamily="34" charset="0"/>
              </a:rPr>
              <a:t>О</a:t>
            </a:r>
            <a:r>
              <a:rPr spc="-135" dirty="0">
                <a:latin typeface="DIN Pro Black" pitchFamily="34" charset="0"/>
                <a:cs typeface="DIN Pro Black" pitchFamily="34" charset="0"/>
              </a:rPr>
              <a:t>М</a:t>
            </a:r>
            <a:r>
              <a:rPr spc="-130" dirty="0">
                <a:latin typeface="DIN Pro Black" pitchFamily="34" charset="0"/>
                <a:cs typeface="DIN Pro Black" pitchFamily="34" charset="0"/>
              </a:rPr>
              <a:t>Н</a:t>
            </a:r>
            <a:r>
              <a:rPr spc="-15" dirty="0">
                <a:latin typeface="DIN Pro Black" pitchFamily="34" charset="0"/>
                <a:cs typeface="DIN Pro Black" pitchFamily="34" charset="0"/>
              </a:rPr>
              <a:t>А</a:t>
            </a:r>
            <a:r>
              <a:rPr spc="-75" dirty="0">
                <a:latin typeface="DIN Pro Black" pitchFamily="34" charset="0"/>
                <a:cs typeface="DIN Pro Black" pitchFamily="34" charset="0"/>
              </a:rPr>
              <a:t>Д</a:t>
            </a:r>
            <a:r>
              <a:rPr spc="-40" dirty="0">
                <a:latin typeface="DIN Pro Black" pitchFamily="34" charset="0"/>
                <a:cs typeface="DIN Pro Black" pitchFamily="34" charset="0"/>
              </a:rPr>
              <a:t>З</a:t>
            </a:r>
            <a:r>
              <a:rPr spc="-235" dirty="0">
                <a:latin typeface="DIN Pro Black" pitchFamily="34" charset="0"/>
                <a:cs typeface="DIN Pro Black" pitchFamily="34" charset="0"/>
              </a:rPr>
              <a:t>О</a:t>
            </a:r>
            <a:r>
              <a:rPr spc="-55" dirty="0">
                <a:latin typeface="DIN Pro Black" pitchFamily="34" charset="0"/>
                <a:cs typeface="DIN Pro Black" pitchFamily="34" charset="0"/>
              </a:rPr>
              <a:t>Р</a:t>
            </a:r>
          </a:p>
        </p:txBody>
      </p:sp>
      <p:pic>
        <p:nvPicPr>
          <p:cNvPr id="9" name="object 9"/>
          <p:cNvPicPr/>
          <p:nvPr/>
        </p:nvPicPr>
        <p:blipFill>
          <a:blip r:embed="rId3" cstate="print"/>
          <a:stretch>
            <a:fillRect/>
          </a:stretch>
        </p:blipFill>
        <p:spPr>
          <a:xfrm>
            <a:off x="5383022" y="588263"/>
            <a:ext cx="1420367" cy="1575815"/>
          </a:xfrm>
          <a:prstGeom prst="rect">
            <a:avLst/>
          </a:prstGeom>
        </p:spPr>
      </p:pic>
      <p:sp>
        <p:nvSpPr>
          <p:cNvPr id="12" name="object 12"/>
          <p:cNvSpPr txBox="1"/>
          <p:nvPr/>
        </p:nvSpPr>
        <p:spPr>
          <a:xfrm>
            <a:off x="12029947" y="6542633"/>
            <a:ext cx="83820" cy="197490"/>
          </a:xfrm>
          <a:prstGeom prst="rect">
            <a:avLst/>
          </a:prstGeom>
        </p:spPr>
        <p:txBody>
          <a:bodyPr vert="horz" wrap="square" lIns="0" tIns="12700" rIns="0" bIns="0" rtlCol="0">
            <a:spAutoFit/>
          </a:bodyPr>
          <a:lstStyle/>
          <a:p>
            <a:pPr marL="12700">
              <a:lnSpc>
                <a:spcPct val="100000"/>
              </a:lnSpc>
              <a:spcBef>
                <a:spcPts val="100"/>
              </a:spcBef>
            </a:pPr>
            <a:r>
              <a:rPr sz="1200" spc="-215" dirty="0">
                <a:solidFill>
                  <a:srgbClr val="8D8D8D"/>
                </a:solidFill>
                <a:latin typeface="DIN Pro Bold" pitchFamily="34" charset="0"/>
                <a:cs typeface="DIN Pro Bold" pitchFamily="34" charset="0"/>
              </a:rPr>
              <a:t>1</a:t>
            </a:r>
            <a:endParaRPr sz="1200">
              <a:latin typeface="DIN Pro Bold" pitchFamily="34" charset="0"/>
              <a:cs typeface="DIN Pro Bold" pitchFamily="34" charset="0"/>
            </a:endParaRPr>
          </a:p>
        </p:txBody>
      </p:sp>
      <p:sp>
        <p:nvSpPr>
          <p:cNvPr id="10" name="TextBox 9"/>
          <p:cNvSpPr txBox="1"/>
          <p:nvPr/>
        </p:nvSpPr>
        <p:spPr>
          <a:xfrm>
            <a:off x="707643" y="2667000"/>
            <a:ext cx="10744200" cy="830997"/>
          </a:xfrm>
          <a:prstGeom prst="rect">
            <a:avLst/>
          </a:prstGeom>
          <a:noFill/>
        </p:spPr>
        <p:txBody>
          <a:bodyPr wrap="square" rtlCol="0">
            <a:spAutoFit/>
          </a:bodyPr>
          <a:lstStyle/>
          <a:p>
            <a:pPr algn="ctr"/>
            <a:r>
              <a:rPr lang="ru-RU" sz="2400" b="1" dirty="0" smtClean="0">
                <a:solidFill>
                  <a:schemeClr val="accent1">
                    <a:lumMod val="75000"/>
                  </a:schemeClr>
                </a:solidFill>
                <a:latin typeface="Times New Roman" pitchFamily="18" charset="0"/>
                <a:cs typeface="Times New Roman" pitchFamily="18" charset="0"/>
              </a:rPr>
              <a:t>Типовые нарушения законодательства в области персональных данных при осуществлении деятельности в сети «Интернет» </a:t>
            </a:r>
            <a:endParaRPr lang="ru-RU" sz="2000" b="1" i="1" dirty="0">
              <a:solidFill>
                <a:schemeClr val="tx2"/>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648200" y="6272046"/>
            <a:ext cx="2667000" cy="338554"/>
          </a:xfrm>
          <a:prstGeom prst="rect">
            <a:avLst/>
          </a:prstGeom>
          <a:noFill/>
        </p:spPr>
        <p:txBody>
          <a:bodyPr wrap="square" rtlCol="0">
            <a:spAutoFit/>
          </a:bodyPr>
          <a:lstStyle/>
          <a:p>
            <a:pPr algn="ctr"/>
            <a:r>
              <a:rPr lang="ru-RU" sz="1600" dirty="0">
                <a:solidFill>
                  <a:schemeClr val="bg1"/>
                </a:solidFill>
                <a:latin typeface="Times New Roman" panose="02020603050405020304" pitchFamily="18" charset="0"/>
                <a:cs typeface="Times New Roman" panose="02020603050405020304" pitchFamily="18" charset="0"/>
              </a:rPr>
              <a:t>Хабаровск, 2024</a:t>
            </a:r>
          </a:p>
        </p:txBody>
      </p:sp>
      <p:sp>
        <p:nvSpPr>
          <p:cNvPr id="15" name="object 6">
            <a:extLst>
              <a:ext uri="{FF2B5EF4-FFF2-40B4-BE49-F238E27FC236}">
                <a16:creationId xmlns="" xmlns:a16="http://schemas.microsoft.com/office/drawing/2014/main" id="{F3D93F60-9D19-2FA5-FF14-80FC339426A4}"/>
              </a:ext>
            </a:extLst>
          </p:cNvPr>
          <p:cNvSpPr txBox="1"/>
          <p:nvPr/>
        </p:nvSpPr>
        <p:spPr>
          <a:xfrm>
            <a:off x="2514600" y="48577"/>
            <a:ext cx="8382000" cy="131446"/>
          </a:xfrm>
          <a:prstGeom prst="rect">
            <a:avLst/>
          </a:prstGeom>
        </p:spPr>
        <p:txBody>
          <a:bodyPr vert="horz" wrap="square" lIns="0" tIns="15875" rIns="0" bIns="0" rtlCol="0">
            <a:spAutoFit/>
          </a:bodyPr>
          <a:lstStyle/>
          <a:p>
            <a:pPr marL="12700" algn="ctr">
              <a:lnSpc>
                <a:spcPct val="100000"/>
              </a:lnSpc>
              <a:spcBef>
                <a:spcPts val="125"/>
              </a:spcBef>
            </a:pPr>
            <a:r>
              <a:rPr lang="ru-RU" sz="750" dirty="0">
                <a:solidFill>
                  <a:schemeClr val="bg1"/>
                </a:solidFill>
                <a:latin typeface="DIN Pro Bold" pitchFamily="34" charset="0"/>
                <a:cs typeface="DIN Pro Bold" pitchFamily="34" charset="0"/>
              </a:rPr>
              <a:t>Управление Федеральной службы по надзору в сфере связи, информационных технологий и массовых коммуникаций по Хабаровскому краю, Сахалинской области и Еврейской автономной области</a:t>
            </a:r>
            <a:endParaRPr sz="750" dirty="0">
              <a:solidFill>
                <a:schemeClr val="bg1"/>
              </a:solidFill>
              <a:latin typeface="DIN Pro Bold" pitchFamily="34" charset="0"/>
              <a:cs typeface="DIN Pro Bold" pitchFamily="34" charset="0"/>
            </a:endParaRPr>
          </a:p>
        </p:txBody>
      </p:sp>
    </p:spTree>
    <p:extLst>
      <p:ext uri="{BB962C8B-B14F-4D97-AF65-F5344CB8AC3E}">
        <p14:creationId xmlns:p14="http://schemas.microsoft.com/office/powerpoint/2010/main" xmlns="" val="522183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751" y="257338"/>
            <a:ext cx="10497854" cy="890276"/>
          </a:xfrm>
        </p:spPr>
        <p:txBody>
          <a:bodyPr>
            <a:noAutofit/>
          </a:bodyPr>
          <a:lstStyle/>
          <a:p>
            <a:pPr>
              <a:lnSpc>
                <a:spcPct val="100000"/>
              </a:lnSpc>
            </a:pPr>
            <a:r>
              <a:rPr lang="ru-RU" sz="2000" b="1" dirty="0">
                <a:latin typeface="Times New Roman" panose="02020603050405020304" pitchFamily="18" charset="0"/>
                <a:cs typeface="Times New Roman" panose="02020603050405020304" pitchFamily="18" charset="0"/>
              </a:rPr>
              <a:t>Мероприятие по контролю без взаимодействия с контролируемым лицом - наблюдение за соблюдением требований при размещении информации в сети «Интернет»</a:t>
            </a:r>
          </a:p>
        </p:txBody>
      </p:sp>
      <p:sp>
        <p:nvSpPr>
          <p:cNvPr id="5" name="Объект 8"/>
          <p:cNvSpPr>
            <a:spLocks noGrp="1"/>
          </p:cNvSpPr>
          <p:nvPr>
            <p:ph idx="1"/>
          </p:nvPr>
        </p:nvSpPr>
        <p:spPr>
          <a:xfrm>
            <a:off x="523240" y="1281869"/>
            <a:ext cx="11303000" cy="4590611"/>
          </a:xfrm>
        </p:spPr>
        <p:txBody>
          <a:bodyPr>
            <a:normAutofit/>
          </a:bodyPr>
          <a:lstStyle/>
          <a:p>
            <a:pPr marL="0" indent="0">
              <a:buNone/>
            </a:pPr>
            <a:r>
              <a:rPr lang="ru-RU" sz="2100" b="1" dirty="0">
                <a:solidFill>
                  <a:schemeClr val="tx1"/>
                </a:solidFill>
                <a:latin typeface="Times New Roman" panose="02020603050405020304" pitchFamily="18" charset="0"/>
                <a:cs typeface="Times New Roman" panose="02020603050405020304" pitchFamily="18" charset="0"/>
              </a:rPr>
              <a:t>Предмет анализа интернет – ресурсов</a:t>
            </a:r>
            <a:r>
              <a:rPr lang="ru-RU" sz="2100" b="1"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ru-RU" sz="2100" b="1" dirty="0">
              <a:solidFill>
                <a:schemeClr val="tx1"/>
              </a:solidFill>
              <a:latin typeface="Times New Roman" panose="02020603050405020304" pitchFamily="18" charset="0"/>
              <a:cs typeface="Times New Roman" panose="02020603050405020304" pitchFamily="18" charset="0"/>
            </a:endParaRPr>
          </a:p>
          <a:p>
            <a:pPr>
              <a:buBlip>
                <a:blip r:embed="rId3"/>
              </a:buBlip>
            </a:pPr>
            <a:r>
              <a:rPr lang="ru-RU" sz="2100" dirty="0">
                <a:solidFill>
                  <a:schemeClr val="tx1"/>
                </a:solidFill>
                <a:latin typeface="Times New Roman" panose="02020603050405020304" pitchFamily="18" charset="0"/>
                <a:cs typeface="Times New Roman" panose="02020603050405020304" pitchFamily="18" charset="0"/>
              </a:rPr>
              <a:t>наличие форм сбора персональных данных</a:t>
            </a:r>
          </a:p>
          <a:p>
            <a:pPr>
              <a:buBlip>
                <a:blip r:embed="rId3"/>
              </a:buBlip>
            </a:pPr>
            <a:r>
              <a:rPr lang="ru-RU" sz="2100" dirty="0">
                <a:solidFill>
                  <a:schemeClr val="tx1"/>
                </a:solidFill>
                <a:latin typeface="Times New Roman" panose="02020603050405020304" pitchFamily="18" charset="0"/>
                <a:cs typeface="Times New Roman" panose="02020603050405020304" pitchFamily="18" charset="0"/>
              </a:rPr>
              <a:t>размещение </a:t>
            </a:r>
            <a:r>
              <a:rPr lang="ru-RU" sz="2000" dirty="0" smtClean="0">
                <a:solidFill>
                  <a:schemeClr val="tx1"/>
                </a:solidFill>
                <a:latin typeface="Times New Roman" pitchFamily="18" charset="0"/>
                <a:cs typeface="Times New Roman" pitchFamily="18" charset="0"/>
              </a:rPr>
              <a:t>документа, определяющего политику оператора в отношении обработки персональных данных</a:t>
            </a:r>
            <a:r>
              <a:rPr lang="ru-RU" sz="2100" dirty="0" smtClean="0">
                <a:solidFill>
                  <a:schemeClr val="tx1"/>
                </a:solidFill>
                <a:latin typeface="Times New Roman" panose="02020603050405020304" pitchFamily="18" charset="0"/>
                <a:cs typeface="Times New Roman" panose="02020603050405020304" pitchFamily="18" charset="0"/>
              </a:rPr>
              <a:t> </a:t>
            </a:r>
            <a:r>
              <a:rPr lang="ru-RU" sz="2100" b="1" dirty="0">
                <a:solidFill>
                  <a:schemeClr val="tx1"/>
                </a:solidFill>
                <a:latin typeface="Times New Roman" panose="02020603050405020304" pitchFamily="18" charset="0"/>
                <a:cs typeface="Times New Roman" panose="02020603050405020304" pitchFamily="18" charset="0"/>
              </a:rPr>
              <a:t>(в том числе с учетом ФЗ № 266)</a:t>
            </a:r>
            <a:endParaRPr lang="ru-RU" sz="2100" dirty="0">
              <a:solidFill>
                <a:schemeClr val="tx1"/>
              </a:solidFill>
              <a:latin typeface="Times New Roman" panose="02020603050405020304" pitchFamily="18" charset="0"/>
              <a:cs typeface="Times New Roman" panose="02020603050405020304" pitchFamily="18" charset="0"/>
            </a:endParaRPr>
          </a:p>
          <a:p>
            <a:pPr>
              <a:buBlip>
                <a:blip r:embed="rId3"/>
              </a:buBlip>
            </a:pPr>
            <a:r>
              <a:rPr lang="ru-RU" sz="2100" dirty="0">
                <a:solidFill>
                  <a:schemeClr val="tx1"/>
                </a:solidFill>
                <a:latin typeface="Times New Roman" panose="02020603050405020304" pitchFamily="18" charset="0"/>
                <a:cs typeface="Times New Roman" panose="02020603050405020304" pitchFamily="18" charset="0"/>
              </a:rPr>
              <a:t>наличие правовых оснований на сбор и распространение персональных данных на сайте</a:t>
            </a:r>
          </a:p>
          <a:p>
            <a:pPr>
              <a:buBlip>
                <a:blip r:embed="rId3"/>
              </a:buBlip>
            </a:pPr>
            <a:r>
              <a:rPr lang="ru-RU" sz="2100" dirty="0">
                <a:solidFill>
                  <a:schemeClr val="tx1"/>
                </a:solidFill>
                <a:latin typeface="Times New Roman" panose="02020603050405020304" pitchFamily="18" charset="0"/>
                <a:cs typeface="Times New Roman" panose="02020603050405020304" pitchFamily="18" charset="0"/>
              </a:rPr>
              <a:t>соответствие объема обрабатываемых персональных данных целям обработки</a:t>
            </a:r>
          </a:p>
          <a:p>
            <a:pPr>
              <a:buBlip>
                <a:blip r:embed="rId3"/>
              </a:buBlip>
            </a:pPr>
            <a:r>
              <a:rPr lang="ru-RU" sz="2100" dirty="0">
                <a:solidFill>
                  <a:schemeClr val="tx1"/>
                </a:solidFill>
                <a:latin typeface="Times New Roman" panose="02020603050405020304" pitchFamily="18" charset="0"/>
                <a:cs typeface="Times New Roman" panose="02020603050405020304" pitchFamily="18" charset="0"/>
              </a:rPr>
              <a:t>указание срока обработки персональных данных</a:t>
            </a:r>
          </a:p>
          <a:p>
            <a:pPr>
              <a:buBlip>
                <a:blip r:embed="rId3"/>
              </a:buBlip>
            </a:pPr>
            <a:r>
              <a:rPr lang="ru-RU" sz="2100" dirty="0">
                <a:solidFill>
                  <a:schemeClr val="tx1"/>
                </a:solidFill>
                <a:latin typeface="Times New Roman" panose="02020603050405020304" pitchFamily="18" charset="0"/>
                <a:cs typeface="Times New Roman" panose="02020603050405020304" pitchFamily="18" charset="0"/>
              </a:rPr>
              <a:t>наличие метрических программ на официальном сайте</a:t>
            </a:r>
          </a:p>
          <a:p>
            <a:pPr>
              <a:buBlip>
                <a:blip r:embed="rId3"/>
              </a:buBlip>
            </a:pPr>
            <a:r>
              <a:rPr lang="ru-RU" sz="2100" dirty="0">
                <a:solidFill>
                  <a:schemeClr val="tx1"/>
                </a:solidFill>
                <a:latin typeface="Times New Roman" panose="02020603050405020304" pitchFamily="18" charset="0"/>
                <a:cs typeface="Times New Roman" panose="02020603050405020304" pitchFamily="18" charset="0"/>
              </a:rPr>
              <a:t>порядок осуществления трансграничной передачи персональных данных, закрепленный локальными актами оператора</a:t>
            </a:r>
          </a:p>
          <a:p>
            <a:pPr>
              <a:buBlip>
                <a:blip r:embed="rId3"/>
              </a:buBlip>
            </a:pPr>
            <a:r>
              <a:rPr lang="ru-RU" sz="2100" dirty="0">
                <a:solidFill>
                  <a:schemeClr val="tx1"/>
                </a:solidFill>
                <a:latin typeface="Times New Roman" panose="02020603050405020304" pitchFamily="18" charset="0"/>
                <a:cs typeface="Times New Roman" panose="02020603050405020304" pitchFamily="18" charset="0"/>
              </a:rPr>
              <a:t>локализация баз данных сайта</a:t>
            </a:r>
          </a:p>
        </p:txBody>
      </p:sp>
    </p:spTree>
    <p:extLst>
      <p:ext uri="{BB962C8B-B14F-4D97-AF65-F5344CB8AC3E}">
        <p14:creationId xmlns:p14="http://schemas.microsoft.com/office/powerpoint/2010/main" xmlns="" val="3406448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646" y="358923"/>
            <a:ext cx="10776246" cy="991312"/>
          </a:xfrm>
        </p:spPr>
        <p:txBody>
          <a:bodyPr>
            <a:noAutofit/>
          </a:bodyPr>
          <a:lstStyle/>
          <a:p>
            <a:pPr algn="ctr">
              <a:lnSpc>
                <a:spcPct val="100000"/>
              </a:lnSpc>
            </a:pPr>
            <a:r>
              <a:rPr lang="ru-RU" sz="1800" b="1" dirty="0">
                <a:latin typeface="Times New Roman" panose="02020603050405020304" pitchFamily="18" charset="0"/>
                <a:cs typeface="Times New Roman" panose="02020603050405020304" pitchFamily="18" charset="0"/>
              </a:rPr>
              <a:t>Типичные нарушения выявляемые должностными лица Управления в ходе проведения мероприятия по контролю без взаимодействия с контролируемым лицом - наблюдение за соблюдением требований при размещении информации в сети «Интернет»</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sp>
        <p:nvSpPr>
          <p:cNvPr id="5" name="Объект 8"/>
          <p:cNvSpPr>
            <a:spLocks noGrp="1"/>
          </p:cNvSpPr>
          <p:nvPr>
            <p:ph idx="1"/>
          </p:nvPr>
        </p:nvSpPr>
        <p:spPr>
          <a:xfrm>
            <a:off x="523240" y="1461331"/>
            <a:ext cx="11303000" cy="4411149"/>
          </a:xfrm>
        </p:spPr>
        <p:txBody>
          <a:bodyPr>
            <a:normAutofit/>
          </a:bodyPr>
          <a:lstStyle/>
          <a:p>
            <a:pPr marL="0" indent="0">
              <a:buNone/>
            </a:pPr>
            <a:r>
              <a:rPr lang="ru-RU" sz="2100" dirty="0">
                <a:solidFill>
                  <a:srgbClr val="004A97"/>
                </a:solidFill>
              </a:rPr>
              <a:t>                     </a:t>
            </a:r>
          </a:p>
        </p:txBody>
      </p:sp>
      <p:sp>
        <p:nvSpPr>
          <p:cNvPr id="4" name="Стрелка вправо с вырезом 3"/>
          <p:cNvSpPr/>
          <p:nvPr/>
        </p:nvSpPr>
        <p:spPr>
          <a:xfrm>
            <a:off x="157904" y="386504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298456" y="2214530"/>
            <a:ext cx="5663453" cy="3785652"/>
          </a:xfrm>
          <a:prstGeom prst="rect">
            <a:avLst/>
          </a:prstGeom>
          <a:noFill/>
        </p:spPr>
        <p:txBody>
          <a:bodyPr wrap="square" rtlCol="0">
            <a:spAutoFit/>
          </a:bodyPr>
          <a:lstStyle/>
          <a:p>
            <a:r>
              <a:rPr lang="ru-RU" sz="1600" dirty="0">
                <a:solidFill>
                  <a:schemeClr val="tx2"/>
                </a:solidFill>
                <a:latin typeface="Times New Roman" panose="02020603050405020304" pitchFamily="18" charset="0"/>
                <a:cs typeface="Times New Roman" panose="02020603050405020304" pitchFamily="18" charset="0"/>
              </a:rPr>
              <a:t>ч. 2 ст. 18.1 Федерального закона № 152-ФЗ</a:t>
            </a:r>
          </a:p>
          <a:p>
            <a:pPr algn="just"/>
            <a:r>
              <a:rPr lang="ru-RU" sz="1600" dirty="0">
                <a:latin typeface="Times New Roman" panose="02020603050405020304" pitchFamily="18" charset="0"/>
                <a:cs typeface="Times New Roman" panose="02020603050405020304" pitchFamily="18" charset="0"/>
              </a:rPr>
              <a:t>Оператор, осуществляющий сбор персональных данных с использованием информационно-телекоммуникационных сетей, обязан опубликовать в соответствующей информационно-телекоммуникационной сети, </a:t>
            </a:r>
            <a:r>
              <a:rPr lang="ru-RU" sz="1600" b="1" dirty="0">
                <a:latin typeface="Times New Roman" panose="02020603050405020304" pitchFamily="18" charset="0"/>
                <a:cs typeface="Times New Roman" panose="02020603050405020304" pitchFamily="18" charset="0"/>
              </a:rPr>
              <a:t>в том числе на страницах принадлежащего оператору сайта в информационно-телекоммуникационной сети «Интернет», с использованием которых осуществляется сбор персональных данных</a:t>
            </a:r>
            <a:r>
              <a:rPr lang="ru-RU" sz="1600" dirty="0">
                <a:latin typeface="Times New Roman" panose="02020603050405020304" pitchFamily="18" charset="0"/>
                <a:cs typeface="Times New Roman" panose="02020603050405020304" pitchFamily="18" charset="0"/>
              </a:rPr>
              <a:t>, документ, определяющий его политику в отношении обработки персональных данных, и сведения о реализуемых требованиях к защите персональных данных, а также обеспечить возможность доступа к указанному документу с использованием средств соответствующей информационно-телекоммуникационной сети (в ред. Федерального закона от 14.07.2022 N 266-ФЗ).</a:t>
            </a:r>
          </a:p>
        </p:txBody>
      </p:sp>
      <p:sp>
        <p:nvSpPr>
          <p:cNvPr id="15" name="TextBox 14"/>
          <p:cNvSpPr txBox="1"/>
          <p:nvPr/>
        </p:nvSpPr>
        <p:spPr>
          <a:xfrm>
            <a:off x="546931" y="1223218"/>
            <a:ext cx="11126624" cy="646331"/>
          </a:xfrm>
          <a:prstGeom prst="rect">
            <a:avLst/>
          </a:prstGeom>
          <a:noFill/>
        </p:spPr>
        <p:txBody>
          <a:bodyPr wrap="square" rtlCol="0">
            <a:spAutoFit/>
          </a:bodyPr>
          <a:lstStyle/>
          <a:p>
            <a:pPr algn="just"/>
            <a:r>
              <a:rPr lang="ru-RU" b="1" dirty="0">
                <a:latin typeface="Times New Roman" panose="02020603050405020304" pitchFamily="18" charset="0"/>
                <a:cs typeface="Times New Roman" panose="02020603050405020304" pitchFamily="18" charset="0"/>
              </a:rPr>
              <a:t>1. Нарушения встречаемые при анализе форм сбора персональных данных («оформить заявку», задать вопрос», «регистрация», </a:t>
            </a:r>
            <a:r>
              <a:rPr lang="en-US" b="1" dirty="0">
                <a:latin typeface="Times New Roman" panose="02020603050405020304" pitchFamily="18" charset="0"/>
                <a:cs typeface="Times New Roman" panose="02020603050405020304" pitchFamily="18" charset="0"/>
              </a:rPr>
              <a:t>Google </a:t>
            </a:r>
            <a:r>
              <a:rPr lang="ru-RU" b="1" dirty="0">
                <a:latin typeface="Times New Roman" panose="02020603050405020304" pitchFamily="18" charset="0"/>
                <a:cs typeface="Times New Roman" panose="02020603050405020304" pitchFamily="18" charset="0"/>
              </a:rPr>
              <a:t>формы),  размещенных на сайте контролируемого лица</a:t>
            </a:r>
          </a:p>
        </p:txBody>
      </p:sp>
      <p:pic>
        <p:nvPicPr>
          <p:cNvPr id="3" name="Рисунок 2">
            <a:extLst>
              <a:ext uri="{FF2B5EF4-FFF2-40B4-BE49-F238E27FC236}">
                <a16:creationId xmlns="" xmlns:a16="http://schemas.microsoft.com/office/drawing/2014/main" id="{E4FF7180-A288-4E34-88C8-A7093ABFD534}"/>
              </a:ext>
            </a:extLst>
          </p:cNvPr>
          <p:cNvPicPr>
            <a:picLocks noChangeAspect="1"/>
          </p:cNvPicPr>
          <p:nvPr/>
        </p:nvPicPr>
        <p:blipFill rotWithShape="1">
          <a:blip r:embed="rId3" cstate="print"/>
          <a:srcRect l="15768" t="9224" r="17755" b="5347"/>
          <a:stretch/>
        </p:blipFill>
        <p:spPr>
          <a:xfrm>
            <a:off x="7022103" y="1980645"/>
            <a:ext cx="5011993" cy="4019537"/>
          </a:xfrm>
          <a:prstGeom prst="rect">
            <a:avLst/>
          </a:prstGeom>
        </p:spPr>
      </p:pic>
    </p:spTree>
    <p:extLst>
      <p:ext uri="{BB962C8B-B14F-4D97-AF65-F5344CB8AC3E}">
        <p14:creationId xmlns:p14="http://schemas.microsoft.com/office/powerpoint/2010/main" xmlns="" val="425634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2"/>
          <p:cNvPicPr>
            <a:picLocks noChangeAspect="1" noChangeArrowheads="1"/>
          </p:cNvPicPr>
          <p:nvPr/>
        </p:nvPicPr>
        <p:blipFill>
          <a:blip r:embed="rId2" cstate="print"/>
          <a:srcRect/>
          <a:stretch>
            <a:fillRect/>
          </a:stretch>
        </p:blipFill>
        <p:spPr bwMode="auto">
          <a:xfrm>
            <a:off x="0" y="2030141"/>
            <a:ext cx="3448026" cy="3322068"/>
          </a:xfrm>
          <a:prstGeom prst="rect">
            <a:avLst/>
          </a:prstGeom>
          <a:noFill/>
        </p:spPr>
      </p:pic>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4</a:t>
            </a:fld>
            <a:endParaRPr spc="-215" dirty="0">
              <a:latin typeface="DIN Pro Bold" pitchFamily="34" charset="0"/>
              <a:cs typeface="DIN Pro Bold" pitchFamily="34" charset="0"/>
            </a:endParaRPr>
          </a:p>
        </p:txBody>
      </p:sp>
      <p:sp>
        <p:nvSpPr>
          <p:cNvPr id="4" name="Прямоугольник 3"/>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1" name="Прямоугольник 10"/>
          <p:cNvSpPr/>
          <p:nvPr/>
        </p:nvSpPr>
        <p:spPr>
          <a:xfrm>
            <a:off x="2876066" y="1250444"/>
            <a:ext cx="4761658" cy="830997"/>
          </a:xfrm>
          <a:prstGeom prst="rect">
            <a:avLst/>
          </a:prstGeom>
        </p:spPr>
        <p:txBody>
          <a:bodyPr wrap="square">
            <a:spAutoFit/>
          </a:bodyPr>
          <a:lstStyle/>
          <a:p>
            <a:pPr algn="ctr"/>
            <a:r>
              <a:rPr lang="ru-RU"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ea typeface="Meiryo" pitchFamily="34" charset="-128"/>
                <a:cs typeface="Times New Roman" panose="02020603050405020304" pitchFamily="18" charset="0"/>
              </a:rPr>
              <a:t>1. </a:t>
            </a: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Определить для каждой цели обработки</a:t>
            </a:r>
            <a:r>
              <a:rPr lang="ru-RU"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ea typeface="Meiryo" pitchFamily="34" charset="-128"/>
                <a:cs typeface="Times New Roman" panose="02020603050405020304" pitchFamily="18" charset="0"/>
              </a:rPr>
              <a:t>:</a:t>
            </a:r>
          </a:p>
        </p:txBody>
      </p:sp>
      <p:sp>
        <p:nvSpPr>
          <p:cNvPr id="2" name="Стрелка: вправо 1">
            <a:extLst>
              <a:ext uri="{FF2B5EF4-FFF2-40B4-BE49-F238E27FC236}">
                <a16:creationId xmlns="" xmlns:a16="http://schemas.microsoft.com/office/drawing/2014/main" id="{AD8EF5D4-DF2D-F61B-EE23-1F1D27F2814C}"/>
              </a:ext>
            </a:extLst>
          </p:cNvPr>
          <p:cNvSpPr/>
          <p:nvPr/>
        </p:nvSpPr>
        <p:spPr>
          <a:xfrm>
            <a:off x="3036871" y="227245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a:extLst>
              <a:ext uri="{FF2B5EF4-FFF2-40B4-BE49-F238E27FC236}">
                <a16:creationId xmlns="" xmlns:a16="http://schemas.microsoft.com/office/drawing/2014/main" id="{6B7B2E4C-1342-8F61-2C10-1013892742F2}"/>
              </a:ext>
            </a:extLst>
          </p:cNvPr>
          <p:cNvSpPr/>
          <p:nvPr/>
        </p:nvSpPr>
        <p:spPr>
          <a:xfrm>
            <a:off x="3036871" y="2916408"/>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extLst>
              <a:ext uri="{FF2B5EF4-FFF2-40B4-BE49-F238E27FC236}">
                <a16:creationId xmlns="" xmlns:a16="http://schemas.microsoft.com/office/drawing/2014/main" id="{F75C198E-EB05-367D-99D5-F1B52C02BE2D}"/>
              </a:ext>
            </a:extLst>
          </p:cNvPr>
          <p:cNvSpPr/>
          <p:nvPr/>
        </p:nvSpPr>
        <p:spPr>
          <a:xfrm>
            <a:off x="3042044" y="357904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a:extLst>
              <a:ext uri="{FF2B5EF4-FFF2-40B4-BE49-F238E27FC236}">
                <a16:creationId xmlns="" xmlns:a16="http://schemas.microsoft.com/office/drawing/2014/main" id="{BE7797A6-9F6D-6CE2-001D-156BFE54091C}"/>
              </a:ext>
            </a:extLst>
          </p:cNvPr>
          <p:cNvSpPr/>
          <p:nvPr/>
        </p:nvSpPr>
        <p:spPr>
          <a:xfrm>
            <a:off x="3042044" y="424168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право 24">
            <a:extLst>
              <a:ext uri="{FF2B5EF4-FFF2-40B4-BE49-F238E27FC236}">
                <a16:creationId xmlns="" xmlns:a16="http://schemas.microsoft.com/office/drawing/2014/main" id="{DB658FBE-BDEE-E497-5820-158EA2B7C6B0}"/>
              </a:ext>
            </a:extLst>
          </p:cNvPr>
          <p:cNvSpPr/>
          <p:nvPr/>
        </p:nvSpPr>
        <p:spPr>
          <a:xfrm>
            <a:off x="3036871" y="502264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4" name="Таблица 33">
            <a:extLst>
              <a:ext uri="{FF2B5EF4-FFF2-40B4-BE49-F238E27FC236}">
                <a16:creationId xmlns="" xmlns:a16="http://schemas.microsoft.com/office/drawing/2014/main" id="{F62068B8-5C37-88C5-892C-5F655DB9B437}"/>
              </a:ext>
            </a:extLst>
          </p:cNvPr>
          <p:cNvGraphicFramePr>
            <a:graphicFrameLocks noGrp="1"/>
          </p:cNvGraphicFramePr>
          <p:nvPr>
            <p:extLst>
              <p:ext uri="{D42A27DB-BD31-4B8C-83A1-F6EECF244321}">
                <p14:modId xmlns:p14="http://schemas.microsoft.com/office/powerpoint/2010/main" xmlns="" val="3527953688"/>
              </p:ext>
            </p:extLst>
          </p:nvPr>
        </p:nvGraphicFramePr>
        <p:xfrm>
          <a:off x="4191000" y="2272457"/>
          <a:ext cx="7899400" cy="3474720"/>
        </p:xfrm>
        <a:graphic>
          <a:graphicData uri="http://schemas.openxmlformats.org/drawingml/2006/table">
            <a:tbl>
              <a:tblPr firstRow="1" bandRow="1">
                <a:tableStyleId>{5C22544A-7EE6-4342-B048-85BDC9FD1C3A}</a:tableStyleId>
              </a:tblPr>
              <a:tblGrid>
                <a:gridCol w="7899400">
                  <a:extLst>
                    <a:ext uri="{9D8B030D-6E8A-4147-A177-3AD203B41FA5}">
                      <a16:colId xmlns="" xmlns:a16="http://schemas.microsoft.com/office/drawing/2014/main" val="613063968"/>
                    </a:ext>
                  </a:extLst>
                </a:gridCol>
              </a:tblGrid>
              <a:tr h="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b="0" kern="0" dirty="0">
                          <a:solidFill>
                            <a:schemeClr val="tx2">
                              <a:lumMod val="50000"/>
                            </a:schemeClr>
                          </a:solidFill>
                          <a:latin typeface="Times New Roman" panose="02020603050405020304" pitchFamily="18" charset="0"/>
                          <a:cs typeface="Times New Roman" panose="02020603050405020304" pitchFamily="18" charset="0"/>
                        </a:rPr>
                        <a:t>законное основание обработки</a:t>
                      </a:r>
                    </a:p>
                    <a:p>
                      <a:endParaRPr lang="ru-RU" dirty="0"/>
                    </a:p>
                  </a:txBody>
                  <a:tcPr>
                    <a:solidFill>
                      <a:schemeClr val="accent1">
                        <a:lumMod val="60000"/>
                        <a:lumOff val="40000"/>
                        <a:alpha val="23000"/>
                      </a:schemeClr>
                    </a:solidFill>
                  </a:tcPr>
                </a:tc>
                <a:extLst>
                  <a:ext uri="{0D108BD9-81ED-4DB2-BD59-A6C34878D82A}">
                    <a16:rowId xmlns="" xmlns:a16="http://schemas.microsoft.com/office/drawing/2014/main" val="2609753536"/>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dirty="0">
                          <a:solidFill>
                            <a:schemeClr val="tx2">
                              <a:lumMod val="50000"/>
                            </a:schemeClr>
                          </a:solidFill>
                          <a:latin typeface="Times New Roman" panose="02020603050405020304" pitchFamily="18" charset="0"/>
                          <a:cs typeface="Times New Roman" panose="02020603050405020304" pitchFamily="18" charset="0"/>
                        </a:rPr>
                        <a:t>конкретную и законную цель обработки</a:t>
                      </a:r>
                    </a:p>
                    <a:p>
                      <a:endParaRPr lang="ru-RU" dirty="0"/>
                    </a:p>
                  </a:txBody>
                  <a:tcPr/>
                </a:tc>
                <a:extLst>
                  <a:ext uri="{0D108BD9-81ED-4DB2-BD59-A6C34878D82A}">
                    <a16:rowId xmlns="" xmlns:a16="http://schemas.microsoft.com/office/drawing/2014/main" val="3503829106"/>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dirty="0">
                          <a:solidFill>
                            <a:schemeClr val="tx2">
                              <a:lumMod val="50000"/>
                            </a:schemeClr>
                          </a:solidFill>
                          <a:latin typeface="Times New Roman" panose="02020603050405020304" pitchFamily="18" charset="0"/>
                          <a:cs typeface="Times New Roman" panose="02020603050405020304" pitchFamily="18" charset="0"/>
                        </a:rPr>
                        <a:t>категории и перечень обрабатываемых ПД</a:t>
                      </a:r>
                    </a:p>
                    <a:p>
                      <a:endParaRPr lang="ru-RU" dirty="0"/>
                    </a:p>
                  </a:txBody>
                  <a:tcPr/>
                </a:tc>
                <a:extLst>
                  <a:ext uri="{0D108BD9-81ED-4DB2-BD59-A6C34878D82A}">
                    <a16:rowId xmlns="" xmlns:a16="http://schemas.microsoft.com/office/drawing/2014/main" val="45484038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solidFill>
                            <a:schemeClr val="tx2">
                              <a:lumMod val="50000"/>
                            </a:schemeClr>
                          </a:solidFill>
                          <a:latin typeface="Times New Roman" panose="02020603050405020304" pitchFamily="18" charset="0"/>
                          <a:cs typeface="Times New Roman" panose="02020603050405020304" pitchFamily="18" charset="0"/>
                        </a:rPr>
                        <a:t>категории субъектов, персональные данные которых обрабатываются</a:t>
                      </a:r>
                      <a:endParaRPr lang="ru-RU" dirty="0">
                        <a:solidFill>
                          <a:schemeClr val="tx2">
                            <a:lumMod val="50000"/>
                          </a:schemeClr>
                        </a:solidFill>
                      </a:endParaRPr>
                    </a:p>
                    <a:p>
                      <a:endParaRPr lang="ru-RU" dirty="0">
                        <a:solidFill>
                          <a:schemeClr val="tx2">
                            <a:lumMod val="50000"/>
                          </a:schemeClr>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 xmlns:a16="http://schemas.microsoft.com/office/drawing/2014/main" val="3853312457"/>
                  </a:ext>
                </a:extLst>
              </a:tr>
              <a:tr h="370840">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800" kern="0" dirty="0">
                          <a:solidFill>
                            <a:schemeClr val="tx2">
                              <a:lumMod val="75000"/>
                            </a:schemeClr>
                          </a:solidFill>
                          <a:latin typeface="Times New Roman" panose="02020603050405020304" pitchFamily="18" charset="0"/>
                          <a:cs typeface="Times New Roman" panose="02020603050405020304" pitchFamily="18" charset="0"/>
                        </a:rPr>
                        <a:t>способы, сроки обработки ПД и хранения, порядок уничтожения ПД при достижении целей их обработки или при наступлении иных законных оснований.</a:t>
                      </a:r>
                    </a:p>
                  </a:txBody>
                  <a:tcPr/>
                </a:tc>
                <a:extLst>
                  <a:ext uri="{0D108BD9-81ED-4DB2-BD59-A6C34878D82A}">
                    <a16:rowId xmlns="" xmlns:a16="http://schemas.microsoft.com/office/drawing/2014/main" val="1590900345"/>
                  </a:ext>
                </a:extLst>
              </a:tr>
            </a:tbl>
          </a:graphicData>
        </a:graphic>
      </p:graphicFrame>
      <p:sp>
        <p:nvSpPr>
          <p:cNvPr id="36" name="TextBox 35">
            <a:extLst>
              <a:ext uri="{FF2B5EF4-FFF2-40B4-BE49-F238E27FC236}">
                <a16:creationId xmlns="" xmlns:a16="http://schemas.microsoft.com/office/drawing/2014/main" id="{21C502B3-5961-CA9A-E663-183FC5D6E7B7}"/>
              </a:ext>
            </a:extLst>
          </p:cNvPr>
          <p:cNvSpPr txBox="1"/>
          <p:nvPr/>
        </p:nvSpPr>
        <p:spPr>
          <a:xfrm>
            <a:off x="191349" y="5862817"/>
            <a:ext cx="2684717" cy="646331"/>
          </a:xfrm>
          <a:prstGeom prst="rect">
            <a:avLst/>
          </a:prstGeom>
          <a:noFill/>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ru-RU" sz="1800" b="1" i="0" u="none" strike="noStrike" kern="0" cap="none" spc="0" normalizeH="0" baseline="0" noProof="0" dirty="0">
                <a:ln>
                  <a:noFill/>
                </a:ln>
                <a:solidFill>
                  <a:schemeClr val="tx2">
                    <a:lumMod val="50000"/>
                  </a:schemeClr>
                </a:solidFill>
                <a:uLnTx/>
                <a:uFillTx/>
                <a:latin typeface="Times New Roman" panose="02020603050405020304" pitchFamily="18" charset="0"/>
                <a:cs typeface="Times New Roman" panose="02020603050405020304" pitchFamily="18" charset="0"/>
              </a:rPr>
              <a:t>2. Исключить избыточность ПД</a:t>
            </a:r>
          </a:p>
        </p:txBody>
      </p:sp>
      <p:sp>
        <p:nvSpPr>
          <p:cNvPr id="38" name="TextBox 37">
            <a:extLst>
              <a:ext uri="{FF2B5EF4-FFF2-40B4-BE49-F238E27FC236}">
                <a16:creationId xmlns="" xmlns:a16="http://schemas.microsoft.com/office/drawing/2014/main" id="{526ACCA6-7EA6-A55C-96CC-7B2BA28AE903}"/>
              </a:ext>
            </a:extLst>
          </p:cNvPr>
          <p:cNvSpPr txBox="1"/>
          <p:nvPr/>
        </p:nvSpPr>
        <p:spPr>
          <a:xfrm>
            <a:off x="8140700" y="5747177"/>
            <a:ext cx="4494068" cy="923330"/>
          </a:xfrm>
          <a:prstGeom prst="rect">
            <a:avLst/>
          </a:prstGeom>
          <a:noFill/>
        </p:spPr>
        <p:txBody>
          <a:bodyPr wrap="square">
            <a:spAutoFit/>
          </a:bodyPr>
          <a:lstStyle/>
          <a:p>
            <a:pPr lvl="0" algn="ctr" fontAlgn="base">
              <a:spcAft>
                <a:spcPct val="0"/>
              </a:spcAft>
            </a:pPr>
            <a:r>
              <a:rPr lang="ru-RU" sz="1800" b="1" dirty="0">
                <a:solidFill>
                  <a:schemeClr val="tx2">
                    <a:lumMod val="50000"/>
                  </a:schemeClr>
                </a:solidFill>
                <a:latin typeface="Times New Roman" panose="02020603050405020304" pitchFamily="18" charset="0"/>
                <a:cs typeface="Times New Roman" panose="02020603050405020304" pitchFamily="18" charset="0"/>
              </a:rPr>
              <a:t>3. Обеспечить точность ПД, их достаточность, актуальность по отношению к целям сбора</a:t>
            </a:r>
          </a:p>
        </p:txBody>
      </p:sp>
      <p:sp>
        <p:nvSpPr>
          <p:cNvPr id="39" name="Прямоугольник 38">
            <a:extLst>
              <a:ext uri="{FF2B5EF4-FFF2-40B4-BE49-F238E27FC236}">
                <a16:creationId xmlns="" xmlns:a16="http://schemas.microsoft.com/office/drawing/2014/main" id="{D6D72A81-8D21-91F5-3A3D-8E19C080704E}"/>
              </a:ext>
            </a:extLst>
          </p:cNvPr>
          <p:cNvSpPr/>
          <p:nvPr/>
        </p:nvSpPr>
        <p:spPr>
          <a:xfrm>
            <a:off x="3427035" y="5967396"/>
            <a:ext cx="4377673"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2800" dirty="0">
                <a:ln w="0"/>
                <a:solidFill>
                  <a:schemeClr val="tx1"/>
                </a:solidFill>
                <a:effectLst>
                  <a:outerShdw blurRad="38100" dist="19050" dir="2700000" algn="tl" rotWithShape="0">
                    <a:schemeClr val="dk1">
                      <a:alpha val="40000"/>
                    </a:schemeClr>
                  </a:outerShdw>
                </a:effectLst>
                <a:latin typeface="+mj-lt"/>
                <a:ea typeface="Meiryo" pitchFamily="34" charset="-128"/>
                <a:cs typeface="Meiryo" pitchFamily="34" charset="-128"/>
              </a:rPr>
              <a:t>Требования ст. 5 № 152-ФЗ</a:t>
            </a:r>
          </a:p>
        </p:txBody>
      </p:sp>
      <p:sp>
        <p:nvSpPr>
          <p:cNvPr id="42" name="Стрелка: вправо 41">
            <a:extLst>
              <a:ext uri="{FF2B5EF4-FFF2-40B4-BE49-F238E27FC236}">
                <a16:creationId xmlns="" xmlns:a16="http://schemas.microsoft.com/office/drawing/2014/main" id="{E3C7956B-5CE4-8700-C96D-8C9E472D3EEA}"/>
              </a:ext>
            </a:extLst>
          </p:cNvPr>
          <p:cNvSpPr/>
          <p:nvPr/>
        </p:nvSpPr>
        <p:spPr>
          <a:xfrm>
            <a:off x="2564338" y="5986690"/>
            <a:ext cx="78532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трелка: влево 42">
            <a:extLst>
              <a:ext uri="{FF2B5EF4-FFF2-40B4-BE49-F238E27FC236}">
                <a16:creationId xmlns="" xmlns:a16="http://schemas.microsoft.com/office/drawing/2014/main" id="{6613BE78-8607-46EB-1D24-5F4B562A0E0C}"/>
              </a:ext>
            </a:extLst>
          </p:cNvPr>
          <p:cNvSpPr/>
          <p:nvPr/>
        </p:nvSpPr>
        <p:spPr>
          <a:xfrm>
            <a:off x="7873408" y="5986690"/>
            <a:ext cx="77982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04372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71" y="358923"/>
            <a:ext cx="10907821" cy="991312"/>
          </a:xfrm>
        </p:spPr>
        <p:txBody>
          <a:bodyPr>
            <a:noAutofit/>
          </a:bodyPr>
          <a:lstStyle/>
          <a:p>
            <a:pPr algn="ctr">
              <a:lnSpc>
                <a:spcPct val="100000"/>
              </a:lnSpc>
            </a:pPr>
            <a:r>
              <a:rPr lang="ru-RU" sz="1600" b="1" dirty="0">
                <a:latin typeface="Times New Roman" panose="02020603050405020304" pitchFamily="18" charset="0"/>
                <a:cs typeface="Times New Roman" panose="02020603050405020304" pitchFamily="18" charset="0"/>
              </a:rPr>
              <a:t>Типичные нарушения выявляемые должностными лица Управления в ходе проведения мероприятия по контролю без взаимодействия с контролируемым лицом - наблюдение за соблюдением требований при размещении информации в сети «Интернет»</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endParaRPr lang="ru-RU" sz="2000" b="1" dirty="0"/>
          </a:p>
        </p:txBody>
      </p:sp>
      <p:sp>
        <p:nvSpPr>
          <p:cNvPr id="5" name="Объект 8"/>
          <p:cNvSpPr>
            <a:spLocks noGrp="1"/>
          </p:cNvSpPr>
          <p:nvPr>
            <p:ph idx="1"/>
          </p:nvPr>
        </p:nvSpPr>
        <p:spPr>
          <a:xfrm>
            <a:off x="523240" y="1461331"/>
            <a:ext cx="11303000" cy="4411149"/>
          </a:xfrm>
        </p:spPr>
        <p:txBody>
          <a:bodyPr>
            <a:normAutofit/>
          </a:bodyPr>
          <a:lstStyle/>
          <a:p>
            <a:pPr marL="0" indent="0">
              <a:buNone/>
            </a:pPr>
            <a:r>
              <a:rPr lang="ru-RU" sz="2100" dirty="0">
                <a:solidFill>
                  <a:srgbClr val="004A97"/>
                </a:solidFill>
              </a:rPr>
              <a:t>                     </a:t>
            </a:r>
          </a:p>
        </p:txBody>
      </p:sp>
      <p:sp>
        <p:nvSpPr>
          <p:cNvPr id="11" name="TextBox 10"/>
          <p:cNvSpPr txBox="1"/>
          <p:nvPr/>
        </p:nvSpPr>
        <p:spPr>
          <a:xfrm>
            <a:off x="538385" y="1146306"/>
            <a:ext cx="11066804" cy="923330"/>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2. </a:t>
            </a:r>
            <a:r>
              <a:rPr lang="ru-RU" b="1" dirty="0">
                <a:latin typeface="Times New Roman" panose="02020603050405020304" pitchFamily="18" charset="0"/>
                <a:cs typeface="Times New Roman" panose="02020603050405020304" pitchFamily="18" charset="0"/>
              </a:rPr>
              <a:t>Отсутствие на официальном сайте размещенного документа, определяющего политику оператора в отношении обработки персональных данных, либо его содержание не соответствует требованиям действующего законодательства в области персональных данных</a:t>
            </a:r>
          </a:p>
        </p:txBody>
      </p:sp>
      <p:sp>
        <p:nvSpPr>
          <p:cNvPr id="6" name="Прямоугольник 5"/>
          <p:cNvSpPr/>
          <p:nvPr/>
        </p:nvSpPr>
        <p:spPr>
          <a:xfrm>
            <a:off x="283966" y="2399249"/>
            <a:ext cx="3151442" cy="1938992"/>
          </a:xfrm>
          <a:prstGeom prst="rect">
            <a:avLst/>
          </a:prstGeom>
        </p:spPr>
        <p:txBody>
          <a:bodyPr wrap="square">
            <a:spAutoFit/>
          </a:bodyPr>
          <a:lstStyle/>
          <a:p>
            <a:pPr algn="just"/>
            <a:r>
              <a:rPr lang="ru-RU" sz="1200" dirty="0">
                <a:latin typeface="Times New Roman" panose="02020603050405020304" pitchFamily="18" charset="0"/>
                <a:cs typeface="Times New Roman" panose="02020603050405020304" pitchFamily="18" charset="0"/>
              </a:rPr>
              <a:t>Политика в отношении обработки персональных данных, размещенная на сайте оператора, должна содержать общие положения в отношении обработки персональных данных, при этом данные положения должны распространяться непосредственно на субъектов персональных данных, чьи персональные данные обрабатываются посредством сайта оператора (посетители/пользователи сайта).</a:t>
            </a:r>
          </a:p>
        </p:txBody>
      </p:sp>
      <p:sp>
        <p:nvSpPr>
          <p:cNvPr id="14" name="Прямоугольник 13"/>
          <p:cNvSpPr/>
          <p:nvPr/>
        </p:nvSpPr>
        <p:spPr>
          <a:xfrm>
            <a:off x="360775" y="4929622"/>
            <a:ext cx="3151443" cy="1384995"/>
          </a:xfrm>
          <a:prstGeom prst="rect">
            <a:avLst/>
          </a:prstGeom>
        </p:spPr>
        <p:txBody>
          <a:bodyPr wrap="square">
            <a:spAutoFit/>
          </a:bodyPr>
          <a:lstStyle/>
          <a:p>
            <a:pPr algn="just"/>
            <a:r>
              <a:rPr lang="ru-RU" sz="1200" dirty="0">
                <a:latin typeface="Times New Roman" panose="02020603050405020304" pitchFamily="18" charset="0"/>
                <a:cs typeface="Times New Roman" panose="02020603050405020304" pitchFamily="18" charset="0"/>
              </a:rPr>
              <a:t>В качестве правового основания обработки персональных данных пользователей сайта должны быть указаны федеральные законы и принятые на их основе нормативные правовые акты, регулирующие отношения, связанные с деятельностью оператора, в том числе на сайте.</a:t>
            </a:r>
          </a:p>
        </p:txBody>
      </p:sp>
      <p:sp>
        <p:nvSpPr>
          <p:cNvPr id="18" name="Прямоугольник 17"/>
          <p:cNvSpPr/>
          <p:nvPr/>
        </p:nvSpPr>
        <p:spPr>
          <a:xfrm>
            <a:off x="8616779" y="2462475"/>
            <a:ext cx="3328818" cy="1015663"/>
          </a:xfrm>
          <a:prstGeom prst="rect">
            <a:avLst/>
          </a:prstGeom>
        </p:spPr>
        <p:txBody>
          <a:bodyPr wrap="square">
            <a:spAutoFit/>
          </a:bodyPr>
          <a:lstStyle/>
          <a:p>
            <a:pPr algn="just"/>
            <a:r>
              <a:rPr lang="ru-RU" sz="1200" dirty="0">
                <a:latin typeface="Times New Roman" panose="02020603050405020304" pitchFamily="18" charset="0"/>
                <a:cs typeface="Times New Roman" panose="02020603050405020304" pitchFamily="18" charset="0"/>
              </a:rPr>
              <a:t>К категориям субъектов персональных данных должны быть отнесены, в том числе пользователи сайта оператора, клиенты/потенциальные контрагенты оператора (физические лица).</a:t>
            </a:r>
          </a:p>
        </p:txBody>
      </p:sp>
      <p:sp>
        <p:nvSpPr>
          <p:cNvPr id="21" name="Прямоугольник 20"/>
          <p:cNvSpPr/>
          <p:nvPr/>
        </p:nvSpPr>
        <p:spPr>
          <a:xfrm>
            <a:off x="8608542" y="3550508"/>
            <a:ext cx="3337054" cy="1938992"/>
          </a:xfrm>
          <a:prstGeom prst="rect">
            <a:avLst/>
          </a:prstGeom>
        </p:spPr>
        <p:txBody>
          <a:bodyPr wrap="square">
            <a:spAutoFit/>
          </a:bodyPr>
          <a:lstStyle/>
          <a:p>
            <a:pPr algn="just"/>
            <a:r>
              <a:rPr lang="ru-RU" sz="1200" dirty="0" smtClean="0">
                <a:latin typeface="Times New Roman" pitchFamily="18" charset="0"/>
                <a:cs typeface="Times New Roman" pitchFamily="18" charset="0"/>
              </a:rPr>
              <a:t>Для каждой цели обработки персональных данных оператором должны быть определены категории и перечень обрабатываемых персональных данных, категории субъектов, персональные данные которых обрабатываются, способы, сроки их обработки и хранения, порядок уничтожения персональных данных при достижении целей их обработки или при наступлении иных законных оснований</a:t>
            </a:r>
            <a:endParaRPr lang="ru-RU" sz="1200" dirty="0">
              <a:latin typeface="Times New Roman" pitchFamily="18" charset="0"/>
              <a:cs typeface="Times New Roman" pitchFamily="18" charset="0"/>
            </a:endParaRPr>
          </a:p>
        </p:txBody>
      </p:sp>
      <p:pic>
        <p:nvPicPr>
          <p:cNvPr id="23" name="Picture 2"/>
          <p:cNvPicPr/>
          <p:nvPr/>
        </p:nvPicPr>
        <p:blipFill rotWithShape="1">
          <a:blip r:embed="rId3" cstate="print"/>
          <a:srcRect l="8233" r="11063" b="14514"/>
          <a:stretch/>
        </p:blipFill>
        <p:spPr>
          <a:xfrm>
            <a:off x="3768695" y="2576400"/>
            <a:ext cx="4567998" cy="2856414"/>
          </a:xfrm>
          <a:prstGeom prst="rect">
            <a:avLst/>
          </a:prstGeom>
        </p:spPr>
      </p:pic>
      <p:sp>
        <p:nvSpPr>
          <p:cNvPr id="24" name="Прямоугольник 23"/>
          <p:cNvSpPr/>
          <p:nvPr/>
        </p:nvSpPr>
        <p:spPr>
          <a:xfrm>
            <a:off x="8583827" y="5432814"/>
            <a:ext cx="3361769" cy="1015663"/>
          </a:xfrm>
          <a:prstGeom prst="rect">
            <a:avLst/>
          </a:prstGeom>
        </p:spPr>
        <p:txBody>
          <a:bodyPr wrap="square">
            <a:spAutoFit/>
          </a:bodyPr>
          <a:lstStyle/>
          <a:p>
            <a:pPr algn="just"/>
            <a:r>
              <a:rPr lang="ru-RU" sz="1200" dirty="0">
                <a:latin typeface="Times New Roman" panose="02020603050405020304" pitchFamily="18" charset="0"/>
                <a:cs typeface="Times New Roman" panose="02020603050405020304" pitchFamily="18" charset="0"/>
              </a:rPr>
              <a:t>Срок обработки персональных данных</a:t>
            </a:r>
          </a:p>
          <a:p>
            <a:pPr algn="just"/>
            <a:r>
              <a:rPr lang="ru-RU" sz="1200" dirty="0">
                <a:latin typeface="Times New Roman" panose="02020603050405020304" pitchFamily="18" charset="0"/>
                <a:cs typeface="Times New Roman" panose="02020603050405020304" pitchFamily="18" charset="0"/>
              </a:rPr>
              <a:t>Не рекомендуется указание такого срока как: «бессрочно», или указание чрезмерного длительного срока для конкретных целей обработки.</a:t>
            </a:r>
          </a:p>
        </p:txBody>
      </p:sp>
      <p:cxnSp>
        <p:nvCxnSpPr>
          <p:cNvPr id="29" name="Прямая со стрелкой 28"/>
          <p:cNvCxnSpPr>
            <a:stCxn id="6" idx="3"/>
          </p:cNvCxnSpPr>
          <p:nvPr/>
        </p:nvCxnSpPr>
        <p:spPr>
          <a:xfrm>
            <a:off x="3435408" y="3368745"/>
            <a:ext cx="2563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3486684" y="5339966"/>
            <a:ext cx="205099" cy="1856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H="1">
            <a:off x="8394357" y="3270422"/>
            <a:ext cx="2388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21" idx="1"/>
          </p:cNvCxnSpPr>
          <p:nvPr/>
        </p:nvCxnSpPr>
        <p:spPr>
          <a:xfrm flipH="1" flipV="1">
            <a:off x="8410833" y="4481384"/>
            <a:ext cx="197709" cy="386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H="1" flipV="1">
            <a:off x="8360020" y="5562388"/>
            <a:ext cx="282011" cy="282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F06CA0A6-BA0B-4C49-BCEF-A8F24B646FEC}"/>
              </a:ext>
            </a:extLst>
          </p:cNvPr>
          <p:cNvSpPr txBox="1"/>
          <p:nvPr/>
        </p:nvSpPr>
        <p:spPr>
          <a:xfrm>
            <a:off x="3516782" y="2177677"/>
            <a:ext cx="5413573" cy="307777"/>
          </a:xfrm>
          <a:prstGeom prst="rect">
            <a:avLst/>
          </a:prstGeom>
          <a:noFill/>
        </p:spPr>
        <p:txBody>
          <a:bodyPr wrap="square" rtlCol="0">
            <a:spAutoFit/>
          </a:bodyPr>
          <a:lstStyle/>
          <a:p>
            <a:r>
              <a:rPr lang="en-US" sz="1400" b="1" dirty="0">
                <a:solidFill>
                  <a:schemeClr val="accent1"/>
                </a:solidFill>
                <a:latin typeface="Times New Roman" panose="02020603050405020304" pitchFamily="18" charset="0"/>
                <a:ea typeface="+mj-ea"/>
                <a:cs typeface="Times New Roman" panose="02020603050405020304" pitchFamily="18" charset="0"/>
              </a:rPr>
              <a:t>https://rkn.gov.ru/personal-data/p908/?ysclid=ldbkgwoi8n79768220</a:t>
            </a:r>
            <a:endParaRPr lang="ru-RU" sz="1400" b="1" dirty="0">
              <a:solidFill>
                <a:schemeClr val="accent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xmlns="" val="4020286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9F3AB0C6-2FC4-4F5C-A2BA-3E98795F6DE9}"/>
              </a:ext>
            </a:extLst>
          </p:cNvPr>
          <p:cNvPicPr>
            <a:picLocks noChangeAspect="1"/>
          </p:cNvPicPr>
          <p:nvPr/>
        </p:nvPicPr>
        <p:blipFill rotWithShape="1">
          <a:blip r:embed="rId3" cstate="print"/>
          <a:srcRect l="21136" t="7103" r="18797" b="5303"/>
          <a:stretch/>
        </p:blipFill>
        <p:spPr>
          <a:xfrm>
            <a:off x="7452908" y="1837299"/>
            <a:ext cx="3917372" cy="4042064"/>
          </a:xfrm>
          <a:prstGeom prst="rect">
            <a:avLst/>
          </a:prstGeom>
        </p:spPr>
      </p:pic>
      <p:sp>
        <p:nvSpPr>
          <p:cNvPr id="2" name="Заголовок 1"/>
          <p:cNvSpPr>
            <a:spLocks noGrp="1"/>
          </p:cNvSpPr>
          <p:nvPr>
            <p:ph type="title"/>
          </p:nvPr>
        </p:nvSpPr>
        <p:spPr>
          <a:xfrm>
            <a:off x="148211" y="487109"/>
            <a:ext cx="10907821" cy="807676"/>
          </a:xfrm>
        </p:spPr>
        <p:txBody>
          <a:bodyPr>
            <a:noAutofit/>
          </a:bodyPr>
          <a:lstStyle/>
          <a:p>
            <a:pPr algn="ctr">
              <a:lnSpc>
                <a:spcPct val="100000"/>
              </a:lnSpc>
            </a:pPr>
            <a:r>
              <a:rPr lang="ru-RU" sz="1600" b="1" dirty="0">
                <a:latin typeface="Times New Roman" panose="02020603050405020304" pitchFamily="18" charset="0"/>
                <a:cs typeface="Times New Roman" panose="02020603050405020304" pitchFamily="18" charset="0"/>
              </a:rPr>
              <a:t>Типичные нарушения выявляемые должностными лица Управления в ходе проведения мероприятия по контролю без взаимодействия с контролируемым лицом - наблюдение за соблюдением требований при размещении информации в сети «Интернет»</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sp>
        <p:nvSpPr>
          <p:cNvPr id="5" name="Объект 8"/>
          <p:cNvSpPr>
            <a:spLocks noGrp="1"/>
          </p:cNvSpPr>
          <p:nvPr>
            <p:ph idx="1"/>
          </p:nvPr>
        </p:nvSpPr>
        <p:spPr>
          <a:xfrm>
            <a:off x="574111" y="1714500"/>
            <a:ext cx="11303000" cy="4217800"/>
          </a:xfrm>
        </p:spPr>
        <p:txBody>
          <a:bodyPr>
            <a:normAutofit/>
          </a:bodyPr>
          <a:lstStyle/>
          <a:p>
            <a:pPr marL="0" indent="0">
              <a:buNone/>
            </a:pPr>
            <a:r>
              <a:rPr lang="ru-RU" sz="2100" dirty="0">
                <a:solidFill>
                  <a:srgbClr val="004A97"/>
                </a:solidFill>
              </a:rPr>
              <a:t>                     </a:t>
            </a:r>
          </a:p>
        </p:txBody>
      </p:sp>
      <p:sp>
        <p:nvSpPr>
          <p:cNvPr id="14" name="TextBox 13"/>
          <p:cNvSpPr txBox="1"/>
          <p:nvPr/>
        </p:nvSpPr>
        <p:spPr>
          <a:xfrm>
            <a:off x="1214813" y="2046464"/>
            <a:ext cx="5863201" cy="2831544"/>
          </a:xfrm>
          <a:prstGeom prst="rect">
            <a:avLst/>
          </a:prstGeom>
          <a:noFill/>
        </p:spPr>
        <p:txBody>
          <a:bodyPr wrap="square" rtlCol="0">
            <a:spAutoFit/>
          </a:bodyPr>
          <a:lstStyle/>
          <a:p>
            <a:r>
              <a:rPr lang="ru-RU" sz="1600" dirty="0">
                <a:solidFill>
                  <a:schemeClr val="tx2"/>
                </a:solidFill>
                <a:latin typeface="Times New Roman" panose="02020603050405020304" pitchFamily="18" charset="0"/>
                <a:cs typeface="Times New Roman" panose="02020603050405020304" pitchFamily="18" charset="0"/>
              </a:rPr>
              <a:t>ч. 5 ст. 18 Федерального закона № 152-ФЗ</a:t>
            </a:r>
          </a:p>
          <a:p>
            <a:pPr algn="just"/>
            <a:r>
              <a:rPr lang="ru-RU" sz="1600" dirty="0">
                <a:latin typeface="Times New Roman" panose="02020603050405020304" pitchFamily="18" charset="0"/>
                <a:cs typeface="Times New Roman" panose="02020603050405020304" pitchFamily="18" charset="0"/>
              </a:rPr>
              <a:t>При сборе персональных данных, в том числе посредством информационно-телекоммуникационной сети «Интернет», оператор обязан обеспечить запись, систематизацию, накопление, хранение, уточнение (обновление, изменение), извлечение персональных данных граждан Российской Федерации с использованием баз данных, находящихся на территории Российской Федерации, за исключением случаев, указанных в </a:t>
            </a:r>
            <a:r>
              <a:rPr lang="ru-RU" sz="1600" dirty="0">
                <a:latin typeface="Times New Roman" panose="02020603050405020304" pitchFamily="18" charset="0"/>
                <a:cs typeface="Times New Roman" panose="02020603050405020304" pitchFamily="18" charset="0"/>
                <a:hlinkClick r:id="rId4"/>
              </a:rPr>
              <a:t>пунктах 2, </a:t>
            </a:r>
            <a:r>
              <a:rPr lang="ru-RU" sz="1600" dirty="0">
                <a:latin typeface="Times New Roman" panose="02020603050405020304" pitchFamily="18" charset="0"/>
                <a:cs typeface="Times New Roman" panose="02020603050405020304" pitchFamily="18" charset="0"/>
                <a:hlinkClick r:id="rId5"/>
              </a:rPr>
              <a:t>3, </a:t>
            </a:r>
            <a:r>
              <a:rPr lang="ru-RU" sz="1600" dirty="0">
                <a:latin typeface="Times New Roman" panose="02020603050405020304" pitchFamily="18" charset="0"/>
                <a:cs typeface="Times New Roman" panose="02020603050405020304" pitchFamily="18" charset="0"/>
                <a:hlinkClick r:id="rId6"/>
              </a:rPr>
              <a:t>4, </a:t>
            </a:r>
            <a:r>
              <a:rPr lang="ru-RU" sz="1600" dirty="0">
                <a:latin typeface="Times New Roman" panose="02020603050405020304" pitchFamily="18" charset="0"/>
                <a:cs typeface="Times New Roman" panose="02020603050405020304" pitchFamily="18" charset="0"/>
                <a:hlinkClick r:id="rId7"/>
              </a:rPr>
              <a:t>8 части 1 статьи 6 настоящего Федерального закона.</a:t>
            </a:r>
          </a:p>
          <a:p>
            <a:endParaRPr lang="ru-RU" dirty="0"/>
          </a:p>
        </p:txBody>
      </p:sp>
      <p:sp>
        <p:nvSpPr>
          <p:cNvPr id="13" name="Стрелка вправо с вырезом 12"/>
          <p:cNvSpPr/>
          <p:nvPr/>
        </p:nvSpPr>
        <p:spPr>
          <a:xfrm>
            <a:off x="198329" y="319426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Фигура, имеющая форму буквы L 7">
            <a:extLst>
              <a:ext uri="{FF2B5EF4-FFF2-40B4-BE49-F238E27FC236}">
                <a16:creationId xmlns="" xmlns:a16="http://schemas.microsoft.com/office/drawing/2014/main" id="{474D71A6-711D-4F1F-9278-8CD4DCF6840B}"/>
              </a:ext>
            </a:extLst>
          </p:cNvPr>
          <p:cNvSpPr/>
          <p:nvPr/>
        </p:nvSpPr>
        <p:spPr>
          <a:xfrm rot="19459236">
            <a:off x="10356103" y="5050553"/>
            <a:ext cx="377142" cy="194573"/>
          </a:xfrm>
          <a:prstGeom prst="corner">
            <a:avLst>
              <a:gd name="adj1" fmla="val 21844"/>
              <a:gd name="adj2" fmla="val 20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 xmlns:a16="http://schemas.microsoft.com/office/drawing/2014/main" id="{2482E1C3-35F6-4857-8583-1F5321AC866A}"/>
              </a:ext>
            </a:extLst>
          </p:cNvPr>
          <p:cNvSpPr txBox="1"/>
          <p:nvPr/>
        </p:nvSpPr>
        <p:spPr>
          <a:xfrm>
            <a:off x="532688" y="1190968"/>
            <a:ext cx="11126624" cy="646331"/>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3. </a:t>
            </a:r>
            <a:r>
              <a:rPr lang="ru-RU" b="1" dirty="0">
                <a:latin typeface="Times New Roman" panose="02020603050405020304" pitchFamily="18" charset="0"/>
                <a:cs typeface="Times New Roman" panose="02020603050405020304" pitchFamily="18" charset="0"/>
              </a:rPr>
              <a:t>Нарушения встречаемые при анализе форм сбора персональных данных («оформить заявку», задать вопрос», «регистрация», </a:t>
            </a:r>
            <a:r>
              <a:rPr lang="en-US" b="1" dirty="0">
                <a:latin typeface="Times New Roman" panose="02020603050405020304" pitchFamily="18" charset="0"/>
                <a:cs typeface="Times New Roman" panose="02020603050405020304" pitchFamily="18" charset="0"/>
              </a:rPr>
              <a:t>Google </a:t>
            </a:r>
            <a:r>
              <a:rPr lang="ru-RU" b="1" dirty="0">
                <a:latin typeface="Times New Roman" panose="02020603050405020304" pitchFamily="18" charset="0"/>
                <a:cs typeface="Times New Roman" panose="02020603050405020304" pitchFamily="18" charset="0"/>
              </a:rPr>
              <a:t>формы),  размещенных на сайте контролируемого лица</a:t>
            </a:r>
          </a:p>
        </p:txBody>
      </p:sp>
    </p:spTree>
    <p:extLst>
      <p:ext uri="{BB962C8B-B14F-4D97-AF65-F5344CB8AC3E}">
        <p14:creationId xmlns:p14="http://schemas.microsoft.com/office/powerpoint/2010/main" xmlns="" val="7501585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71" y="358923"/>
            <a:ext cx="10907821" cy="991312"/>
          </a:xfrm>
        </p:spPr>
        <p:txBody>
          <a:bodyPr>
            <a:noAutofit/>
          </a:bodyPr>
          <a:lstStyle/>
          <a:p>
            <a:pPr algn="ctr">
              <a:lnSpc>
                <a:spcPct val="100000"/>
              </a:lnSpc>
            </a:pPr>
            <a:r>
              <a:rPr lang="ru-RU" sz="1600" b="1" dirty="0">
                <a:latin typeface="Times New Roman" panose="02020603050405020304" pitchFamily="18" charset="0"/>
                <a:cs typeface="Times New Roman" panose="02020603050405020304" pitchFamily="18" charset="0"/>
              </a:rPr>
              <a:t>Типичные нарушения выявляемые должностными лица Управления в ходе проведения мероприятия по контролю без взаимодействия с контролируемым лицом - наблюдение за соблюдением требований при размещении информации в сети «Интернет»</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endParaRPr lang="ru-RU" sz="2000" b="1" dirty="0"/>
          </a:p>
        </p:txBody>
      </p:sp>
      <p:sp>
        <p:nvSpPr>
          <p:cNvPr id="5" name="Объект 8"/>
          <p:cNvSpPr>
            <a:spLocks noGrp="1"/>
          </p:cNvSpPr>
          <p:nvPr>
            <p:ph idx="1"/>
          </p:nvPr>
        </p:nvSpPr>
        <p:spPr>
          <a:xfrm>
            <a:off x="523240" y="1461331"/>
            <a:ext cx="11303000" cy="4411149"/>
          </a:xfrm>
        </p:spPr>
        <p:txBody>
          <a:bodyPr>
            <a:normAutofit/>
          </a:bodyPr>
          <a:lstStyle/>
          <a:p>
            <a:pPr marL="0" indent="0">
              <a:buNone/>
            </a:pPr>
            <a:r>
              <a:rPr lang="ru-RU" sz="2100" dirty="0">
                <a:solidFill>
                  <a:srgbClr val="004A97"/>
                </a:solidFill>
              </a:rPr>
              <a:t>                     </a:t>
            </a:r>
          </a:p>
        </p:txBody>
      </p:sp>
      <p:sp>
        <p:nvSpPr>
          <p:cNvPr id="4" name="Стрелка вправо с вырезом 3"/>
          <p:cNvSpPr/>
          <p:nvPr/>
        </p:nvSpPr>
        <p:spPr>
          <a:xfrm>
            <a:off x="213646" y="2127211"/>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296825" y="1954029"/>
            <a:ext cx="10169494" cy="830997"/>
          </a:xfrm>
          <a:prstGeom prst="rect">
            <a:avLst/>
          </a:prstGeom>
          <a:noFill/>
        </p:spPr>
        <p:txBody>
          <a:bodyPr wrap="square" rtlCol="0">
            <a:spAutoFit/>
          </a:bodyPr>
          <a:lstStyle/>
          <a:p>
            <a:pPr algn="just"/>
            <a:r>
              <a:rPr lang="ru-RU" sz="1600" dirty="0">
                <a:solidFill>
                  <a:schemeClr val="tx2"/>
                </a:solidFill>
                <a:latin typeface="Times New Roman" panose="02020603050405020304" pitchFamily="18" charset="0"/>
                <a:cs typeface="Times New Roman" panose="02020603050405020304" pitchFamily="18" charset="0"/>
              </a:rPr>
              <a:t>п. 1 ч. 1 ст. 6 Федерального закона № 152-ФЗ</a:t>
            </a:r>
          </a:p>
          <a:p>
            <a:pPr algn="just"/>
            <a:r>
              <a:rPr lang="ru-RU" sz="1600" dirty="0">
                <a:latin typeface="Times New Roman" panose="02020603050405020304" pitchFamily="18" charset="0"/>
                <a:cs typeface="Times New Roman" panose="02020603050405020304" pitchFamily="18" charset="0"/>
              </a:rPr>
              <a:t>Обработка персональных данных осуществляется с согласия субъекта персональных данных на обработку его персональных данных.</a:t>
            </a:r>
          </a:p>
        </p:txBody>
      </p:sp>
      <p:sp>
        <p:nvSpPr>
          <p:cNvPr id="12" name="Стрелка вправо с вырезом 11"/>
          <p:cNvSpPr/>
          <p:nvPr/>
        </p:nvSpPr>
        <p:spPr>
          <a:xfrm>
            <a:off x="239283" y="3805262"/>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1296825" y="2893416"/>
            <a:ext cx="10169494" cy="2308324"/>
          </a:xfrm>
          <a:prstGeom prst="rect">
            <a:avLst/>
          </a:prstGeom>
          <a:noFill/>
        </p:spPr>
        <p:txBody>
          <a:bodyPr wrap="square" rtlCol="0">
            <a:spAutoFit/>
          </a:bodyPr>
          <a:lstStyle/>
          <a:p>
            <a:pPr algn="just"/>
            <a:r>
              <a:rPr lang="ru-RU" sz="1600" dirty="0">
                <a:solidFill>
                  <a:schemeClr val="tx2"/>
                </a:solidFill>
                <a:latin typeface="Times New Roman" panose="02020603050405020304" pitchFamily="18" charset="0"/>
                <a:cs typeface="Times New Roman" panose="02020603050405020304" pitchFamily="18" charset="0"/>
              </a:rPr>
              <a:t>п. 5 ч. 1 ст. 6 Федерального закона № 152-ФЗ</a:t>
            </a:r>
          </a:p>
          <a:p>
            <a:pPr algn="just"/>
            <a:r>
              <a:rPr lang="ru-RU" sz="1600" dirty="0">
                <a:latin typeface="Times New Roman" panose="02020603050405020304" pitchFamily="18" charset="0"/>
                <a:cs typeface="Times New Roman" panose="02020603050405020304" pitchFamily="18" charset="0"/>
              </a:rPr>
              <a:t>Обработка персональных данных необходима для исполнения договора, стороной которого либо выгодоприобретателем или поручителем по которому является субъект персональных данных, а также для заключения договора по инициативе субъекта персональных данных или договора, по которому субъект персональных данных будет являться выгодоприобретателем или поручителем. Заключаемый с субъектом персональных данных договор не может содержать положения, ограничивающие права и свободы субъекта персональных данных, устанавливающие случаи обработки персональных данных несовершеннолетних, если иное не предусмотрено законодательством Российской Федерации, а также положения, допускающие в качестве условия заключения договора бездействие субъекта персональных данных.</a:t>
            </a:r>
          </a:p>
        </p:txBody>
      </p:sp>
      <p:sp>
        <p:nvSpPr>
          <p:cNvPr id="11" name="TextBox 10"/>
          <p:cNvSpPr txBox="1"/>
          <p:nvPr/>
        </p:nvSpPr>
        <p:spPr>
          <a:xfrm>
            <a:off x="538385" y="1223218"/>
            <a:ext cx="11066804" cy="646331"/>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4. </a:t>
            </a:r>
            <a:r>
              <a:rPr lang="ru-RU" b="1" dirty="0">
                <a:latin typeface="Times New Roman" panose="02020603050405020304" pitchFamily="18" charset="0"/>
                <a:cs typeface="Times New Roman" panose="02020603050405020304" pitchFamily="18" charset="0"/>
              </a:rPr>
              <a:t>Отсутствие правовых оснований на обработку персональных данных при сборе персональных данных и их распространении (при наличии)</a:t>
            </a:r>
          </a:p>
        </p:txBody>
      </p:sp>
      <p:sp>
        <p:nvSpPr>
          <p:cNvPr id="3" name="TextBox 2"/>
          <p:cNvSpPr txBox="1"/>
          <p:nvPr/>
        </p:nvSpPr>
        <p:spPr>
          <a:xfrm>
            <a:off x="1296825" y="5288340"/>
            <a:ext cx="10169494" cy="1569660"/>
          </a:xfrm>
          <a:prstGeom prst="rect">
            <a:avLst/>
          </a:prstGeom>
          <a:noFill/>
        </p:spPr>
        <p:txBody>
          <a:bodyPr wrap="square" rtlCol="0">
            <a:spAutoFit/>
          </a:bodyPr>
          <a:lstStyle/>
          <a:p>
            <a:pPr algn="just"/>
            <a:r>
              <a:rPr lang="ru-RU" sz="1600" dirty="0">
                <a:solidFill>
                  <a:schemeClr val="tx2"/>
                </a:solidFill>
                <a:latin typeface="Times New Roman" panose="02020603050405020304" pitchFamily="18" charset="0"/>
                <a:cs typeface="Times New Roman" panose="02020603050405020304" pitchFamily="18" charset="0"/>
              </a:rPr>
              <a:t>ч. 1 ст. 10.1 Федерального закона № 152-ФЗ</a:t>
            </a:r>
          </a:p>
          <a:p>
            <a:pPr algn="just"/>
            <a:r>
              <a:rPr lang="ru-RU" sz="1600" dirty="0">
                <a:latin typeface="Times New Roman" panose="02020603050405020304" pitchFamily="18" charset="0"/>
                <a:cs typeface="Times New Roman" panose="02020603050405020304" pitchFamily="18" charset="0"/>
              </a:rPr>
              <a:t>Согласие на обработку персональных данных, разрешенных субъектом персональных данных для распространения, оформляется отдельно от иных согласий субъекта персональных данных на обработку его персональных данных. Оператор обязан обеспечить субъекту персональных данных возможность определить перечень персональных данных по каждой категории персональных данных, указанной в согласии на обработку персональных данных, разрешенных субъектом персональных данных для распространения.</a:t>
            </a:r>
          </a:p>
        </p:txBody>
      </p:sp>
      <p:sp>
        <p:nvSpPr>
          <p:cNvPr id="13" name="Стрелка вправо с вырезом 12"/>
          <p:cNvSpPr/>
          <p:nvPr/>
        </p:nvSpPr>
        <p:spPr>
          <a:xfrm>
            <a:off x="239283" y="5830854"/>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056968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1" y="257338"/>
            <a:ext cx="11082250" cy="890276"/>
          </a:xfrm>
        </p:spPr>
        <p:txBody>
          <a:bodyPr>
            <a:normAutofit/>
          </a:bodyPr>
          <a:lstStyle/>
          <a:p>
            <a:pPr algn="ctr">
              <a:lnSpc>
                <a:spcPct val="100000"/>
              </a:lnSpc>
            </a:pPr>
            <a:r>
              <a:rPr lang="ru-RU" sz="1600" b="1" dirty="0"/>
              <a:t>Управлением в </a:t>
            </a:r>
            <a:r>
              <a:rPr lang="ru-RU" sz="1600" b="1" dirty="0" smtClean="0"/>
              <a:t>2024 </a:t>
            </a:r>
            <a:r>
              <a:rPr lang="ru-RU" sz="1600" b="1" dirty="0"/>
              <a:t>году запланированы мероприятия по контролю без взаимодействия с контролируемыми лицами в отношении </a:t>
            </a:r>
            <a:r>
              <a:rPr lang="ru-RU" sz="1600" b="1" dirty="0" smtClean="0"/>
              <a:t>категорий </a:t>
            </a:r>
            <a:r>
              <a:rPr lang="ru-RU" sz="1600" b="1" dirty="0"/>
              <a:t>операторов, осуществляющих свою деятельность в различных сферах</a:t>
            </a:r>
          </a:p>
        </p:txBody>
      </p:sp>
      <p:sp>
        <p:nvSpPr>
          <p:cNvPr id="5" name="Объект 8"/>
          <p:cNvSpPr>
            <a:spLocks noGrp="1"/>
          </p:cNvSpPr>
          <p:nvPr>
            <p:ph idx="1"/>
          </p:nvPr>
        </p:nvSpPr>
        <p:spPr>
          <a:xfrm>
            <a:off x="210968" y="1182838"/>
            <a:ext cx="11303000" cy="4998027"/>
          </a:xfrm>
        </p:spPr>
        <p:txBody>
          <a:bodyPr>
            <a:normAutofit/>
          </a:bodyPr>
          <a:lstStyle/>
          <a:p>
            <a:pPr lvl="0"/>
            <a:endParaRPr lang="ru-RU" dirty="0"/>
          </a:p>
          <a:p>
            <a:pPr marL="0" lvl="0" indent="0">
              <a:buNone/>
            </a:pPr>
            <a:endParaRPr lang="ru-RU" dirty="0"/>
          </a:p>
          <a:p>
            <a:pPr lvl="0"/>
            <a:endParaRPr lang="ru-RU" dirty="0"/>
          </a:p>
          <a:p>
            <a:pPr lvl="0"/>
            <a:endParaRPr lang="ru-RU" dirty="0"/>
          </a:p>
          <a:p>
            <a:pPr marL="0" indent="0">
              <a:buNone/>
            </a:pPr>
            <a:endParaRPr lang="ru-RU" sz="2100" dirty="0">
              <a:solidFill>
                <a:srgbClr val="004A97"/>
              </a:solidFill>
            </a:endParaRPr>
          </a:p>
        </p:txBody>
      </p:sp>
      <p:pic>
        <p:nvPicPr>
          <p:cNvPr id="2052" name="Picture 4" descr="http://it-production.com/wp-content/uploads/2018/11/235548.jpg">
            <a:extLst>
              <a:ext uri="{FF2B5EF4-FFF2-40B4-BE49-F238E27FC236}">
                <a16:creationId xmlns="" xmlns:a16="http://schemas.microsoft.com/office/drawing/2014/main" id="{58E70461-E2D3-433B-A18D-880A95B5D2C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200" y="2381997"/>
            <a:ext cx="1375891" cy="878614"/>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https://phonoteka.org/uploads/posts/2022-02/1645290472_42-phonoteka-org-p-fon-dlya-prezentatsii-na-meditsinskuyu-tem-43.jpg">
            <a:extLst>
              <a:ext uri="{FF2B5EF4-FFF2-40B4-BE49-F238E27FC236}">
                <a16:creationId xmlns="" xmlns:a16="http://schemas.microsoft.com/office/drawing/2014/main" id="{133EFA0D-23F8-41DD-A07F-706864B2A78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4200" y="3632202"/>
            <a:ext cx="1361448" cy="890818"/>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s://static.ssl.mts.ru/mts_media/images/materials/zhkhiot_921.jpg">
            <a:extLst>
              <a:ext uri="{FF2B5EF4-FFF2-40B4-BE49-F238E27FC236}">
                <a16:creationId xmlns="" xmlns:a16="http://schemas.microsoft.com/office/drawing/2014/main" id="{AA886F31-E842-4D91-A3F3-46AF4C3DD9F4}"/>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4200" y="4798771"/>
            <a:ext cx="1361448" cy="946814"/>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https://news2.ru/user_images/59900/572499_1564149553.jpg">
            <a:extLst>
              <a:ext uri="{FF2B5EF4-FFF2-40B4-BE49-F238E27FC236}">
                <a16:creationId xmlns="" xmlns:a16="http://schemas.microsoft.com/office/drawing/2014/main" id="{AA98CE28-49C7-4844-ACB5-4D407AF68518}"/>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52771" y="1230643"/>
            <a:ext cx="1457143" cy="882878"/>
          </a:xfrm>
          <a:prstGeom prst="rect">
            <a:avLst/>
          </a:prstGeom>
          <a:noFill/>
          <a:extLst>
            <a:ext uri="{909E8E84-426E-40DD-AFC4-6F175D3DCCD1}">
              <a14:hiddenFill xmlns:a14="http://schemas.microsoft.com/office/drawing/2010/main" xmlns="">
                <a:solidFill>
                  <a:srgbClr val="FFFFFF"/>
                </a:solidFill>
              </a14:hiddenFill>
            </a:ext>
          </a:extLst>
        </p:spPr>
      </p:pic>
      <p:pic>
        <p:nvPicPr>
          <p:cNvPr id="2068" name="Picture 20" descr="https://phonoteka.org/uploads/posts/2021-05/1621554495_31-phonoteka_org-p-fon-dlya-prezentatsii-po-turizmu-34.jpg">
            <a:extLst>
              <a:ext uri="{FF2B5EF4-FFF2-40B4-BE49-F238E27FC236}">
                <a16:creationId xmlns="" xmlns:a16="http://schemas.microsoft.com/office/drawing/2014/main" id="{ADA9AED2-E728-4BE3-ACCE-E469A913E36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52771" y="2381997"/>
            <a:ext cx="1457143" cy="878614"/>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https://gosuslugiinfo.site/wp-content/uploads/2020/09/gosuslugi-7-3.jpg">
            <a:extLst>
              <a:ext uri="{FF2B5EF4-FFF2-40B4-BE49-F238E27FC236}">
                <a16:creationId xmlns="" xmlns:a16="http://schemas.microsoft.com/office/drawing/2014/main" id="{76813353-EA31-4521-8DE3-5055E1E2051D}"/>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4200" y="1211792"/>
            <a:ext cx="1375891" cy="990294"/>
          </a:xfrm>
          <a:prstGeom prst="rect">
            <a:avLst/>
          </a:prstGeom>
          <a:noFill/>
          <a:extLst>
            <a:ext uri="{909E8E84-426E-40DD-AFC4-6F175D3DCCD1}">
              <a14:hiddenFill xmlns:a14="http://schemas.microsoft.com/office/drawing/2010/main" xmlns="">
                <a:solidFill>
                  <a:srgbClr val="FFFFFF"/>
                </a:solidFill>
              </a14:hiddenFill>
            </a:ext>
          </a:extLst>
        </p:spPr>
      </p:pic>
      <p:pic>
        <p:nvPicPr>
          <p:cNvPr id="2072" name="Picture 24" descr="https://firo.ranepa.ru/files/images/activnosti/konf_04-10-21.png">
            <a:extLst>
              <a:ext uri="{FF2B5EF4-FFF2-40B4-BE49-F238E27FC236}">
                <a16:creationId xmlns="" xmlns:a16="http://schemas.microsoft.com/office/drawing/2014/main" id="{7693A9EA-099A-492D-9F8E-2C1C3731DB86}"/>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52771" y="3632202"/>
            <a:ext cx="1434189" cy="890818"/>
          </a:xfrm>
          <a:prstGeom prst="rect">
            <a:avLst/>
          </a:prstGeom>
          <a:noFill/>
          <a:extLst>
            <a:ext uri="{909E8E84-426E-40DD-AFC4-6F175D3DCCD1}">
              <a14:hiddenFill xmlns:a14="http://schemas.microsoft.com/office/drawing/2010/main" xmlns="">
                <a:solidFill>
                  <a:srgbClr val="FFFFFF"/>
                </a:solidFill>
              </a14:hiddenFill>
            </a:ext>
          </a:extLst>
        </p:spPr>
      </p:pic>
      <p:pic>
        <p:nvPicPr>
          <p:cNvPr id="2074" name="Picture 26" descr="https://www.repagas.com/wp-content/uploads/2017/06/restaurantes_madrid-e1506434717978.png">
            <a:extLst>
              <a:ext uri="{FF2B5EF4-FFF2-40B4-BE49-F238E27FC236}">
                <a16:creationId xmlns="" xmlns:a16="http://schemas.microsoft.com/office/drawing/2014/main" id="{4CEAC883-242B-458D-891D-DEFF32CC39B2}"/>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52771" y="4798771"/>
            <a:ext cx="1435999" cy="946814"/>
          </a:xfrm>
          <a:prstGeom prst="rect">
            <a:avLst/>
          </a:prstGeom>
          <a:noFill/>
          <a:extLst>
            <a:ext uri="{909E8E84-426E-40DD-AFC4-6F175D3DCCD1}">
              <a14:hiddenFill xmlns:a14="http://schemas.microsoft.com/office/drawing/2010/main" xmlns="">
                <a:solidFill>
                  <a:srgbClr val="FFFFFF"/>
                </a:solidFill>
              </a14:hiddenFill>
            </a:ext>
          </a:extLst>
        </p:spPr>
      </p:pic>
      <p:pic>
        <p:nvPicPr>
          <p:cNvPr id="2076" name="Picture 28" descr="https://moneyman.ru/wp-content/uploads/2021/02/Investitsionnyj-bank.jpg">
            <a:extLst>
              <a:ext uri="{FF2B5EF4-FFF2-40B4-BE49-F238E27FC236}">
                <a16:creationId xmlns="" xmlns:a16="http://schemas.microsoft.com/office/drawing/2014/main" id="{D9509392-FA4F-468A-8DF2-A9A9BBEF3997}"/>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695644" y="1230643"/>
            <a:ext cx="1427929" cy="882878"/>
          </a:xfrm>
          <a:prstGeom prst="rect">
            <a:avLst/>
          </a:prstGeom>
          <a:noFill/>
          <a:extLst>
            <a:ext uri="{909E8E84-426E-40DD-AFC4-6F175D3DCCD1}">
              <a14:hiddenFill xmlns:a14="http://schemas.microsoft.com/office/drawing/2010/main" xmlns="">
                <a:solidFill>
                  <a:srgbClr val="FFFFFF"/>
                </a:solidFill>
              </a14:hiddenFill>
            </a:ext>
          </a:extLst>
        </p:spPr>
      </p:pic>
      <p:pic>
        <p:nvPicPr>
          <p:cNvPr id="2078" name="Picture 30" descr="https://it2b.ru/wp-content/uploads/2022/01/images186.jpg">
            <a:extLst>
              <a:ext uri="{FF2B5EF4-FFF2-40B4-BE49-F238E27FC236}">
                <a16:creationId xmlns="" xmlns:a16="http://schemas.microsoft.com/office/drawing/2014/main" id="{B330BC31-CAA5-4A1F-B0D6-58865D056469}"/>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646139" y="3632202"/>
            <a:ext cx="1505926" cy="890818"/>
          </a:xfrm>
          <a:prstGeom prst="rect">
            <a:avLst/>
          </a:prstGeom>
          <a:noFill/>
          <a:extLst>
            <a:ext uri="{909E8E84-426E-40DD-AFC4-6F175D3DCCD1}">
              <a14:hiddenFill xmlns:a14="http://schemas.microsoft.com/office/drawing/2010/main" xmlns="">
                <a:solidFill>
                  <a:srgbClr val="FFFFFF"/>
                </a:solidFill>
              </a14:hiddenFill>
            </a:ext>
          </a:extLst>
        </p:spPr>
      </p:pic>
      <p:pic>
        <p:nvPicPr>
          <p:cNvPr id="2080" name="Picture 32" descr="https://img.freepik.com/premium-vector/taxi-city_1270-526.jpg?w=2000">
            <a:extLst>
              <a:ext uri="{FF2B5EF4-FFF2-40B4-BE49-F238E27FC236}">
                <a16:creationId xmlns="" xmlns:a16="http://schemas.microsoft.com/office/drawing/2014/main" id="{EA3B68D5-9B3B-430F-9D99-78C4CE823C3B}"/>
              </a:ext>
            </a:extLst>
          </p:cNvPr>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667150" y="2381997"/>
            <a:ext cx="1484915" cy="878614"/>
          </a:xfrm>
          <a:prstGeom prst="rect">
            <a:avLst/>
          </a:prstGeom>
          <a:noFill/>
          <a:extLst>
            <a:ext uri="{909E8E84-426E-40DD-AFC4-6F175D3DCCD1}">
              <a14:hiddenFill xmlns:a14="http://schemas.microsoft.com/office/drawing/2010/main" xmlns="">
                <a:solidFill>
                  <a:srgbClr val="FFFFFF"/>
                </a:solidFill>
              </a14:hiddenFill>
            </a:ext>
          </a:extLst>
        </p:spPr>
      </p:pic>
      <p:pic>
        <p:nvPicPr>
          <p:cNvPr id="2084" name="Picture 36" descr="https://thumbs.dreamstime.com/z/%D1%80%D0%B0%D0%B2%D0%BD%D0%BE%D0%B2%D0%B5%D0%BB%D0%B8%D0%BA%D0%B8%D0%B9-%D1%84%D0%B8%D1%82%D0%BD%D0%B5%D1%81-infographics-135504526.jpg">
            <a:extLst>
              <a:ext uri="{FF2B5EF4-FFF2-40B4-BE49-F238E27FC236}">
                <a16:creationId xmlns="" xmlns:a16="http://schemas.microsoft.com/office/drawing/2014/main" id="{9FA494C1-2008-42B6-86EA-7DBA9014E468}"/>
              </a:ext>
            </a:extLst>
          </p:cNvPr>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b="5909"/>
          <a:stretch/>
        </p:blipFill>
        <p:spPr bwMode="auto">
          <a:xfrm>
            <a:off x="7646139" y="4798770"/>
            <a:ext cx="1462424" cy="946815"/>
          </a:xfrm>
          <a:prstGeom prst="rect">
            <a:avLst/>
          </a:prstGeom>
          <a:noFill/>
          <a:extLst>
            <a:ext uri="{909E8E84-426E-40DD-AFC4-6F175D3DCCD1}">
              <a14:hiddenFill xmlns:a14="http://schemas.microsoft.com/office/drawing/2010/main" xmlns="">
                <a:solidFill>
                  <a:srgbClr val="FFFFFF"/>
                </a:solidFill>
              </a14:hiddenFill>
            </a:ext>
          </a:extLst>
        </p:spPr>
      </p:pic>
      <p:pic>
        <p:nvPicPr>
          <p:cNvPr id="2088" name="Picture 40" descr="https://media.makler.md/production/an/original/000/023/332/000023332145.jpg">
            <a:extLst>
              <a:ext uri="{FF2B5EF4-FFF2-40B4-BE49-F238E27FC236}">
                <a16:creationId xmlns="" xmlns:a16="http://schemas.microsoft.com/office/drawing/2014/main" id="{DDB1F97A-593C-4EA4-BE18-A1A01BFF3159}"/>
              </a:ext>
            </a:extLst>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69757" y="5924430"/>
            <a:ext cx="1375891" cy="87018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a:extLst>
              <a:ext uri="{FF2B5EF4-FFF2-40B4-BE49-F238E27FC236}">
                <a16:creationId xmlns="" xmlns:a16="http://schemas.microsoft.com/office/drawing/2014/main" id="{0CCEC775-D8D2-4CF9-A42E-FB68C39566E3}"/>
              </a:ext>
            </a:extLst>
          </p:cNvPr>
          <p:cNvSpPr/>
          <p:nvPr/>
        </p:nvSpPr>
        <p:spPr>
          <a:xfrm>
            <a:off x="1893196" y="1517755"/>
            <a:ext cx="674095" cy="338554"/>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МФЦ</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 xmlns:a16="http://schemas.microsoft.com/office/drawing/2014/main" id="{DF5B56A4-148C-467B-AFF1-CE6E853A58AF}"/>
              </a:ext>
            </a:extLst>
          </p:cNvPr>
          <p:cNvSpPr/>
          <p:nvPr/>
        </p:nvSpPr>
        <p:spPr>
          <a:xfrm>
            <a:off x="1745648" y="2559931"/>
            <a:ext cx="2008922"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Интернет – магазины</a:t>
            </a:r>
            <a:endParaRPr lang="ru-RU" sz="1600" dirty="0"/>
          </a:p>
        </p:txBody>
      </p:sp>
      <p:sp>
        <p:nvSpPr>
          <p:cNvPr id="6" name="Прямоугольник 5">
            <a:extLst>
              <a:ext uri="{FF2B5EF4-FFF2-40B4-BE49-F238E27FC236}">
                <a16:creationId xmlns="" xmlns:a16="http://schemas.microsoft.com/office/drawing/2014/main" id="{8BD39591-01D3-4BC4-B1BC-94B2A648AA25}"/>
              </a:ext>
            </a:extLst>
          </p:cNvPr>
          <p:cNvSpPr/>
          <p:nvPr/>
        </p:nvSpPr>
        <p:spPr>
          <a:xfrm>
            <a:off x="1717558" y="3823883"/>
            <a:ext cx="2316720"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Медицинские организации</a:t>
            </a:r>
            <a:endParaRPr lang="ru-RU" sz="1600" dirty="0"/>
          </a:p>
        </p:txBody>
      </p:sp>
      <p:sp>
        <p:nvSpPr>
          <p:cNvPr id="7" name="Прямоугольник 6">
            <a:extLst>
              <a:ext uri="{FF2B5EF4-FFF2-40B4-BE49-F238E27FC236}">
                <a16:creationId xmlns="" xmlns:a16="http://schemas.microsoft.com/office/drawing/2014/main" id="{415C637E-028C-471D-927D-810208B212A2}"/>
              </a:ext>
            </a:extLst>
          </p:cNvPr>
          <p:cNvSpPr/>
          <p:nvPr/>
        </p:nvSpPr>
        <p:spPr>
          <a:xfrm>
            <a:off x="1717558" y="5025321"/>
            <a:ext cx="2009876"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Организации в сфере ЖКХ</a:t>
            </a:r>
            <a:endParaRPr lang="ru-RU" sz="1600" dirty="0"/>
          </a:p>
        </p:txBody>
      </p:sp>
      <p:sp>
        <p:nvSpPr>
          <p:cNvPr id="8" name="Прямоугольник 7">
            <a:extLst>
              <a:ext uri="{FF2B5EF4-FFF2-40B4-BE49-F238E27FC236}">
                <a16:creationId xmlns="" xmlns:a16="http://schemas.microsoft.com/office/drawing/2014/main" id="{F21FFE2D-7C5E-4D15-867E-F9AEC15A9FF0}"/>
              </a:ext>
            </a:extLst>
          </p:cNvPr>
          <p:cNvSpPr/>
          <p:nvPr/>
        </p:nvSpPr>
        <p:spPr>
          <a:xfrm>
            <a:off x="4686960" y="1118646"/>
            <a:ext cx="2828685" cy="1077218"/>
          </a:xfrm>
          <a:prstGeom prst="rect">
            <a:avLst/>
          </a:prstGeom>
        </p:spPr>
        <p:txBody>
          <a:bodyPr wrap="square">
            <a:spAutoFit/>
          </a:bodyPr>
          <a:lstStyle/>
          <a:p>
            <a:pPr lvl="0"/>
            <a:r>
              <a:rPr lang="ru-RU" sz="1600" dirty="0">
                <a:latin typeface="Times New Roman" panose="02020603050405020304" pitchFamily="18" charset="0"/>
                <a:cs typeface="Times New Roman" panose="02020603050405020304" pitchFamily="18" charset="0"/>
              </a:rPr>
              <a:t>Органы государственной власти субъектов Российской Федерации и муниципальные органы</a:t>
            </a:r>
          </a:p>
        </p:txBody>
      </p:sp>
      <p:sp>
        <p:nvSpPr>
          <p:cNvPr id="9" name="Прямоугольник 8">
            <a:extLst>
              <a:ext uri="{FF2B5EF4-FFF2-40B4-BE49-F238E27FC236}">
                <a16:creationId xmlns="" xmlns:a16="http://schemas.microsoft.com/office/drawing/2014/main" id="{5D8838C3-E239-4D14-A562-4F2E15823E00}"/>
              </a:ext>
            </a:extLst>
          </p:cNvPr>
          <p:cNvSpPr/>
          <p:nvPr/>
        </p:nvSpPr>
        <p:spPr>
          <a:xfrm>
            <a:off x="4688770" y="2477148"/>
            <a:ext cx="3018119" cy="830997"/>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Организации, осуществляющие туроператорскую и турагентскую деятельность</a:t>
            </a:r>
            <a:endParaRPr lang="ru-RU" sz="1600" dirty="0"/>
          </a:p>
        </p:txBody>
      </p:sp>
      <p:sp>
        <p:nvSpPr>
          <p:cNvPr id="10" name="Прямоугольник 9">
            <a:extLst>
              <a:ext uri="{FF2B5EF4-FFF2-40B4-BE49-F238E27FC236}">
                <a16:creationId xmlns="" xmlns:a16="http://schemas.microsoft.com/office/drawing/2014/main" id="{CB50D1D5-1683-46CC-90FF-D4BFD5250F95}"/>
              </a:ext>
            </a:extLst>
          </p:cNvPr>
          <p:cNvSpPr/>
          <p:nvPr/>
        </p:nvSpPr>
        <p:spPr>
          <a:xfrm>
            <a:off x="4714636" y="3778104"/>
            <a:ext cx="2092157"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Образовательные учреждения</a:t>
            </a:r>
            <a:endParaRPr lang="ru-RU" sz="1600" dirty="0"/>
          </a:p>
        </p:txBody>
      </p:sp>
      <p:sp>
        <p:nvSpPr>
          <p:cNvPr id="11" name="Прямоугольник 10">
            <a:extLst>
              <a:ext uri="{FF2B5EF4-FFF2-40B4-BE49-F238E27FC236}">
                <a16:creationId xmlns="" xmlns:a16="http://schemas.microsoft.com/office/drawing/2014/main" id="{3E930ECB-1968-4DAA-99CD-73A9984AC661}"/>
              </a:ext>
            </a:extLst>
          </p:cNvPr>
          <p:cNvSpPr/>
          <p:nvPr/>
        </p:nvSpPr>
        <p:spPr>
          <a:xfrm>
            <a:off x="4709914" y="4950569"/>
            <a:ext cx="2805731"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Предприятия общественного питания</a:t>
            </a:r>
            <a:endParaRPr lang="ru-RU" sz="1600" dirty="0"/>
          </a:p>
        </p:txBody>
      </p:sp>
      <p:sp>
        <p:nvSpPr>
          <p:cNvPr id="12" name="Прямоугольник 11">
            <a:extLst>
              <a:ext uri="{FF2B5EF4-FFF2-40B4-BE49-F238E27FC236}">
                <a16:creationId xmlns="" xmlns:a16="http://schemas.microsoft.com/office/drawing/2014/main" id="{225785CD-712C-4803-BED3-420808553287}"/>
              </a:ext>
            </a:extLst>
          </p:cNvPr>
          <p:cNvSpPr/>
          <p:nvPr/>
        </p:nvSpPr>
        <p:spPr>
          <a:xfrm>
            <a:off x="9177099" y="3823883"/>
            <a:ext cx="1695914" cy="338554"/>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Операторы связи</a:t>
            </a:r>
            <a:endParaRPr lang="ru-RU" sz="1600" dirty="0"/>
          </a:p>
        </p:txBody>
      </p:sp>
      <p:sp>
        <p:nvSpPr>
          <p:cNvPr id="13" name="Прямоугольник 12">
            <a:extLst>
              <a:ext uri="{FF2B5EF4-FFF2-40B4-BE49-F238E27FC236}">
                <a16:creationId xmlns="" xmlns:a16="http://schemas.microsoft.com/office/drawing/2014/main" id="{8D74E4EF-9232-4A3E-9C43-79F86BC34296}"/>
              </a:ext>
            </a:extLst>
          </p:cNvPr>
          <p:cNvSpPr/>
          <p:nvPr/>
        </p:nvSpPr>
        <p:spPr>
          <a:xfrm>
            <a:off x="9123573" y="1319345"/>
            <a:ext cx="2260229"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Финансово – кредитные организации</a:t>
            </a:r>
            <a:endParaRPr lang="ru-RU" sz="1600" dirty="0"/>
          </a:p>
        </p:txBody>
      </p:sp>
      <p:sp>
        <p:nvSpPr>
          <p:cNvPr id="14" name="Прямоугольник 13">
            <a:extLst>
              <a:ext uri="{FF2B5EF4-FFF2-40B4-BE49-F238E27FC236}">
                <a16:creationId xmlns="" xmlns:a16="http://schemas.microsoft.com/office/drawing/2014/main" id="{E9C852D6-1C89-4BFD-B0D1-DCCDAF5E4692}"/>
              </a:ext>
            </a:extLst>
          </p:cNvPr>
          <p:cNvSpPr/>
          <p:nvPr/>
        </p:nvSpPr>
        <p:spPr>
          <a:xfrm>
            <a:off x="9158068" y="2477148"/>
            <a:ext cx="3315629" cy="58477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Организации по перевозке пассажиров легковым такси</a:t>
            </a:r>
            <a:endParaRPr lang="ru-RU" sz="1600" dirty="0"/>
          </a:p>
        </p:txBody>
      </p:sp>
      <p:sp>
        <p:nvSpPr>
          <p:cNvPr id="15" name="Прямоугольник 14">
            <a:extLst>
              <a:ext uri="{FF2B5EF4-FFF2-40B4-BE49-F238E27FC236}">
                <a16:creationId xmlns="" xmlns:a16="http://schemas.microsoft.com/office/drawing/2014/main" id="{8B8423B5-7E4F-4F45-A6CC-ADE819699618}"/>
              </a:ext>
            </a:extLst>
          </p:cNvPr>
          <p:cNvSpPr/>
          <p:nvPr/>
        </p:nvSpPr>
        <p:spPr>
          <a:xfrm>
            <a:off x="9152065" y="5025321"/>
            <a:ext cx="1695913" cy="338554"/>
          </a:xfrm>
          <a:prstGeom prst="rect">
            <a:avLst/>
          </a:prstGeom>
        </p:spPr>
        <p:txBody>
          <a:bodyPr wrap="none">
            <a:spAutoFit/>
          </a:bodyPr>
          <a:lstStyle/>
          <a:p>
            <a:r>
              <a:rPr lang="ru-RU" sz="1600" dirty="0">
                <a:latin typeface="Times New Roman" panose="02020603050405020304" pitchFamily="18" charset="0"/>
                <a:cs typeface="Times New Roman" panose="02020603050405020304" pitchFamily="18" charset="0"/>
              </a:rPr>
              <a:t>Фитнес – центры</a:t>
            </a:r>
            <a:endParaRPr lang="ru-RU" sz="1600" dirty="0"/>
          </a:p>
        </p:txBody>
      </p:sp>
      <p:sp>
        <p:nvSpPr>
          <p:cNvPr id="16" name="Прямоугольник 15">
            <a:extLst>
              <a:ext uri="{FF2B5EF4-FFF2-40B4-BE49-F238E27FC236}">
                <a16:creationId xmlns="" xmlns:a16="http://schemas.microsoft.com/office/drawing/2014/main" id="{4BFD5651-51D9-4913-9B34-229D85799BFE}"/>
              </a:ext>
            </a:extLst>
          </p:cNvPr>
          <p:cNvSpPr/>
          <p:nvPr/>
        </p:nvSpPr>
        <p:spPr>
          <a:xfrm>
            <a:off x="1811694" y="6015069"/>
            <a:ext cx="2902942" cy="830997"/>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Организации, оказывающие услуги парикмахерских и салонов красоты</a:t>
            </a:r>
            <a:endParaRPr lang="ru-RU" sz="1600" dirty="0"/>
          </a:p>
        </p:txBody>
      </p:sp>
    </p:spTree>
    <p:extLst>
      <p:ext uri="{BB962C8B-B14F-4D97-AF65-F5344CB8AC3E}">
        <p14:creationId xmlns:p14="http://schemas.microsoft.com/office/powerpoint/2010/main" xmlns="" val="6688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4361686"/>
            <a:ext cx="12192000" cy="2496821"/>
            <a:chOff x="0" y="4361686"/>
            <a:chExt cx="12192000" cy="2496821"/>
          </a:xfrm>
        </p:grpSpPr>
        <p:pic>
          <p:nvPicPr>
            <p:cNvPr id="3" name="object 3"/>
            <p:cNvPicPr/>
            <p:nvPr/>
          </p:nvPicPr>
          <p:blipFill>
            <a:blip r:embed="rId2" cstate="print"/>
            <a:stretch>
              <a:fillRect/>
            </a:stretch>
          </p:blipFill>
          <p:spPr>
            <a:xfrm>
              <a:off x="0" y="4361686"/>
              <a:ext cx="12191999" cy="2487167"/>
            </a:xfrm>
            <a:prstGeom prst="rect">
              <a:avLst/>
            </a:prstGeom>
          </p:spPr>
        </p:pic>
        <p:sp>
          <p:nvSpPr>
            <p:cNvPr id="4" name="object 4"/>
            <p:cNvSpPr/>
            <p:nvPr/>
          </p:nvSpPr>
          <p:spPr>
            <a:xfrm>
              <a:off x="0" y="4361687"/>
              <a:ext cx="12192000" cy="2496820"/>
            </a:xfrm>
            <a:custGeom>
              <a:avLst/>
              <a:gdLst/>
              <a:ahLst/>
              <a:cxnLst/>
              <a:rect l="l" t="t" r="r" b="b"/>
              <a:pathLst>
                <a:path w="12192000" h="2496820">
                  <a:moveTo>
                    <a:pt x="12192000" y="0"/>
                  </a:moveTo>
                  <a:lnTo>
                    <a:pt x="0" y="0"/>
                  </a:lnTo>
                  <a:lnTo>
                    <a:pt x="0" y="2496312"/>
                  </a:lnTo>
                  <a:lnTo>
                    <a:pt x="12192000" y="2496312"/>
                  </a:lnTo>
                  <a:lnTo>
                    <a:pt x="12192000" y="0"/>
                  </a:lnTo>
                  <a:close/>
                </a:path>
              </a:pathLst>
            </a:custGeom>
            <a:solidFill>
              <a:srgbClr val="002D5F">
                <a:alpha val="90194"/>
              </a:srgbClr>
            </a:solidFill>
          </p:spPr>
          <p:txBody>
            <a:bodyPr wrap="square" lIns="0" tIns="0" rIns="0" bIns="0" rtlCol="0"/>
            <a:lstStyle/>
            <a:p>
              <a:pPr algn="ctr"/>
              <a:endParaRPr lang="ru-RU" dirty="0">
                <a:solidFill>
                  <a:schemeClr val="bg1">
                    <a:lumMod val="95000"/>
                  </a:schemeClr>
                </a:solidFill>
              </a:endParaRP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Волкова Алина Владимировна</a:t>
              </a: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Ведущий специалист-эксперт отдела по защите прав субъектов персональных данных </a:t>
              </a:r>
            </a:p>
            <a:p>
              <a:pPr algn="ctr"/>
              <a:r>
                <a:rPr lang="ru-RU" sz="1600" dirty="0">
                  <a:solidFill>
                    <a:schemeClr val="bg1">
                      <a:lumMod val="95000"/>
                    </a:schemeClr>
                  </a:solidFill>
                  <a:latin typeface="Times New Roman" panose="02020603050405020304" pitchFamily="18" charset="0"/>
                  <a:cs typeface="Times New Roman" panose="02020603050405020304" pitchFamily="18" charset="0"/>
                </a:rPr>
                <a:t>Управления Роскомнадзора по Хабаровскому краю, Сахалинской области и Еврейской автономной области</a:t>
              </a:r>
              <a:endParaRPr sz="1600"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14" name="Группа 13"/>
          <p:cNvGrpSpPr/>
          <p:nvPr/>
        </p:nvGrpSpPr>
        <p:grpSpPr>
          <a:xfrm>
            <a:off x="0" y="0"/>
            <a:ext cx="12192761" cy="261365"/>
            <a:chOff x="0" y="0"/>
            <a:chExt cx="12192761" cy="261365"/>
          </a:xfrm>
        </p:grpSpPr>
        <p:sp>
          <p:nvSpPr>
            <p:cNvPr id="5" name="object 5"/>
            <p:cNvSpPr/>
            <p:nvPr/>
          </p:nvSpPr>
          <p:spPr>
            <a:xfrm>
              <a:off x="0" y="0"/>
              <a:ext cx="12192000" cy="228600"/>
            </a:xfrm>
            <a:custGeom>
              <a:avLst/>
              <a:gdLst/>
              <a:ahLst/>
              <a:cxnLst/>
              <a:rect l="l" t="t" r="r" b="b"/>
              <a:pathLst>
                <a:path w="12192000" h="228600">
                  <a:moveTo>
                    <a:pt x="12192000" y="0"/>
                  </a:moveTo>
                  <a:lnTo>
                    <a:pt x="0" y="0"/>
                  </a:lnTo>
                  <a:lnTo>
                    <a:pt x="0" y="228600"/>
                  </a:lnTo>
                  <a:lnTo>
                    <a:pt x="12192000" y="228600"/>
                  </a:lnTo>
                  <a:lnTo>
                    <a:pt x="12192000" y="0"/>
                  </a:lnTo>
                  <a:close/>
                </a:path>
              </a:pathLst>
            </a:custGeom>
            <a:solidFill>
              <a:srgbClr val="005290"/>
            </a:solidFill>
          </p:spPr>
          <p:txBody>
            <a:bodyPr wrap="square" lIns="0" tIns="0" rIns="0" bIns="0" rtlCol="0"/>
            <a:lstStyle/>
            <a:p>
              <a:endParaRPr dirty="0"/>
            </a:p>
          </p:txBody>
        </p:sp>
        <p:sp>
          <p:nvSpPr>
            <p:cNvPr id="7" name="object 7"/>
            <p:cNvSpPr/>
            <p:nvPr/>
          </p:nvSpPr>
          <p:spPr>
            <a:xfrm>
              <a:off x="761" y="261365"/>
              <a:ext cx="12192000" cy="0"/>
            </a:xfrm>
            <a:custGeom>
              <a:avLst/>
              <a:gdLst/>
              <a:ahLst/>
              <a:cxnLst/>
              <a:rect l="l" t="t" r="r" b="b"/>
              <a:pathLst>
                <a:path w="12192000">
                  <a:moveTo>
                    <a:pt x="0" y="0"/>
                  </a:moveTo>
                  <a:lnTo>
                    <a:pt x="12192000" y="0"/>
                  </a:lnTo>
                </a:path>
              </a:pathLst>
            </a:custGeom>
            <a:ln w="34925">
              <a:solidFill>
                <a:srgbClr val="BE0000"/>
              </a:solidFill>
            </a:ln>
          </p:spPr>
          <p:txBody>
            <a:bodyPr wrap="square" lIns="0" tIns="0" rIns="0" bIns="0" rtlCol="0"/>
            <a:lstStyle/>
            <a:p>
              <a:endParaRPr/>
            </a:p>
          </p:txBody>
        </p:sp>
      </p:grpSp>
      <p:sp>
        <p:nvSpPr>
          <p:cNvPr id="8" name="object 8"/>
          <p:cNvSpPr txBox="1">
            <a:spLocks noGrp="1"/>
          </p:cNvSpPr>
          <p:nvPr>
            <p:ph type="title"/>
          </p:nvPr>
        </p:nvSpPr>
        <p:spPr>
          <a:xfrm>
            <a:off x="4938140" y="2260473"/>
            <a:ext cx="2310130" cy="363855"/>
          </a:xfrm>
          <a:prstGeom prst="rect">
            <a:avLst/>
          </a:prstGeom>
        </p:spPr>
        <p:txBody>
          <a:bodyPr vert="horz" wrap="square" lIns="0" tIns="15240" rIns="0" bIns="0" rtlCol="0">
            <a:spAutoFit/>
          </a:bodyPr>
          <a:lstStyle/>
          <a:p>
            <a:pPr marL="12700" algn="ctr">
              <a:lnSpc>
                <a:spcPct val="100000"/>
              </a:lnSpc>
              <a:spcBef>
                <a:spcPts val="120"/>
              </a:spcBef>
            </a:pPr>
            <a:r>
              <a:rPr spc="-10" dirty="0">
                <a:latin typeface="DIN Pro Black" pitchFamily="34" charset="0"/>
                <a:cs typeface="DIN Pro Black" pitchFamily="34" charset="0"/>
              </a:rPr>
              <a:t>Р</a:t>
            </a:r>
            <a:r>
              <a:rPr spc="-235" dirty="0">
                <a:latin typeface="DIN Pro Black" pitchFamily="34" charset="0"/>
                <a:cs typeface="DIN Pro Black" pitchFamily="34" charset="0"/>
              </a:rPr>
              <a:t>О</a:t>
            </a:r>
            <a:r>
              <a:rPr spc="-75" dirty="0">
                <a:latin typeface="DIN Pro Black" pitchFamily="34" charset="0"/>
                <a:cs typeface="DIN Pro Black" pitchFamily="34" charset="0"/>
              </a:rPr>
              <a:t>С</a:t>
            </a:r>
            <a:r>
              <a:rPr spc="-45" dirty="0">
                <a:latin typeface="DIN Pro Black" pitchFamily="34" charset="0"/>
                <a:cs typeface="DIN Pro Black" pitchFamily="34" charset="0"/>
              </a:rPr>
              <a:t>К</a:t>
            </a:r>
            <a:r>
              <a:rPr spc="-235" dirty="0">
                <a:latin typeface="DIN Pro Black" pitchFamily="34" charset="0"/>
                <a:cs typeface="DIN Pro Black" pitchFamily="34" charset="0"/>
              </a:rPr>
              <a:t>О</a:t>
            </a:r>
            <a:r>
              <a:rPr spc="-135" dirty="0">
                <a:latin typeface="DIN Pro Black" pitchFamily="34" charset="0"/>
                <a:cs typeface="DIN Pro Black" pitchFamily="34" charset="0"/>
              </a:rPr>
              <a:t>М</a:t>
            </a:r>
            <a:r>
              <a:rPr spc="-130" dirty="0">
                <a:latin typeface="DIN Pro Black" pitchFamily="34" charset="0"/>
                <a:cs typeface="DIN Pro Black" pitchFamily="34" charset="0"/>
              </a:rPr>
              <a:t>Н</a:t>
            </a:r>
            <a:r>
              <a:rPr spc="-15" dirty="0">
                <a:latin typeface="DIN Pro Black" pitchFamily="34" charset="0"/>
                <a:cs typeface="DIN Pro Black" pitchFamily="34" charset="0"/>
              </a:rPr>
              <a:t>А</a:t>
            </a:r>
            <a:r>
              <a:rPr spc="-75" dirty="0">
                <a:latin typeface="DIN Pro Black" pitchFamily="34" charset="0"/>
                <a:cs typeface="DIN Pro Black" pitchFamily="34" charset="0"/>
              </a:rPr>
              <a:t>Д</a:t>
            </a:r>
            <a:r>
              <a:rPr spc="-40" dirty="0">
                <a:latin typeface="DIN Pro Black" pitchFamily="34" charset="0"/>
                <a:cs typeface="DIN Pro Black" pitchFamily="34" charset="0"/>
              </a:rPr>
              <a:t>З</a:t>
            </a:r>
            <a:r>
              <a:rPr spc="-235" dirty="0">
                <a:latin typeface="DIN Pro Black" pitchFamily="34" charset="0"/>
                <a:cs typeface="DIN Pro Black" pitchFamily="34" charset="0"/>
              </a:rPr>
              <a:t>О</a:t>
            </a:r>
            <a:r>
              <a:rPr spc="-55" dirty="0">
                <a:latin typeface="DIN Pro Black" pitchFamily="34" charset="0"/>
                <a:cs typeface="DIN Pro Black" pitchFamily="34" charset="0"/>
              </a:rPr>
              <a:t>Р</a:t>
            </a:r>
          </a:p>
        </p:txBody>
      </p:sp>
      <p:pic>
        <p:nvPicPr>
          <p:cNvPr id="9" name="object 9"/>
          <p:cNvPicPr/>
          <p:nvPr/>
        </p:nvPicPr>
        <p:blipFill>
          <a:blip r:embed="rId3" cstate="print"/>
          <a:stretch>
            <a:fillRect/>
          </a:stretch>
        </p:blipFill>
        <p:spPr>
          <a:xfrm>
            <a:off x="5383022" y="588263"/>
            <a:ext cx="1420367" cy="1575815"/>
          </a:xfrm>
          <a:prstGeom prst="rect">
            <a:avLst/>
          </a:prstGeom>
        </p:spPr>
      </p:pic>
      <p:sp>
        <p:nvSpPr>
          <p:cNvPr id="12" name="object 12"/>
          <p:cNvSpPr txBox="1"/>
          <p:nvPr/>
        </p:nvSpPr>
        <p:spPr>
          <a:xfrm>
            <a:off x="12029947" y="6542633"/>
            <a:ext cx="83820" cy="197490"/>
          </a:xfrm>
          <a:prstGeom prst="rect">
            <a:avLst/>
          </a:prstGeom>
        </p:spPr>
        <p:txBody>
          <a:bodyPr vert="horz" wrap="square" lIns="0" tIns="12700" rIns="0" bIns="0" rtlCol="0">
            <a:spAutoFit/>
          </a:bodyPr>
          <a:lstStyle/>
          <a:p>
            <a:pPr marL="12700">
              <a:lnSpc>
                <a:spcPct val="100000"/>
              </a:lnSpc>
              <a:spcBef>
                <a:spcPts val="100"/>
              </a:spcBef>
            </a:pPr>
            <a:r>
              <a:rPr sz="1200" spc="-215" dirty="0">
                <a:solidFill>
                  <a:srgbClr val="8D8D8D"/>
                </a:solidFill>
                <a:latin typeface="DIN Pro Bold" pitchFamily="34" charset="0"/>
                <a:cs typeface="DIN Pro Bold" pitchFamily="34" charset="0"/>
              </a:rPr>
              <a:t>1</a:t>
            </a:r>
            <a:endParaRPr sz="1200">
              <a:latin typeface="DIN Pro Bold" pitchFamily="34" charset="0"/>
              <a:cs typeface="DIN Pro Bold" pitchFamily="34" charset="0"/>
            </a:endParaRPr>
          </a:p>
        </p:txBody>
      </p:sp>
      <p:sp>
        <p:nvSpPr>
          <p:cNvPr id="10" name="TextBox 9"/>
          <p:cNvSpPr txBox="1"/>
          <p:nvPr/>
        </p:nvSpPr>
        <p:spPr>
          <a:xfrm>
            <a:off x="721105" y="2991008"/>
            <a:ext cx="10744200" cy="830997"/>
          </a:xfrm>
          <a:prstGeom prst="rect">
            <a:avLst/>
          </a:prstGeom>
          <a:noFill/>
        </p:spPr>
        <p:txBody>
          <a:bodyPr wrap="square" rtlCol="0">
            <a:spAutoFit/>
          </a:bodyPr>
          <a:lstStyle/>
          <a:p>
            <a:pPr algn="ctr"/>
            <a:r>
              <a:rPr lang="ru-RU" sz="2400" b="1" dirty="0">
                <a:solidFill>
                  <a:schemeClr val="tx2">
                    <a:lumMod val="50000"/>
                  </a:schemeClr>
                </a:solidFill>
                <a:latin typeface="Times New Roman" panose="02020603050405020304" pitchFamily="18" charset="0"/>
                <a:cs typeface="Times New Roman" panose="02020603050405020304" pitchFamily="18" charset="0"/>
              </a:rPr>
              <a:t>Порядок организации и осуществления </a:t>
            </a:r>
          </a:p>
          <a:p>
            <a:pPr algn="ctr"/>
            <a:r>
              <a:rPr lang="ru-RU" sz="2400" b="1" dirty="0">
                <a:solidFill>
                  <a:schemeClr val="tx2">
                    <a:lumMod val="50000"/>
                  </a:schemeClr>
                </a:solidFill>
                <a:latin typeface="Times New Roman" panose="02020603050405020304" pitchFamily="18" charset="0"/>
                <a:cs typeface="Times New Roman" panose="02020603050405020304" pitchFamily="18" charset="0"/>
              </a:rPr>
              <a:t>обязательных профилактических визитов</a:t>
            </a:r>
          </a:p>
        </p:txBody>
      </p:sp>
      <p:sp>
        <p:nvSpPr>
          <p:cNvPr id="11" name="TextBox 10"/>
          <p:cNvSpPr txBox="1"/>
          <p:nvPr/>
        </p:nvSpPr>
        <p:spPr>
          <a:xfrm>
            <a:off x="4648200" y="6272046"/>
            <a:ext cx="2667000" cy="338554"/>
          </a:xfrm>
          <a:prstGeom prst="rect">
            <a:avLst/>
          </a:prstGeom>
          <a:noFill/>
        </p:spPr>
        <p:txBody>
          <a:bodyPr wrap="square" rtlCol="0">
            <a:spAutoFit/>
          </a:bodyPr>
          <a:lstStyle/>
          <a:p>
            <a:pPr algn="ctr"/>
            <a:r>
              <a:rPr lang="ru-RU" sz="1600" dirty="0">
                <a:solidFill>
                  <a:schemeClr val="bg1"/>
                </a:solidFill>
                <a:latin typeface="Times New Roman" panose="02020603050405020304" pitchFamily="18" charset="0"/>
                <a:cs typeface="Times New Roman" panose="02020603050405020304" pitchFamily="18" charset="0"/>
              </a:rPr>
              <a:t>Хабаровск, 2024</a:t>
            </a:r>
          </a:p>
        </p:txBody>
      </p:sp>
      <p:sp>
        <p:nvSpPr>
          <p:cNvPr id="15" name="object 6">
            <a:extLst>
              <a:ext uri="{FF2B5EF4-FFF2-40B4-BE49-F238E27FC236}">
                <a16:creationId xmlns="" xmlns:a16="http://schemas.microsoft.com/office/drawing/2014/main" id="{F3D93F60-9D19-2FA5-FF14-80FC339426A4}"/>
              </a:ext>
            </a:extLst>
          </p:cNvPr>
          <p:cNvSpPr txBox="1"/>
          <p:nvPr/>
        </p:nvSpPr>
        <p:spPr>
          <a:xfrm>
            <a:off x="2514600" y="48577"/>
            <a:ext cx="8382000" cy="131446"/>
          </a:xfrm>
          <a:prstGeom prst="rect">
            <a:avLst/>
          </a:prstGeom>
        </p:spPr>
        <p:txBody>
          <a:bodyPr vert="horz" wrap="square" lIns="0" tIns="15875" rIns="0" bIns="0" rtlCol="0">
            <a:spAutoFit/>
          </a:bodyPr>
          <a:lstStyle/>
          <a:p>
            <a:pPr marL="12700" algn="ctr">
              <a:lnSpc>
                <a:spcPct val="100000"/>
              </a:lnSpc>
              <a:spcBef>
                <a:spcPts val="125"/>
              </a:spcBef>
            </a:pPr>
            <a:r>
              <a:rPr lang="ru-RU" sz="750" dirty="0">
                <a:solidFill>
                  <a:schemeClr val="bg1"/>
                </a:solidFill>
                <a:latin typeface="DIN Pro Bold" pitchFamily="34" charset="0"/>
                <a:cs typeface="DIN Pro Bold" pitchFamily="34" charset="0"/>
              </a:rPr>
              <a:t>Управление Федеральной службы по надзору в сфере связи, информационных технологий и массовых коммуникаций по Хабаровскому краю, Сахалинской области и Еврейской автономной области</a:t>
            </a:r>
            <a:endParaRPr sz="750" dirty="0">
              <a:solidFill>
                <a:schemeClr val="bg1"/>
              </a:solidFill>
              <a:latin typeface="DIN Pro Bold" pitchFamily="34" charset="0"/>
              <a:cs typeface="DIN Pro Bold" pitchFamily="34" charset="0"/>
            </a:endParaRPr>
          </a:p>
        </p:txBody>
      </p:sp>
    </p:spTree>
    <p:extLst>
      <p:ext uri="{BB962C8B-B14F-4D97-AF65-F5344CB8AC3E}">
        <p14:creationId xmlns:p14="http://schemas.microsoft.com/office/powerpoint/2010/main" xmlns="" val="1807422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 xmlns:a16="http://schemas.microsoft.com/office/drawing/2014/main" id="{BC6D3B25-8E99-4905-8E2C-212CD27C33BE}"/>
              </a:ext>
            </a:extLst>
          </p:cNvPr>
          <p:cNvSpPr>
            <a:spLocks noGrp="1"/>
          </p:cNvSpPr>
          <p:nvPr>
            <p:ph type="sldNum" sz="quarter" idx="12"/>
          </p:nvPr>
        </p:nvSpPr>
        <p:spPr/>
        <p:txBody>
          <a:bodyPr/>
          <a:lstStyle/>
          <a:p>
            <a:fld id="{5F4265DA-81D6-4092-B6C5-08F21DC4A8F6}" type="slidenum">
              <a:rPr lang="ru-RU" smtClean="0"/>
              <a:pPr/>
              <a:t>45</a:t>
            </a:fld>
            <a:endParaRPr lang="ru-RU"/>
          </a:p>
        </p:txBody>
      </p:sp>
      <p:sp>
        <p:nvSpPr>
          <p:cNvPr id="8" name="Прямоугольник 7"/>
          <p:cNvSpPr/>
          <p:nvPr/>
        </p:nvSpPr>
        <p:spPr>
          <a:xfrm>
            <a:off x="345990" y="527222"/>
            <a:ext cx="9873774" cy="6247864"/>
          </a:xfrm>
          <a:prstGeom prst="rect">
            <a:avLst/>
          </a:prstGeom>
        </p:spPr>
        <p:txBody>
          <a:bodyPr wrap="square">
            <a:spAutoFit/>
          </a:bodyPr>
          <a:lstStyle/>
          <a:p>
            <a:pPr algn="ctr"/>
            <a:r>
              <a:rPr lang="ru-RU" sz="20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Обязательный профилактический визит проводится контролирующим органов(территориальным органом) Роскомнадзора (Федеральный закон от 31.07.2020 № 248-ФЗ, вступил в силу с 01.07.2021) в целях предупреждения нарушений контролируемыми лицами обязательных требований в области персональных данных и повышения уровня правовой грамотности контролируемых лиц в вопросах соблюдения требований законодательства Российской Федерации в области персональных данных в отношении:</a:t>
            </a:r>
          </a:p>
          <a:p>
            <a:pPr algn="just"/>
            <a:endParaRPr lang="ru-RU" sz="20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ru-RU" sz="24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ru-RU" sz="24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ru-RU" sz="24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ru-RU" sz="24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ru-RU" sz="24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ru-RU" sz="24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ru-RU" sz="24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ru-RU" sz="2400" b="1" i="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ru-RU" sz="2400" b="1" i="1" dirty="0">
              <a:solidFill>
                <a:schemeClr val="accent1">
                  <a:lumMod val="75000"/>
                </a:schemeClr>
              </a:solidFill>
              <a:effectLst>
                <a:outerShdw blurRad="38100" dist="38100" dir="2700000" algn="tl">
                  <a:srgbClr val="000000">
                    <a:alpha val="43137"/>
                  </a:srgbClr>
                </a:outerShdw>
              </a:effectLst>
              <a:latin typeface="Calibri" pitchFamily="34" charset="0"/>
              <a:cs typeface="Times New Roman" pitchFamily="18" charset="0"/>
            </a:endParaRPr>
          </a:p>
          <a:p>
            <a:pPr algn="just"/>
            <a:endParaRPr lang="ru-RU" sz="2400" dirty="0">
              <a:solidFill>
                <a:schemeClr val="accent1"/>
              </a:solidFill>
              <a:latin typeface="Calibri" pitchFamily="34" charset="0"/>
              <a:hlinkClick r:id="rId2"/>
            </a:endParaRPr>
          </a:p>
        </p:txBody>
      </p:sp>
      <p:sp>
        <p:nvSpPr>
          <p:cNvPr id="14" name="Стрелка вправо 13"/>
          <p:cNvSpPr/>
          <p:nvPr/>
        </p:nvSpPr>
        <p:spPr>
          <a:xfrm>
            <a:off x="306253" y="3257822"/>
            <a:ext cx="717176" cy="2151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145059" y="2187388"/>
            <a:ext cx="10915136" cy="7771358"/>
          </a:xfrm>
          <a:prstGeom prst="rect">
            <a:avLst/>
          </a:prstGeom>
        </p:spPr>
        <p:txBody>
          <a:bodyPr wrap="square">
            <a:spAutoFit/>
          </a:bodyPr>
          <a:lstStyle/>
          <a:p>
            <a:pPr algn="just"/>
            <a:endParaRPr lang="ru-RU" sz="2000" dirty="0">
              <a:solidFill>
                <a:schemeClr val="accent1"/>
              </a:solidFill>
              <a:latin typeface="Calibri" pitchFamily="34" charset="0"/>
            </a:endParaRPr>
          </a:p>
          <a:p>
            <a:pPr algn="just"/>
            <a:endParaRPr lang="ru-RU" sz="2000" dirty="0">
              <a:solidFill>
                <a:schemeClr val="accent1"/>
              </a:solidFill>
              <a:latin typeface="Calibri" pitchFamily="34" charset="0"/>
            </a:endParaRPr>
          </a:p>
          <a:p>
            <a:pPr algn="just"/>
            <a:r>
              <a:rPr lang="ru-RU" dirty="0">
                <a:solidFill>
                  <a:schemeClr val="tx2">
                    <a:lumMod val="50000"/>
                  </a:schemeClr>
                </a:solidFill>
                <a:latin typeface="Times New Roman" pitchFamily="18" charset="0"/>
                <a:cs typeface="Times New Roman" pitchFamily="18" charset="0"/>
              </a:rPr>
              <a:t>Объектов контроля, отнесенных к категориям высокого и значительного риска </a:t>
            </a:r>
            <a:r>
              <a:rPr lang="ru-RU" sz="1100" dirty="0">
                <a:solidFill>
                  <a:schemeClr val="tx2">
                    <a:lumMod val="50000"/>
                  </a:schemeClr>
                </a:solidFill>
                <a:latin typeface="Times New Roman" pitchFamily="18" charset="0"/>
                <a:cs typeface="Times New Roman" pitchFamily="18" charset="0"/>
              </a:rPr>
              <a:t>(обработка специальной категории персональных данных и (или) биометрических персональных данных; сбор персональных данных, в том числе в информационно-телекоммуникационной сети «Интернет», осуществляемый с использованием баз данных, находящихся за пределами Российской Федерации; трансграничная передача персональных данных на территорию иностранных государств, не являющихся сторонами Конвенции Совета Европы, передача третьим лицам персональных данных, полученных в результате обезличивания с использованием методов обезличивания и т.д.). Полный перечень Критерий отнесения объектов контроля к определенной категории риска указан в Постановление Правительства РФ от 29.06.2021 № 1046 «О федеральном государственном контроле (надзоре) за обработкой персональных данных»</a:t>
            </a:r>
          </a:p>
          <a:p>
            <a:pPr algn="just"/>
            <a:endParaRPr lang="ru-RU" sz="1100" dirty="0">
              <a:solidFill>
                <a:schemeClr val="tx2">
                  <a:lumMod val="50000"/>
                </a:schemeClr>
              </a:solidFill>
            </a:endParaRPr>
          </a:p>
          <a:p>
            <a:pPr marL="45720" indent="0" algn="just">
              <a:buNone/>
            </a:pPr>
            <a:r>
              <a:rPr lang="ru-RU" dirty="0">
                <a:solidFill>
                  <a:schemeClr val="tx2">
                    <a:lumMod val="50000"/>
                  </a:schemeClr>
                </a:solidFill>
                <a:latin typeface="Times New Roman" pitchFamily="18" charset="0"/>
                <a:cs typeface="Times New Roman" pitchFamily="18" charset="0"/>
              </a:rPr>
              <a:t>Контролируемых лиц, приступающих к осуществлению деятельности в сфере обработки персональных данных (контролируемые лица, зарегистрированные в Реестре операторов, осуществляющих обработку персональных данных, которые указали дату начала обработки предыдущий год.</a:t>
            </a:r>
          </a:p>
          <a:p>
            <a:pPr algn="just"/>
            <a:endParaRPr lang="ru-RU" dirty="0">
              <a:solidFill>
                <a:schemeClr val="tx2">
                  <a:lumMod val="50000"/>
                </a:schemeClr>
              </a:solidFill>
              <a:latin typeface="Calibri" pitchFamily="34" charset="0"/>
            </a:endParaRPr>
          </a:p>
          <a:p>
            <a:pPr algn="just"/>
            <a:r>
              <a:rPr lang="ru-RU" dirty="0">
                <a:solidFill>
                  <a:schemeClr val="tx2">
                    <a:lumMod val="50000"/>
                  </a:schemeClr>
                </a:solidFill>
                <a:latin typeface="Times New Roman" pitchFamily="18" charset="0"/>
                <a:cs typeface="Times New Roman" pitchFamily="18" charset="0"/>
              </a:rPr>
              <a:t>Контролируемое лицо уведомляется о проведении обязательного профилактического визита не позднее чем за 5 рабочих дней до даты его проведения (в адрес контролируемого лица направляется Уведомление о проведении обязательного профилактического визита с Запросом о предоставлении документов и информации, необходимых для проведения обязательного профилактического визита).</a:t>
            </a:r>
          </a:p>
          <a:p>
            <a:pPr marL="45720" indent="0" algn="just">
              <a:buNone/>
            </a:pPr>
            <a:endParaRPr lang="ru-RU" sz="2000" dirty="0">
              <a:solidFill>
                <a:schemeClr val="tx2">
                  <a:lumMod val="50000"/>
                </a:schemeClr>
              </a:solidFill>
              <a:latin typeface="Calibri" pitchFamily="34" charset="0"/>
            </a:endParaRPr>
          </a:p>
          <a:p>
            <a:pPr algn="just"/>
            <a:endParaRPr lang="ru-RU" sz="2000" dirty="0">
              <a:solidFill>
                <a:schemeClr val="accent1"/>
              </a:solidFill>
              <a:latin typeface="Calibri" pitchFamily="34" charset="0"/>
            </a:endParaRPr>
          </a:p>
          <a:p>
            <a:pPr algn="just"/>
            <a:endParaRPr lang="ru-RU" sz="1100" dirty="0"/>
          </a:p>
          <a:p>
            <a:pPr algn="just"/>
            <a:endParaRPr lang="ru-RU" sz="1100" dirty="0">
              <a:hlinkClick r:id="rId3"/>
            </a:endParaRPr>
          </a:p>
          <a:p>
            <a:pPr algn="just"/>
            <a:endParaRPr lang="ru-RU" sz="1100" dirty="0"/>
          </a:p>
          <a:p>
            <a:pPr algn="just"/>
            <a:endParaRPr lang="ru-RU" sz="2000" dirty="0"/>
          </a:p>
          <a:p>
            <a:pPr algn="just"/>
            <a:endParaRPr lang="ru-RU" sz="2000" dirty="0">
              <a:solidFill>
                <a:schemeClr val="accent1"/>
              </a:solidFill>
              <a:latin typeface="Calibri" pitchFamily="34" charset="0"/>
            </a:endParaRPr>
          </a:p>
          <a:p>
            <a:pPr algn="just"/>
            <a:endParaRPr lang="ru-RU" sz="2000" dirty="0">
              <a:solidFill>
                <a:schemeClr val="accent1"/>
              </a:solidFill>
              <a:latin typeface="Calibri" pitchFamily="34" charset="0"/>
            </a:endParaRPr>
          </a:p>
          <a:p>
            <a:pPr algn="just"/>
            <a:endParaRPr lang="ru-RU" sz="2000" dirty="0">
              <a:solidFill>
                <a:schemeClr val="accent1"/>
              </a:solidFill>
              <a:latin typeface="Calibri" pitchFamily="34" charset="0"/>
            </a:endParaRPr>
          </a:p>
          <a:p>
            <a:pPr algn="just"/>
            <a:endParaRPr lang="ru-RU" sz="2000" dirty="0">
              <a:solidFill>
                <a:schemeClr val="accent1"/>
              </a:solidFill>
              <a:latin typeface="Calibri" pitchFamily="34" charset="0"/>
            </a:endParaRPr>
          </a:p>
          <a:p>
            <a:pPr algn="just"/>
            <a:endParaRPr lang="ru-RU" sz="2000" dirty="0">
              <a:solidFill>
                <a:schemeClr val="accent1"/>
              </a:solidFill>
              <a:latin typeface="Calibri" pitchFamily="34" charset="0"/>
            </a:endParaRPr>
          </a:p>
          <a:p>
            <a:pPr algn="just"/>
            <a:endParaRPr lang="ru-RU" sz="2000" dirty="0">
              <a:solidFill>
                <a:schemeClr val="accent1"/>
              </a:solidFill>
              <a:latin typeface="Calibri" pitchFamily="34" charset="0"/>
            </a:endParaRPr>
          </a:p>
          <a:p>
            <a:pPr algn="just"/>
            <a:endParaRPr lang="ru-RU" dirty="0">
              <a:solidFill>
                <a:schemeClr val="accent1"/>
              </a:solidFill>
            </a:endParaRPr>
          </a:p>
        </p:txBody>
      </p:sp>
      <p:sp>
        <p:nvSpPr>
          <p:cNvPr id="16" name="Стрелка вправо 15"/>
          <p:cNvSpPr/>
          <p:nvPr/>
        </p:nvSpPr>
        <p:spPr>
          <a:xfrm>
            <a:off x="362465" y="4373082"/>
            <a:ext cx="744070" cy="251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35243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chemeClr val="tx2"/>
                </a:solidFill>
              </a:rPr>
              <a:t>Порядок проведения профилактического визита</a:t>
            </a:r>
          </a:p>
        </p:txBody>
      </p:sp>
      <p:sp>
        <p:nvSpPr>
          <p:cNvPr id="3" name="Объект 2"/>
          <p:cNvSpPr>
            <a:spLocks noGrp="1"/>
          </p:cNvSpPr>
          <p:nvPr>
            <p:ph idx="1"/>
          </p:nvPr>
        </p:nvSpPr>
        <p:spPr>
          <a:xfrm>
            <a:off x="134470" y="1310856"/>
            <a:ext cx="11851342" cy="5005843"/>
          </a:xfrm>
        </p:spPr>
        <p:txBody>
          <a:bodyPr>
            <a:normAutofit fontScale="25000" lnSpcReduction="20000"/>
          </a:bodyPr>
          <a:lstStyle/>
          <a:p>
            <a:r>
              <a:rPr lang="ru-RU" sz="6400" dirty="0">
                <a:solidFill>
                  <a:schemeClr val="tx2">
                    <a:lumMod val="50000"/>
                  </a:schemeClr>
                </a:solidFill>
                <a:latin typeface="Times New Roman" pitchFamily="18" charset="0"/>
                <a:cs typeface="Times New Roman" pitchFamily="18" charset="0"/>
              </a:rPr>
              <a:t>Срок проведения обязательного профилактического визита не может превышать 5 рабочих дней.         </a:t>
            </a:r>
          </a:p>
          <a:p>
            <a:pPr>
              <a:buNone/>
            </a:pPr>
            <a:r>
              <a:rPr lang="ru-RU" sz="6400" dirty="0">
                <a:solidFill>
                  <a:schemeClr val="tx2">
                    <a:lumMod val="50000"/>
                  </a:schemeClr>
                </a:solidFill>
                <a:latin typeface="Times New Roman" pitchFamily="18" charset="0"/>
                <a:cs typeface="Times New Roman" pitchFamily="18" charset="0"/>
              </a:rPr>
              <a:t>                                                                                   </a:t>
            </a:r>
          </a:p>
          <a:p>
            <a:pPr>
              <a:buNone/>
            </a:pPr>
            <a:r>
              <a:rPr lang="ru-RU" sz="6400" dirty="0">
                <a:solidFill>
                  <a:schemeClr val="tx2">
                    <a:lumMod val="50000"/>
                  </a:schemeClr>
                </a:solidFill>
                <a:latin typeface="Times New Roman" pitchFamily="18" charset="0"/>
                <a:cs typeface="Times New Roman" pitchFamily="18" charset="0"/>
              </a:rPr>
              <a:t>Форма проведения:                                      по месту осуществления деятельности контролируемого лица (выезд должностных лиц) </a:t>
            </a:r>
          </a:p>
          <a:p>
            <a:pPr>
              <a:buNone/>
            </a:pPr>
            <a:r>
              <a:rPr lang="ru-RU" sz="6400" dirty="0">
                <a:solidFill>
                  <a:schemeClr val="tx2">
                    <a:lumMod val="50000"/>
                  </a:schemeClr>
                </a:solidFill>
                <a:latin typeface="Times New Roman" pitchFamily="18" charset="0"/>
                <a:cs typeface="Times New Roman" pitchFamily="18" charset="0"/>
              </a:rPr>
              <a:t>                                                                                        </a:t>
            </a:r>
          </a:p>
          <a:p>
            <a:pPr marL="60958" lvl="8" indent="0">
              <a:buNone/>
            </a:pPr>
            <a:r>
              <a:rPr lang="ru-RU" sz="6400" dirty="0">
                <a:solidFill>
                  <a:schemeClr val="tx2">
                    <a:lumMod val="50000"/>
                  </a:schemeClr>
                </a:solidFill>
                <a:latin typeface="Times New Roman" pitchFamily="18" charset="0"/>
                <a:cs typeface="Times New Roman" pitchFamily="18" charset="0"/>
              </a:rPr>
              <a:t>                                                                           путем использования </a:t>
            </a:r>
            <a:r>
              <a:rPr lang="ru-RU" sz="6400" dirty="0" err="1">
                <a:solidFill>
                  <a:schemeClr val="tx2">
                    <a:lumMod val="50000"/>
                  </a:schemeClr>
                </a:solidFill>
                <a:latin typeface="Times New Roman" pitchFamily="18" charset="0"/>
                <a:cs typeface="Times New Roman" pitchFamily="18" charset="0"/>
              </a:rPr>
              <a:t>видео-конференц-связи</a:t>
            </a:r>
            <a:r>
              <a:rPr lang="ru-RU" sz="6400" dirty="0">
                <a:solidFill>
                  <a:schemeClr val="tx2">
                    <a:lumMod val="50000"/>
                  </a:schemeClr>
                </a:solidFill>
                <a:latin typeface="Times New Roman" pitchFamily="18" charset="0"/>
                <a:cs typeface="Times New Roman" pitchFamily="18" charset="0"/>
              </a:rPr>
              <a:t> (</a:t>
            </a:r>
            <a:r>
              <a:rPr lang="ru-RU" sz="6400" dirty="0" err="1">
                <a:solidFill>
                  <a:schemeClr val="tx2">
                    <a:lumMod val="50000"/>
                  </a:schemeClr>
                </a:solidFill>
                <a:latin typeface="Times New Roman" pitchFamily="18" charset="0"/>
                <a:cs typeface="Times New Roman" pitchFamily="18" charset="0"/>
              </a:rPr>
              <a:t>вебинар</a:t>
            </a:r>
            <a:r>
              <a:rPr lang="ru-RU" sz="6400" dirty="0">
                <a:solidFill>
                  <a:schemeClr val="tx2">
                    <a:lumMod val="50000"/>
                  </a:schemeClr>
                </a:solidFill>
                <a:latin typeface="Times New Roman" pitchFamily="18" charset="0"/>
                <a:cs typeface="Times New Roman" pitchFamily="18" charset="0"/>
              </a:rPr>
              <a:t>).</a:t>
            </a:r>
          </a:p>
          <a:p>
            <a:pPr marL="60958" lvl="8" indent="0">
              <a:buNone/>
            </a:pPr>
            <a:endParaRPr lang="ru-RU" sz="6400" b="1" dirty="0">
              <a:solidFill>
                <a:schemeClr val="tx2">
                  <a:lumMod val="50000"/>
                </a:schemeClr>
              </a:solidFill>
              <a:latin typeface="Times New Roman" pitchFamily="18" charset="0"/>
              <a:cs typeface="Times New Roman" pitchFamily="18" charset="0"/>
            </a:endParaRPr>
          </a:p>
          <a:p>
            <a:pPr algn="ctr"/>
            <a:r>
              <a:rPr lang="ru-RU" sz="6400" b="1" dirty="0">
                <a:solidFill>
                  <a:schemeClr val="tx2">
                    <a:lumMod val="50000"/>
                  </a:schemeClr>
                </a:solidFill>
                <a:latin typeface="Times New Roman" pitchFamily="18" charset="0"/>
                <a:cs typeface="Times New Roman" pitchFamily="18" charset="0"/>
              </a:rPr>
              <a:t>По месту осуществления деятельности контролируемого лица (выезд)</a:t>
            </a:r>
          </a:p>
          <a:p>
            <a:pPr marL="60958" indent="0" algn="ctr">
              <a:buNone/>
            </a:pPr>
            <a:r>
              <a:rPr lang="ru-RU" sz="6400" dirty="0">
                <a:solidFill>
                  <a:schemeClr val="tx2">
                    <a:lumMod val="50000"/>
                  </a:schemeClr>
                </a:solidFill>
                <a:latin typeface="Times New Roman" pitchFamily="18" charset="0"/>
                <a:cs typeface="Times New Roman" pitchFamily="18" charset="0"/>
              </a:rPr>
              <a:t>Вручения руководителю контролируемого лица или иному уполномоченному представителю контролируемого лица письменного запроса о представлении документов и информации, необходимых для проведения обязательного профилактического визита</a:t>
            </a:r>
          </a:p>
          <a:p>
            <a:endParaRPr lang="ru-RU" sz="6400" dirty="0">
              <a:solidFill>
                <a:schemeClr val="tx2">
                  <a:lumMod val="50000"/>
                </a:schemeClr>
              </a:solidFill>
              <a:latin typeface="Times New Roman" pitchFamily="18" charset="0"/>
              <a:cs typeface="Times New Roman" pitchFamily="18" charset="0"/>
            </a:endParaRPr>
          </a:p>
          <a:p>
            <a:pPr algn="ctr"/>
            <a:r>
              <a:rPr lang="ru-RU" sz="6400" b="1" dirty="0">
                <a:solidFill>
                  <a:schemeClr val="tx2">
                    <a:lumMod val="50000"/>
                  </a:schemeClr>
                </a:solidFill>
                <a:latin typeface="Times New Roman" pitchFamily="18" charset="0"/>
                <a:cs typeface="Times New Roman" pitchFamily="18" charset="0"/>
              </a:rPr>
              <a:t>Путем использования </a:t>
            </a:r>
            <a:r>
              <a:rPr lang="ru-RU" sz="6400" b="1" dirty="0" err="1">
                <a:solidFill>
                  <a:schemeClr val="tx2">
                    <a:lumMod val="50000"/>
                  </a:schemeClr>
                </a:solidFill>
                <a:latin typeface="Times New Roman" pitchFamily="18" charset="0"/>
                <a:cs typeface="Times New Roman" pitchFamily="18" charset="0"/>
              </a:rPr>
              <a:t>видео-конференц-связи</a:t>
            </a:r>
            <a:r>
              <a:rPr lang="ru-RU" sz="6400" b="1" dirty="0">
                <a:solidFill>
                  <a:schemeClr val="tx2">
                    <a:lumMod val="50000"/>
                  </a:schemeClr>
                </a:solidFill>
                <a:latin typeface="Times New Roman" pitchFamily="18" charset="0"/>
                <a:cs typeface="Times New Roman" pitchFamily="18" charset="0"/>
              </a:rPr>
              <a:t> (</a:t>
            </a:r>
            <a:r>
              <a:rPr lang="ru-RU" sz="6400" b="1" dirty="0" err="1">
                <a:solidFill>
                  <a:schemeClr val="tx2">
                    <a:lumMod val="50000"/>
                  </a:schemeClr>
                </a:solidFill>
                <a:latin typeface="Times New Roman" pitchFamily="18" charset="0"/>
                <a:cs typeface="Times New Roman" pitchFamily="18" charset="0"/>
              </a:rPr>
              <a:t>вебинар</a:t>
            </a:r>
            <a:r>
              <a:rPr lang="ru-RU" sz="6400" b="1" dirty="0">
                <a:solidFill>
                  <a:schemeClr val="tx2">
                    <a:lumMod val="50000"/>
                  </a:schemeClr>
                </a:solidFill>
                <a:latin typeface="Times New Roman" pitchFamily="18" charset="0"/>
                <a:cs typeface="Times New Roman" pitchFamily="18" charset="0"/>
              </a:rPr>
              <a:t>)</a:t>
            </a:r>
          </a:p>
          <a:p>
            <a:pPr marL="60958" indent="0" algn="ctr">
              <a:buNone/>
            </a:pPr>
            <a:r>
              <a:rPr lang="ru-RU" sz="6400" dirty="0">
                <a:solidFill>
                  <a:schemeClr val="tx2">
                    <a:lumMod val="50000"/>
                  </a:schemeClr>
                </a:solidFill>
                <a:latin typeface="Times New Roman" pitchFamily="18" charset="0"/>
                <a:cs typeface="Times New Roman" pitchFamily="18" charset="0"/>
              </a:rPr>
              <a:t>Посредством использования электронных каналов связи направляется запрос о представлении документов и информации, необходимых для проведения обязательного профилактического визита</a:t>
            </a:r>
          </a:p>
          <a:p>
            <a:endParaRPr lang="ru-RU" sz="6400" dirty="0">
              <a:solidFill>
                <a:schemeClr val="tx2">
                  <a:lumMod val="50000"/>
                </a:schemeClr>
              </a:solidFill>
              <a:latin typeface="Times New Roman" pitchFamily="18" charset="0"/>
              <a:cs typeface="Times New Roman" pitchFamily="18" charset="0"/>
            </a:endParaRPr>
          </a:p>
          <a:p>
            <a:pPr marL="898525" indent="-898525" algn="just">
              <a:buNone/>
              <a:tabLst>
                <a:tab pos="2693988" algn="l"/>
              </a:tabLst>
            </a:pPr>
            <a:r>
              <a:rPr lang="ru-RU" sz="6400" dirty="0">
                <a:solidFill>
                  <a:schemeClr val="accent3"/>
                </a:solidFill>
                <a:latin typeface="Times New Roman" pitchFamily="18" charset="0"/>
                <a:cs typeface="Times New Roman" pitchFamily="18" charset="0"/>
              </a:rPr>
              <a:t>             </a:t>
            </a:r>
          </a:p>
          <a:p>
            <a:pPr marL="898525" indent="-898525" algn="just">
              <a:buNone/>
              <a:tabLst>
                <a:tab pos="2693988" algn="l"/>
              </a:tabLst>
            </a:pPr>
            <a:r>
              <a:rPr lang="ru-RU" sz="5400" dirty="0">
                <a:solidFill>
                  <a:srgbClr val="FF0000"/>
                </a:solidFill>
                <a:latin typeface="Times New Roman" pitchFamily="18" charset="0"/>
                <a:cs typeface="Times New Roman" pitchFamily="18" charset="0"/>
              </a:rPr>
              <a:t>                    </a:t>
            </a:r>
            <a:r>
              <a:rPr lang="ru-RU" sz="6400" dirty="0">
                <a:solidFill>
                  <a:srgbClr val="FF0000"/>
                </a:solidFill>
                <a:latin typeface="Times New Roman" pitchFamily="18" charset="0"/>
                <a:cs typeface="Times New Roman" pitchFamily="18" charset="0"/>
              </a:rPr>
              <a:t>Контролируемое лицо в соответствии с ч. 6 ст. 52  Федерального закона «О государственном контроле (надзоре) и муниципальном контроле в Российской Федерации» имеет право отказаться от проведения обязательного профилактического визита, при этом оно должно уведомить об отказе контролирующего органа (территориальный орган) не позднее чем за 3 рабочих дня до даты его проведения. Если контролируемое лицо в установленные сроки письменно не уведомило территориальный орган Роскомнадзора об отказе в проведении профилактического визита, указанное мероприятие подлежит проведению.</a:t>
            </a:r>
          </a:p>
          <a:p>
            <a:pPr marL="898525" indent="-898525" algn="just">
              <a:buNone/>
              <a:tabLst>
                <a:tab pos="2693988" algn="l"/>
              </a:tabLst>
            </a:pPr>
            <a:endParaRPr lang="ru-RU" sz="5100" dirty="0">
              <a:solidFill>
                <a:schemeClr val="accent3"/>
              </a:solidFill>
              <a:latin typeface="Times New Roman" pitchFamily="18" charset="0"/>
              <a:cs typeface="Times New Roman" pitchFamily="18" charset="0"/>
            </a:endParaRPr>
          </a:p>
          <a:p>
            <a:pPr marL="898525" indent="-898525" algn="just">
              <a:buNone/>
              <a:tabLst>
                <a:tab pos="2693988" algn="l"/>
              </a:tabLst>
            </a:pPr>
            <a:endParaRPr lang="ru-RU" sz="5100" dirty="0">
              <a:solidFill>
                <a:schemeClr val="accent3"/>
              </a:solidFill>
              <a:latin typeface="Calibri" pitchFamily="34" charset="0"/>
            </a:endParaRPr>
          </a:p>
          <a:p>
            <a:pPr marL="898525" indent="-898525" algn="just">
              <a:buNone/>
              <a:tabLst>
                <a:tab pos="2693988" algn="l"/>
              </a:tabLst>
            </a:pPr>
            <a:endParaRPr lang="ru-RU" sz="5100" dirty="0">
              <a:solidFill>
                <a:schemeClr val="accent3"/>
              </a:solidFill>
              <a:latin typeface="Calibri" pitchFamily="34" charset="0"/>
            </a:endParaRPr>
          </a:p>
          <a:p>
            <a:pPr marL="898525" indent="-898525" algn="just">
              <a:buNone/>
              <a:tabLst>
                <a:tab pos="2693988" algn="l"/>
              </a:tabLst>
            </a:pPr>
            <a:endParaRPr lang="ru-RU" sz="5100" dirty="0">
              <a:solidFill>
                <a:schemeClr val="accent3"/>
              </a:solidFill>
              <a:latin typeface="Calibri" pitchFamily="34" charset="0"/>
            </a:endParaRPr>
          </a:p>
          <a:p>
            <a:pPr marL="898525" indent="-898525" algn="just">
              <a:buNone/>
              <a:tabLst>
                <a:tab pos="2693988" algn="l"/>
              </a:tabLst>
            </a:pPr>
            <a:endParaRPr lang="ru-RU" sz="5100" dirty="0">
              <a:solidFill>
                <a:schemeClr val="accent3"/>
              </a:solidFill>
              <a:latin typeface="Calibri" pitchFamily="34" charset="0"/>
            </a:endParaRPr>
          </a:p>
          <a:p>
            <a:pPr marL="898525" indent="-898525" algn="just">
              <a:buNone/>
              <a:tabLst>
                <a:tab pos="2693988" algn="l"/>
              </a:tabLst>
            </a:pPr>
            <a:endParaRPr lang="ru-RU" sz="2900" dirty="0">
              <a:solidFill>
                <a:schemeClr val="accent3"/>
              </a:solidFill>
            </a:endParaRPr>
          </a:p>
          <a:p>
            <a:pPr algn="r">
              <a:buNone/>
            </a:pPr>
            <a:r>
              <a:rPr lang="ru-RU" sz="2900" dirty="0"/>
              <a:t> </a:t>
            </a:r>
          </a:p>
          <a:p>
            <a:pPr marL="60958" indent="0" algn="ctr">
              <a:buNone/>
            </a:pPr>
            <a:endParaRPr lang="ru-RU" sz="1800" dirty="0">
              <a:solidFill>
                <a:schemeClr val="accent1"/>
              </a:solidFill>
            </a:endParaRPr>
          </a:p>
          <a:p>
            <a:pPr>
              <a:buNone/>
            </a:pPr>
            <a:r>
              <a:rPr lang="ru-RU" sz="1600" dirty="0"/>
              <a:t>                                     </a:t>
            </a:r>
          </a:p>
        </p:txBody>
      </p:sp>
      <p:cxnSp>
        <p:nvCxnSpPr>
          <p:cNvPr id="14" name="Прямая со стрелкой 13"/>
          <p:cNvCxnSpPr/>
          <p:nvPr/>
        </p:nvCxnSpPr>
        <p:spPr>
          <a:xfrm flipV="1">
            <a:off x="2209800" y="1752600"/>
            <a:ext cx="1125677" cy="440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2209800" y="1828800"/>
            <a:ext cx="1447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2" descr="C:\Users\Бурмистрята\Desktop\презентации Ляшенко\LqDf69skKs8.jpg"/>
          <p:cNvPicPr>
            <a:picLocks noChangeAspect="1" noChangeArrowheads="1"/>
          </p:cNvPicPr>
          <p:nvPr/>
        </p:nvPicPr>
        <p:blipFill>
          <a:blip r:embed="rId2" cstate="print"/>
          <a:srcRect/>
          <a:stretch>
            <a:fillRect/>
          </a:stretch>
        </p:blipFill>
        <p:spPr bwMode="auto">
          <a:xfrm>
            <a:off x="206188" y="4089046"/>
            <a:ext cx="691978" cy="1458098"/>
          </a:xfrm>
          <a:prstGeom prst="rect">
            <a:avLst/>
          </a:prstGeom>
          <a:noFill/>
        </p:spPr>
      </p:pic>
    </p:spTree>
    <p:extLst>
      <p:ext uri="{BB962C8B-B14F-4D97-AF65-F5344CB8AC3E}">
        <p14:creationId xmlns:p14="http://schemas.microsoft.com/office/powerpoint/2010/main" xmlns="" val="810925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itchFamily="18" charset="0"/>
                <a:cs typeface="Times New Roman" pitchFamily="18" charset="0"/>
              </a:rPr>
              <a:t>Завершение профилактического визита </a:t>
            </a:r>
          </a:p>
        </p:txBody>
      </p:sp>
      <p:sp>
        <p:nvSpPr>
          <p:cNvPr id="3" name="Объект 2"/>
          <p:cNvSpPr>
            <a:spLocks noGrp="1"/>
          </p:cNvSpPr>
          <p:nvPr>
            <p:ph idx="1"/>
          </p:nvPr>
        </p:nvSpPr>
        <p:spPr/>
        <p:txBody>
          <a:bodyPr>
            <a:normAutofit/>
          </a:bodyPr>
          <a:lstStyle/>
          <a:p>
            <a:pPr algn="just"/>
            <a:r>
              <a:rPr lang="ru-RU" sz="1800" dirty="0">
                <a:solidFill>
                  <a:schemeClr val="tx2"/>
                </a:solidFill>
                <a:latin typeface="Times New Roman" pitchFamily="18" charset="0"/>
                <a:cs typeface="Times New Roman" pitchFamily="18" charset="0"/>
              </a:rPr>
              <a:t>По результатам профилактических визитов составляются разъяснения рекомендательного характера по организации контролируемым лицом деятельности по обработке персональных данных на основе анализа документов и информации, предоставленных контролируемым лицом при проведении профилактического визита. Сведения о результатах профилактического визита также заносятся в ЕРКНМ.</a:t>
            </a:r>
          </a:p>
          <a:p>
            <a:pPr algn="just"/>
            <a:r>
              <a:rPr lang="ru-RU" sz="1800" dirty="0">
                <a:solidFill>
                  <a:schemeClr val="tx2"/>
                </a:solidFill>
                <a:latin typeface="Times New Roman" pitchFamily="18" charset="0"/>
                <a:cs typeface="Times New Roman" pitchFamily="18" charset="0"/>
              </a:rPr>
              <a:t>При проведении профилактического визита предписание об устранении нарушений обязательных требований не выдается. </a:t>
            </a:r>
          </a:p>
          <a:p>
            <a:pPr marL="1704975" indent="-1704975" algn="just">
              <a:buNone/>
            </a:pPr>
            <a:r>
              <a:rPr lang="ru-RU" sz="1800" dirty="0">
                <a:solidFill>
                  <a:schemeClr val="tx2"/>
                </a:solidFill>
                <a:latin typeface="Times New Roman" pitchFamily="18" charset="0"/>
                <a:cs typeface="Times New Roman" pitchFamily="18" charset="0"/>
              </a:rPr>
              <a:t>                              В случае, если при проведении профилактического визита установлено, что объекты       контроля представляют явную непосредственную угрозу причинения вреда (ущерба) охраняемым законом ценностям или такой вред (ущерб) причинен, инспектор незамедлительно направляет информацию об этом уполномоченному должностному лицу контрольного (надзорного) органа для принятия решения о проведении контрольных (надзорных) мероприятий.</a:t>
            </a:r>
          </a:p>
          <a:p>
            <a:pPr algn="just"/>
            <a:endParaRPr lang="ru-RU" sz="1800" dirty="0">
              <a:solidFill>
                <a:schemeClr val="accent1"/>
              </a:solidFill>
            </a:endParaRPr>
          </a:p>
        </p:txBody>
      </p:sp>
      <p:pic>
        <p:nvPicPr>
          <p:cNvPr id="4" name="Picture 2" descr="C:\Users\Бурмистрята\Desktop\презентации Ляшенко\LqDf69skKs8.jpg"/>
          <p:cNvPicPr>
            <a:picLocks noChangeAspect="1" noChangeArrowheads="1"/>
          </p:cNvPicPr>
          <p:nvPr/>
        </p:nvPicPr>
        <p:blipFill>
          <a:blip r:embed="rId2" cstate="print"/>
          <a:srcRect/>
          <a:stretch>
            <a:fillRect/>
          </a:stretch>
        </p:blipFill>
        <p:spPr bwMode="auto">
          <a:xfrm>
            <a:off x="1112109" y="3097425"/>
            <a:ext cx="848497" cy="1458098"/>
          </a:xfrm>
          <a:prstGeom prst="rect">
            <a:avLst/>
          </a:prstGeom>
          <a:noFill/>
        </p:spPr>
      </p:pic>
    </p:spTree>
    <p:extLst>
      <p:ext uri="{BB962C8B-B14F-4D97-AF65-F5344CB8AC3E}">
        <p14:creationId xmlns:p14="http://schemas.microsoft.com/office/powerpoint/2010/main" xmlns="" val="1556454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48</a:t>
            </a:fld>
            <a:endParaRPr spc="-215" dirty="0">
              <a:latin typeface="DIN Pro Bold" pitchFamily="34" charset="0"/>
              <a:cs typeface="DIN Pro Bold" pitchFamily="34" charset="0"/>
            </a:endParaRPr>
          </a:p>
        </p:txBody>
      </p:sp>
      <p:sp>
        <p:nvSpPr>
          <p:cNvPr id="2" name="Прямоугольник 1"/>
          <p:cNvSpPr/>
          <p:nvPr/>
        </p:nvSpPr>
        <p:spPr>
          <a:xfrm>
            <a:off x="2971800" y="1600200"/>
            <a:ext cx="6096000" cy="2896819"/>
          </a:xfrm>
          <a:prstGeom prst="rect">
            <a:avLst/>
          </a:prstGeom>
        </p:spPr>
        <p:txBody>
          <a:bodyPr>
            <a:spAutoFit/>
          </a:bodyPr>
          <a:lstStyle/>
          <a:p>
            <a:pPr lvl="0" indent="-285750" algn="ctr">
              <a:spcAft>
                <a:spcPts val="1200"/>
              </a:spcAft>
              <a:buClr>
                <a:srgbClr val="004A97"/>
              </a:buClr>
            </a:pPr>
            <a:r>
              <a:rPr lang="ru-RU" b="1" u="sng" dirty="0">
                <a:solidFill>
                  <a:schemeClr val="tx2"/>
                </a:solidFill>
                <a:effectLst>
                  <a:outerShdw blurRad="38100" dist="38100" dir="2700000" algn="tl">
                    <a:srgbClr val="000000">
                      <a:alpha val="43137"/>
                    </a:srgbClr>
                  </a:outerShdw>
                </a:effectLst>
              </a:rPr>
              <a:t>Отдел по защите прав субъектов персональных данных </a:t>
            </a:r>
          </a:p>
          <a:p>
            <a:pPr lvl="0" indent="-285750" algn="ctr">
              <a:spcAft>
                <a:spcPts val="1200"/>
              </a:spcAft>
              <a:buClr>
                <a:srgbClr val="004A97"/>
              </a:buClr>
            </a:pPr>
            <a:r>
              <a:rPr lang="ru-RU" b="1" u="sng" dirty="0">
                <a:solidFill>
                  <a:schemeClr val="tx2"/>
                </a:solidFill>
                <a:effectLst>
                  <a:outerShdw blurRad="38100" dist="38100" dir="2700000" algn="tl">
                    <a:srgbClr val="000000">
                      <a:alpha val="43137"/>
                    </a:srgbClr>
                  </a:outerShdw>
                </a:effectLst>
              </a:rPr>
              <a:t>Хабаровский край</a:t>
            </a:r>
          </a:p>
          <a:p>
            <a:pPr indent="-285750" algn="ctr">
              <a:lnSpc>
                <a:spcPct val="114000"/>
              </a:lnSpc>
              <a:spcAft>
                <a:spcPts val="1200"/>
              </a:spcAft>
              <a:buClr>
                <a:srgbClr val="004A97"/>
              </a:buClr>
            </a:pPr>
            <a:r>
              <a:rPr lang="ru-RU" sz="1600" b="1" dirty="0">
                <a:solidFill>
                  <a:srgbClr val="17375E"/>
                </a:solidFill>
                <a:latin typeface="Arial Narrow" panose="020B0606020202030204" pitchFamily="34" charset="0"/>
              </a:rPr>
              <a:t>8 (4212) 35-82-94 (доб. 602, 603, 604, 605, 703)</a:t>
            </a:r>
            <a:endParaRPr lang="ru-RU" sz="1600" dirty="0">
              <a:solidFill>
                <a:srgbClr val="17375E"/>
              </a:solidFill>
              <a:latin typeface="Arial Narrow" panose="020B0606020202030204" pitchFamily="34" charset="0"/>
            </a:endParaRPr>
          </a:p>
          <a:p>
            <a:pPr lvl="0" indent="-285750" algn="ctr">
              <a:spcAft>
                <a:spcPts val="1200"/>
              </a:spcAft>
              <a:buClr>
                <a:srgbClr val="004A97"/>
              </a:buClr>
            </a:pPr>
            <a:r>
              <a:rPr lang="ru-RU" b="1" u="sng" dirty="0">
                <a:solidFill>
                  <a:schemeClr val="tx2"/>
                </a:solidFill>
                <a:effectLst>
                  <a:outerShdw blurRad="38100" dist="38100" dir="2700000" algn="tl">
                    <a:srgbClr val="000000">
                      <a:alpha val="43137"/>
                    </a:srgbClr>
                  </a:outerShdw>
                </a:effectLst>
              </a:rPr>
              <a:t>Сахалинский территориальный отдел</a:t>
            </a:r>
          </a:p>
          <a:p>
            <a:pPr lvl="0" indent="-285750" algn="ctr">
              <a:spcAft>
                <a:spcPts val="1200"/>
              </a:spcAft>
              <a:buClr>
                <a:srgbClr val="004A97"/>
              </a:buClr>
            </a:pPr>
            <a:r>
              <a:rPr lang="ru-RU" sz="1600" b="1" dirty="0">
                <a:solidFill>
                  <a:srgbClr val="17375E"/>
                </a:solidFill>
                <a:latin typeface="Arial Narrow" panose="020B0606020202030204" pitchFamily="34" charset="0"/>
              </a:rPr>
              <a:t>8 (4242) 55-60-14 (доб. 905, 901)</a:t>
            </a:r>
          </a:p>
          <a:p>
            <a:pPr indent="-285750" algn="ctr">
              <a:spcAft>
                <a:spcPts val="1200"/>
              </a:spcAft>
              <a:buClr>
                <a:srgbClr val="004A97"/>
              </a:buClr>
            </a:pPr>
            <a:r>
              <a:rPr lang="ru-RU" b="1" u="sng" dirty="0">
                <a:solidFill>
                  <a:schemeClr val="tx2"/>
                </a:solidFill>
                <a:effectLst>
                  <a:outerShdw blurRad="38100" dist="38100" dir="2700000" algn="tl">
                    <a:srgbClr val="000000">
                      <a:alpha val="43137"/>
                    </a:srgbClr>
                  </a:outerShdw>
                </a:effectLst>
              </a:rPr>
              <a:t>Биробиджанский территориальный отдел</a:t>
            </a:r>
          </a:p>
          <a:p>
            <a:pPr lvl="0" indent="-285750" algn="ctr">
              <a:spcAft>
                <a:spcPts val="1200"/>
              </a:spcAft>
              <a:buClr>
                <a:srgbClr val="004A97"/>
              </a:buClr>
            </a:pPr>
            <a:r>
              <a:rPr lang="ru-RU" sz="1600" b="1" dirty="0">
                <a:solidFill>
                  <a:srgbClr val="17375E"/>
                </a:solidFill>
                <a:latin typeface="Arial Narrow" panose="020B0606020202030204" pitchFamily="34" charset="0"/>
              </a:rPr>
              <a:t>8 (42622) 3-80-03 (доб. 802, 803, 805)</a:t>
            </a:r>
          </a:p>
        </p:txBody>
      </p:sp>
    </p:spTree>
    <p:extLst>
      <p:ext uri="{BB962C8B-B14F-4D97-AF65-F5344CB8AC3E}">
        <p14:creationId xmlns:p14="http://schemas.microsoft.com/office/powerpoint/2010/main" xmlns="" val="890602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361686"/>
            <a:ext cx="12192000" cy="2496820"/>
            <a:chOff x="0" y="4361686"/>
            <a:chExt cx="12192000" cy="2496820"/>
          </a:xfrm>
        </p:grpSpPr>
        <p:pic>
          <p:nvPicPr>
            <p:cNvPr id="3" name="object 3"/>
            <p:cNvPicPr/>
            <p:nvPr/>
          </p:nvPicPr>
          <p:blipFill>
            <a:blip r:embed="rId2" cstate="print"/>
            <a:stretch>
              <a:fillRect/>
            </a:stretch>
          </p:blipFill>
          <p:spPr>
            <a:xfrm>
              <a:off x="0" y="4361686"/>
              <a:ext cx="12191999" cy="2487167"/>
            </a:xfrm>
            <a:prstGeom prst="rect">
              <a:avLst/>
            </a:prstGeom>
          </p:spPr>
        </p:pic>
        <p:sp>
          <p:nvSpPr>
            <p:cNvPr id="4" name="object 4"/>
            <p:cNvSpPr/>
            <p:nvPr/>
          </p:nvSpPr>
          <p:spPr>
            <a:xfrm>
              <a:off x="0" y="4361687"/>
              <a:ext cx="12192000" cy="2496820"/>
            </a:xfrm>
            <a:custGeom>
              <a:avLst/>
              <a:gdLst/>
              <a:ahLst/>
              <a:cxnLst/>
              <a:rect l="l" t="t" r="r" b="b"/>
              <a:pathLst>
                <a:path w="12192000" h="2496820">
                  <a:moveTo>
                    <a:pt x="12192000" y="0"/>
                  </a:moveTo>
                  <a:lnTo>
                    <a:pt x="0" y="0"/>
                  </a:lnTo>
                  <a:lnTo>
                    <a:pt x="0" y="2496312"/>
                  </a:lnTo>
                  <a:lnTo>
                    <a:pt x="12192000" y="2496312"/>
                  </a:lnTo>
                  <a:lnTo>
                    <a:pt x="12192000" y="0"/>
                  </a:lnTo>
                  <a:close/>
                </a:path>
              </a:pathLst>
            </a:custGeom>
            <a:solidFill>
              <a:srgbClr val="002D5F">
                <a:alpha val="90194"/>
              </a:srgbClr>
            </a:solidFill>
          </p:spPr>
          <p:txBody>
            <a:bodyPr wrap="square" lIns="0" tIns="0" rIns="0" bIns="0" rtlCol="0"/>
            <a:lstStyle/>
            <a:p>
              <a:endParaRPr/>
            </a:p>
          </p:txBody>
        </p:sp>
      </p:grpSp>
      <p:grpSp>
        <p:nvGrpSpPr>
          <p:cNvPr id="11" name="Группа 10"/>
          <p:cNvGrpSpPr/>
          <p:nvPr/>
        </p:nvGrpSpPr>
        <p:grpSpPr>
          <a:xfrm>
            <a:off x="0" y="0"/>
            <a:ext cx="12192761" cy="261365"/>
            <a:chOff x="0" y="0"/>
            <a:chExt cx="12192761" cy="261365"/>
          </a:xfrm>
        </p:grpSpPr>
        <p:sp>
          <p:nvSpPr>
            <p:cNvPr id="5" name="object 5"/>
            <p:cNvSpPr/>
            <p:nvPr/>
          </p:nvSpPr>
          <p:spPr>
            <a:xfrm>
              <a:off x="0" y="0"/>
              <a:ext cx="12192000" cy="228600"/>
            </a:xfrm>
            <a:custGeom>
              <a:avLst/>
              <a:gdLst/>
              <a:ahLst/>
              <a:cxnLst/>
              <a:rect l="l" t="t" r="r" b="b"/>
              <a:pathLst>
                <a:path w="12192000" h="228600">
                  <a:moveTo>
                    <a:pt x="12192000" y="0"/>
                  </a:moveTo>
                  <a:lnTo>
                    <a:pt x="0" y="0"/>
                  </a:lnTo>
                  <a:lnTo>
                    <a:pt x="0" y="228600"/>
                  </a:lnTo>
                  <a:lnTo>
                    <a:pt x="12192000" y="228600"/>
                  </a:lnTo>
                  <a:lnTo>
                    <a:pt x="12192000" y="0"/>
                  </a:lnTo>
                  <a:close/>
                </a:path>
              </a:pathLst>
            </a:custGeom>
            <a:solidFill>
              <a:srgbClr val="005290"/>
            </a:solidFill>
          </p:spPr>
          <p:txBody>
            <a:bodyPr wrap="square" lIns="0" tIns="0" rIns="0" bIns="0" rtlCol="0"/>
            <a:lstStyle/>
            <a:p>
              <a:endParaRPr/>
            </a:p>
          </p:txBody>
        </p:sp>
        <p:sp>
          <p:nvSpPr>
            <p:cNvPr id="6" name="object 6"/>
            <p:cNvSpPr txBox="1"/>
            <p:nvPr/>
          </p:nvSpPr>
          <p:spPr>
            <a:xfrm>
              <a:off x="2906648" y="37846"/>
              <a:ext cx="6346190" cy="131446"/>
            </a:xfrm>
            <a:prstGeom prst="rect">
              <a:avLst/>
            </a:prstGeom>
          </p:spPr>
          <p:txBody>
            <a:bodyPr vert="horz" wrap="square" lIns="0" tIns="15875" rIns="0" bIns="0" rtlCol="0">
              <a:spAutoFit/>
            </a:bodyPr>
            <a:lstStyle/>
            <a:p>
              <a:pPr marL="12700" algn="ctr">
                <a:lnSpc>
                  <a:spcPct val="100000"/>
                </a:lnSpc>
                <a:spcBef>
                  <a:spcPts val="125"/>
                </a:spcBef>
              </a:pPr>
              <a:endParaRPr sz="750" dirty="0">
                <a:latin typeface="DIN Pro Bold" pitchFamily="34" charset="0"/>
                <a:cs typeface="DIN Pro Bold" pitchFamily="34" charset="0"/>
              </a:endParaRPr>
            </a:p>
          </p:txBody>
        </p:sp>
        <p:sp>
          <p:nvSpPr>
            <p:cNvPr id="7" name="object 7"/>
            <p:cNvSpPr/>
            <p:nvPr/>
          </p:nvSpPr>
          <p:spPr>
            <a:xfrm>
              <a:off x="761" y="261365"/>
              <a:ext cx="12192000" cy="0"/>
            </a:xfrm>
            <a:custGeom>
              <a:avLst/>
              <a:gdLst/>
              <a:ahLst/>
              <a:cxnLst/>
              <a:rect l="l" t="t" r="r" b="b"/>
              <a:pathLst>
                <a:path w="12192000">
                  <a:moveTo>
                    <a:pt x="0" y="0"/>
                  </a:moveTo>
                  <a:lnTo>
                    <a:pt x="12192000" y="0"/>
                  </a:lnTo>
                </a:path>
              </a:pathLst>
            </a:custGeom>
            <a:ln w="34925">
              <a:solidFill>
                <a:srgbClr val="BE0000"/>
              </a:solidFill>
            </a:ln>
          </p:spPr>
          <p:txBody>
            <a:bodyPr wrap="square" lIns="0" tIns="0" rIns="0" bIns="0" rtlCol="0"/>
            <a:lstStyle/>
            <a:p>
              <a:endParaRPr/>
            </a:p>
          </p:txBody>
        </p:sp>
      </p:grpSp>
      <p:sp>
        <p:nvSpPr>
          <p:cNvPr id="8" name="object 8"/>
          <p:cNvSpPr txBox="1">
            <a:spLocks noGrp="1"/>
          </p:cNvSpPr>
          <p:nvPr>
            <p:ph type="title"/>
          </p:nvPr>
        </p:nvSpPr>
        <p:spPr>
          <a:xfrm>
            <a:off x="4938140" y="2260473"/>
            <a:ext cx="2310130" cy="363855"/>
          </a:xfrm>
          <a:prstGeom prst="rect">
            <a:avLst/>
          </a:prstGeom>
        </p:spPr>
        <p:txBody>
          <a:bodyPr vert="horz" wrap="square" lIns="0" tIns="15240" rIns="0" bIns="0" rtlCol="0">
            <a:spAutoFit/>
          </a:bodyPr>
          <a:lstStyle/>
          <a:p>
            <a:pPr marL="12700" algn="ctr">
              <a:lnSpc>
                <a:spcPct val="100000"/>
              </a:lnSpc>
              <a:spcBef>
                <a:spcPts val="120"/>
              </a:spcBef>
            </a:pPr>
            <a:r>
              <a:rPr spc="-10" dirty="0">
                <a:latin typeface="DIN Pro Black" pitchFamily="34" charset="0"/>
                <a:cs typeface="DIN Pro Black" pitchFamily="34" charset="0"/>
              </a:rPr>
              <a:t>Р</a:t>
            </a:r>
            <a:r>
              <a:rPr spc="-235" dirty="0">
                <a:latin typeface="DIN Pro Black" pitchFamily="34" charset="0"/>
                <a:cs typeface="DIN Pro Black" pitchFamily="34" charset="0"/>
              </a:rPr>
              <a:t>О</a:t>
            </a:r>
            <a:r>
              <a:rPr spc="-75" dirty="0">
                <a:latin typeface="DIN Pro Black" pitchFamily="34" charset="0"/>
                <a:cs typeface="DIN Pro Black" pitchFamily="34" charset="0"/>
              </a:rPr>
              <a:t>С</a:t>
            </a:r>
            <a:r>
              <a:rPr spc="-45" dirty="0">
                <a:latin typeface="DIN Pro Black" pitchFamily="34" charset="0"/>
                <a:cs typeface="DIN Pro Black" pitchFamily="34" charset="0"/>
              </a:rPr>
              <a:t>К</a:t>
            </a:r>
            <a:r>
              <a:rPr spc="-235" dirty="0">
                <a:latin typeface="DIN Pro Black" pitchFamily="34" charset="0"/>
                <a:cs typeface="DIN Pro Black" pitchFamily="34" charset="0"/>
              </a:rPr>
              <a:t>О</a:t>
            </a:r>
            <a:r>
              <a:rPr spc="-135" dirty="0">
                <a:latin typeface="DIN Pro Black" pitchFamily="34" charset="0"/>
                <a:cs typeface="DIN Pro Black" pitchFamily="34" charset="0"/>
              </a:rPr>
              <a:t>М</a:t>
            </a:r>
            <a:r>
              <a:rPr spc="-130" dirty="0">
                <a:latin typeface="DIN Pro Black" pitchFamily="34" charset="0"/>
                <a:cs typeface="DIN Pro Black" pitchFamily="34" charset="0"/>
              </a:rPr>
              <a:t>Н</a:t>
            </a:r>
            <a:r>
              <a:rPr spc="-15" dirty="0">
                <a:latin typeface="DIN Pro Black" pitchFamily="34" charset="0"/>
                <a:cs typeface="DIN Pro Black" pitchFamily="34" charset="0"/>
              </a:rPr>
              <a:t>А</a:t>
            </a:r>
            <a:r>
              <a:rPr spc="-75" dirty="0">
                <a:latin typeface="DIN Pro Black" pitchFamily="34" charset="0"/>
                <a:cs typeface="DIN Pro Black" pitchFamily="34" charset="0"/>
              </a:rPr>
              <a:t>Д</a:t>
            </a:r>
            <a:r>
              <a:rPr spc="-40" dirty="0">
                <a:latin typeface="DIN Pro Black" pitchFamily="34" charset="0"/>
                <a:cs typeface="DIN Pro Black" pitchFamily="34" charset="0"/>
              </a:rPr>
              <a:t>З</a:t>
            </a:r>
            <a:r>
              <a:rPr spc="-235" dirty="0">
                <a:latin typeface="DIN Pro Black" pitchFamily="34" charset="0"/>
                <a:cs typeface="DIN Pro Black" pitchFamily="34" charset="0"/>
              </a:rPr>
              <a:t>О</a:t>
            </a:r>
            <a:r>
              <a:rPr spc="-55" dirty="0">
                <a:latin typeface="DIN Pro Black" pitchFamily="34" charset="0"/>
                <a:cs typeface="DIN Pro Black" pitchFamily="34" charset="0"/>
              </a:rPr>
              <a:t>Р</a:t>
            </a:r>
          </a:p>
        </p:txBody>
      </p:sp>
      <p:pic>
        <p:nvPicPr>
          <p:cNvPr id="9" name="object 9"/>
          <p:cNvPicPr/>
          <p:nvPr/>
        </p:nvPicPr>
        <p:blipFill>
          <a:blip r:embed="rId3" cstate="print"/>
          <a:stretch>
            <a:fillRect/>
          </a:stretch>
        </p:blipFill>
        <p:spPr>
          <a:xfrm>
            <a:off x="5383022" y="588263"/>
            <a:ext cx="1420367" cy="1575815"/>
          </a:xfrm>
          <a:prstGeom prst="rect">
            <a:avLst/>
          </a:prstGeom>
        </p:spPr>
      </p:pic>
      <p:sp>
        <p:nvSpPr>
          <p:cNvPr id="10" name="object 10"/>
          <p:cNvSpPr txBox="1"/>
          <p:nvPr/>
        </p:nvSpPr>
        <p:spPr>
          <a:xfrm>
            <a:off x="3513138" y="3216021"/>
            <a:ext cx="5165725" cy="616585"/>
          </a:xfrm>
          <a:prstGeom prst="rect">
            <a:avLst/>
          </a:prstGeom>
        </p:spPr>
        <p:txBody>
          <a:bodyPr vert="horz" wrap="square" lIns="0" tIns="15875" rIns="0" bIns="0" rtlCol="0">
            <a:spAutoFit/>
          </a:bodyPr>
          <a:lstStyle/>
          <a:p>
            <a:pPr marL="12700" algn="ctr">
              <a:lnSpc>
                <a:spcPct val="100000"/>
              </a:lnSpc>
              <a:spcBef>
                <a:spcPts val="125"/>
              </a:spcBef>
            </a:pPr>
            <a:r>
              <a:rPr sz="3850" b="1" spc="-229" dirty="0">
                <a:solidFill>
                  <a:srgbClr val="171717"/>
                </a:solidFill>
                <a:latin typeface="DIN Pro Black" pitchFamily="34" charset="0"/>
                <a:cs typeface="DIN Pro Black" pitchFamily="34" charset="0"/>
              </a:rPr>
              <a:t>Спасибо</a:t>
            </a:r>
            <a:r>
              <a:rPr sz="3850" b="1" spc="-270" dirty="0">
                <a:solidFill>
                  <a:srgbClr val="171717"/>
                </a:solidFill>
                <a:latin typeface="DIN Pro Black" pitchFamily="34" charset="0"/>
                <a:cs typeface="DIN Pro Black" pitchFamily="34" charset="0"/>
              </a:rPr>
              <a:t> </a:t>
            </a:r>
            <a:r>
              <a:rPr sz="3850" b="1" spc="-150" dirty="0">
                <a:solidFill>
                  <a:srgbClr val="171717"/>
                </a:solidFill>
                <a:latin typeface="DIN Pro Black" pitchFamily="34" charset="0"/>
                <a:cs typeface="DIN Pro Black" pitchFamily="34" charset="0"/>
              </a:rPr>
              <a:t>за</a:t>
            </a:r>
            <a:r>
              <a:rPr sz="3850" b="1" spc="-270" dirty="0">
                <a:solidFill>
                  <a:srgbClr val="171717"/>
                </a:solidFill>
                <a:latin typeface="DIN Pro Black" pitchFamily="34" charset="0"/>
                <a:cs typeface="DIN Pro Black" pitchFamily="34" charset="0"/>
              </a:rPr>
              <a:t> </a:t>
            </a:r>
            <a:r>
              <a:rPr sz="3850" b="1" spc="-215" dirty="0">
                <a:solidFill>
                  <a:srgbClr val="171717"/>
                </a:solidFill>
                <a:latin typeface="DIN Pro Black" pitchFamily="34" charset="0"/>
                <a:cs typeface="DIN Pro Black" pitchFamily="34" charset="0"/>
              </a:rPr>
              <a:t>вн</a:t>
            </a:r>
            <a:r>
              <a:rPr sz="3850" b="1" spc="-210" dirty="0">
                <a:solidFill>
                  <a:srgbClr val="171717"/>
                </a:solidFill>
                <a:latin typeface="DIN Pro Black" pitchFamily="34" charset="0"/>
                <a:cs typeface="DIN Pro Black" pitchFamily="34" charset="0"/>
              </a:rPr>
              <a:t>и</a:t>
            </a:r>
            <a:r>
              <a:rPr sz="3850" b="1" spc="-215" dirty="0">
                <a:solidFill>
                  <a:srgbClr val="171717"/>
                </a:solidFill>
                <a:latin typeface="DIN Pro Black" pitchFamily="34" charset="0"/>
                <a:cs typeface="DIN Pro Black" pitchFamily="34" charset="0"/>
              </a:rPr>
              <a:t>мани</a:t>
            </a:r>
            <a:r>
              <a:rPr sz="3850" b="1" spc="-185" dirty="0">
                <a:solidFill>
                  <a:srgbClr val="171717"/>
                </a:solidFill>
                <a:latin typeface="DIN Pro Black" pitchFamily="34" charset="0"/>
                <a:cs typeface="DIN Pro Black" pitchFamily="34" charset="0"/>
              </a:rPr>
              <a:t>е</a:t>
            </a:r>
            <a:r>
              <a:rPr sz="3850" b="1" spc="95" dirty="0">
                <a:solidFill>
                  <a:srgbClr val="171717"/>
                </a:solidFill>
                <a:latin typeface="DIN Pro Black" pitchFamily="34" charset="0"/>
                <a:cs typeface="DIN Pro Black" pitchFamily="34" charset="0"/>
              </a:rPr>
              <a:t>!</a:t>
            </a:r>
            <a:endParaRPr sz="3850" dirty="0">
              <a:latin typeface="DIN Pro Black" pitchFamily="34" charset="0"/>
              <a:cs typeface="DIN Pro Black" pitchFamily="34" charset="0"/>
            </a:endParaRPr>
          </a:p>
        </p:txBody>
      </p:sp>
      <p:sp>
        <p:nvSpPr>
          <p:cNvPr id="12" name="object 12"/>
          <p:cNvSpPr txBox="1"/>
          <p:nvPr/>
        </p:nvSpPr>
        <p:spPr>
          <a:xfrm>
            <a:off x="11972290" y="6542633"/>
            <a:ext cx="141605" cy="197490"/>
          </a:xfrm>
          <a:prstGeom prst="rect">
            <a:avLst/>
          </a:prstGeom>
        </p:spPr>
        <p:txBody>
          <a:bodyPr vert="horz" wrap="square" lIns="0" tIns="12700" rIns="0" bIns="0" rtlCol="0">
            <a:spAutoFit/>
          </a:bodyPr>
          <a:lstStyle/>
          <a:p>
            <a:pPr marL="12700">
              <a:lnSpc>
                <a:spcPct val="100000"/>
              </a:lnSpc>
              <a:spcBef>
                <a:spcPts val="100"/>
              </a:spcBef>
            </a:pPr>
            <a:r>
              <a:rPr lang="en-US" sz="1200" spc="-220">
                <a:solidFill>
                  <a:srgbClr val="8D8D8D"/>
                </a:solidFill>
                <a:latin typeface="DIN Pro Bold" pitchFamily="34" charset="0"/>
                <a:cs typeface="DIN Pro Bold" pitchFamily="34" charset="0"/>
              </a:rPr>
              <a:t>3</a:t>
            </a:r>
            <a:endParaRPr sz="1200">
              <a:latin typeface="DIN Pro Bold" pitchFamily="34" charset="0"/>
              <a:cs typeface="DIN Pro Bold" pitchFamily="34" charset="0"/>
            </a:endParaRPr>
          </a:p>
        </p:txBody>
      </p:sp>
      <p:sp>
        <p:nvSpPr>
          <p:cNvPr id="14" name="object 6">
            <a:extLst>
              <a:ext uri="{FF2B5EF4-FFF2-40B4-BE49-F238E27FC236}">
                <a16:creationId xmlns="" xmlns:a16="http://schemas.microsoft.com/office/drawing/2014/main" id="{89F06A3F-D200-92D7-F0AA-62854464C44F}"/>
              </a:ext>
            </a:extLst>
          </p:cNvPr>
          <p:cNvSpPr txBox="1"/>
          <p:nvPr/>
        </p:nvSpPr>
        <p:spPr>
          <a:xfrm>
            <a:off x="2514600" y="48577"/>
            <a:ext cx="8382000" cy="131446"/>
          </a:xfrm>
          <a:prstGeom prst="rect">
            <a:avLst/>
          </a:prstGeom>
        </p:spPr>
        <p:txBody>
          <a:bodyPr vert="horz" wrap="square" lIns="0" tIns="15875" rIns="0" bIns="0" rtlCol="0">
            <a:spAutoFit/>
          </a:bodyPr>
          <a:lstStyle/>
          <a:p>
            <a:pPr marL="12700" algn="ctr">
              <a:lnSpc>
                <a:spcPct val="100000"/>
              </a:lnSpc>
              <a:spcBef>
                <a:spcPts val="125"/>
              </a:spcBef>
            </a:pPr>
            <a:r>
              <a:rPr lang="ru-RU" sz="750" dirty="0">
                <a:solidFill>
                  <a:schemeClr val="bg1"/>
                </a:solidFill>
                <a:latin typeface="DIN Pro Bold" pitchFamily="34" charset="0"/>
                <a:cs typeface="DIN Pro Bold" pitchFamily="34" charset="0"/>
              </a:rPr>
              <a:t>Управление Федеральной службы по надзору в сфере связи, информационных технологий и массовых коммуникаций по Хабаровскому краю, Сахалинской области и Еврейской автономной области</a:t>
            </a:r>
            <a:endParaRPr sz="750" dirty="0">
              <a:solidFill>
                <a:schemeClr val="bg1"/>
              </a:solidFill>
              <a:latin typeface="DIN Pro Bold" pitchFamily="34" charset="0"/>
              <a:cs typeface="DIN Pro Bold"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5</a:t>
            </a:fld>
            <a:endParaRPr spc="-215" dirty="0">
              <a:latin typeface="DIN Pro Bold" pitchFamily="34" charset="0"/>
              <a:cs typeface="DIN Pro Bold" pitchFamily="34" charset="0"/>
            </a:endParaRPr>
          </a:p>
        </p:txBody>
      </p:sp>
      <p:sp>
        <p:nvSpPr>
          <p:cNvPr id="2" name="Прямоугольник 1"/>
          <p:cNvSpPr/>
          <p:nvPr/>
        </p:nvSpPr>
        <p:spPr>
          <a:xfrm>
            <a:off x="1828800" y="1434269"/>
            <a:ext cx="8112927" cy="461665"/>
          </a:xfrm>
          <a:prstGeom prst="rect">
            <a:avLst/>
          </a:prstGeom>
        </p:spPr>
        <p:txBody>
          <a:bodyPr wrap="non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Категории персональных данных могут подразделяться:</a:t>
            </a:r>
          </a:p>
        </p:txBody>
      </p:sp>
      <p:sp>
        <p:nvSpPr>
          <p:cNvPr id="15" name="object 2"/>
          <p:cNvSpPr txBox="1">
            <a:spLocks noGrp="1"/>
          </p:cNvSpPr>
          <p:nvPr>
            <p:ph type="title"/>
          </p:nvPr>
        </p:nvSpPr>
        <p:spPr>
          <a:xfrm>
            <a:off x="685800" y="609600"/>
            <a:ext cx="10389617" cy="384721"/>
          </a:xfrm>
          <a:prstGeom prst="rect">
            <a:avLst/>
          </a:prstGeom>
        </p:spPr>
        <p:txBody>
          <a:bodyPr vert="horz" wrap="square" lIns="0" tIns="15240" rIns="0" bIns="0" rtlCol="0">
            <a:spAutoFit/>
          </a:bodyPr>
          <a:lstStyle/>
          <a:p>
            <a:pPr marL="12700" algn="ctr">
              <a:spcBef>
                <a:spcPts val="120"/>
              </a:spcBef>
            </a:pPr>
            <a:r>
              <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Федеральный закон от 27.07.2006 № 152-ФЗ «О персональных данных»</a:t>
            </a:r>
            <a:endParaRPr sz="2400" spc="-3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609600" y="2209800"/>
            <a:ext cx="11049000" cy="3046988"/>
          </a:xfrm>
          <a:prstGeom prst="rect">
            <a:avLst/>
          </a:prstGeom>
        </p:spPr>
        <p:txBody>
          <a:bodyPr wrap="square">
            <a:spAutoFit/>
          </a:bodyPr>
          <a:lstStyle/>
          <a:p>
            <a:pPr marL="285750" indent="-285750" algn="just">
              <a:buFontTx/>
              <a:buChar char="-"/>
            </a:pPr>
            <a:r>
              <a:rPr lang="ru-RU" dirty="0">
                <a:solidFill>
                  <a:schemeClr val="accent1">
                    <a:lumMod val="75000"/>
                  </a:schemeClr>
                </a:solidFill>
                <a:latin typeface="Times New Roman" panose="02020603050405020304" pitchFamily="18" charset="0"/>
                <a:cs typeface="Times New Roman" panose="02020603050405020304" pitchFamily="18" charset="0"/>
              </a:rPr>
              <a:t>специальные категории персональных данных (расовая, национальная принадлежность, политические взгляды, религиозные или философские убеждения, состояние здоровья, интимная жизнь);</a:t>
            </a:r>
          </a:p>
          <a:p>
            <a:pPr algn="just"/>
            <a:endParaRPr lang="ru-RU"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ru-RU" sz="2400" b="1" dirty="0">
                <a:solidFill>
                  <a:schemeClr val="accent1">
                    <a:lumMod val="75000"/>
                  </a:schemeClr>
                </a:solidFill>
                <a:latin typeface="Times New Roman" panose="02020603050405020304" pitchFamily="18" charset="0"/>
                <a:cs typeface="Times New Roman" panose="02020603050405020304" pitchFamily="18" charset="0"/>
              </a:rPr>
              <a:t>ОСОБЫЙ РЕЖИМ </a:t>
            </a:r>
          </a:p>
          <a:p>
            <a:pPr algn="ctr"/>
            <a:r>
              <a:rPr lang="ru-RU" sz="2400" b="1" dirty="0">
                <a:solidFill>
                  <a:schemeClr val="accent1">
                    <a:lumMod val="75000"/>
                  </a:schemeClr>
                </a:solidFill>
                <a:latin typeface="Times New Roman" panose="02020603050405020304" pitchFamily="18" charset="0"/>
                <a:cs typeface="Times New Roman" panose="02020603050405020304" pitchFamily="18" charset="0"/>
              </a:rPr>
              <a:t>(согласие субъекта только в письменной форме)</a:t>
            </a:r>
          </a:p>
          <a:p>
            <a:pPr algn="just"/>
            <a:endParaRPr lang="ru-RU"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lgn="just">
              <a:buFontTx/>
              <a:buChar char="-"/>
            </a:pPr>
            <a:r>
              <a:rPr lang="ru-RU" dirty="0">
                <a:solidFill>
                  <a:schemeClr val="accent1">
                    <a:lumMod val="75000"/>
                  </a:schemeClr>
                </a:solidFill>
                <a:latin typeface="Times New Roman" panose="02020603050405020304" pitchFamily="18" charset="0"/>
                <a:cs typeface="Times New Roman" panose="02020603050405020304" pitchFamily="18" charset="0"/>
              </a:rPr>
              <a:t>биометрические персональные данные (сведения, которые характеризуют физиологические и биологические особенности человека, на основе которых можно установить его личность (биометрические персональные данные) и которые используются Оператором для установления личности субъекта персональных данных).</a:t>
            </a:r>
          </a:p>
        </p:txBody>
      </p:sp>
      <p:sp>
        <p:nvSpPr>
          <p:cNvPr id="18" name="Двойная стрелка вверх/вниз 17"/>
          <p:cNvSpPr/>
          <p:nvPr/>
        </p:nvSpPr>
        <p:spPr>
          <a:xfrm>
            <a:off x="1524000" y="3124200"/>
            <a:ext cx="432048" cy="7670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49879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6</a:t>
            </a:fld>
            <a:endParaRPr spc="-215" dirty="0">
              <a:latin typeface="DIN Pro Bold" pitchFamily="34" charset="0"/>
              <a:cs typeface="DIN Pro Bold" pitchFamily="34" charset="0"/>
            </a:endParaRPr>
          </a:p>
        </p:txBody>
      </p:sp>
      <p:sp>
        <p:nvSpPr>
          <p:cNvPr id="9" name="Прямоугольник 8"/>
          <p:cNvSpPr/>
          <p:nvPr/>
        </p:nvSpPr>
        <p:spPr>
          <a:xfrm>
            <a:off x="609600" y="533400"/>
            <a:ext cx="10134600" cy="461665"/>
          </a:xfrm>
          <a:prstGeom prst="rect">
            <a:avLst/>
          </a:prstGeom>
        </p:spPr>
        <p:txBody>
          <a:bodyPr wrap="square">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Как соблюсти требования законодательства о персональных данных?</a:t>
            </a:r>
            <a:endPar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endParaRPr>
          </a:p>
        </p:txBody>
      </p:sp>
      <p:sp>
        <p:nvSpPr>
          <p:cNvPr id="14" name="TextBox 13"/>
          <p:cNvSpPr txBox="1"/>
          <p:nvPr/>
        </p:nvSpPr>
        <p:spPr>
          <a:xfrm>
            <a:off x="644495" y="1371600"/>
            <a:ext cx="10896600" cy="461665"/>
          </a:xfrm>
          <a:prstGeom prst="rect">
            <a:avLst/>
          </a:prstGeom>
          <a:noFill/>
        </p:spPr>
        <p:txBody>
          <a:bodyPr wrap="square" rtlCol="0">
            <a:spAutoFit/>
          </a:bodyPr>
          <a:lstStyle/>
          <a:p>
            <a:pPr algn="ctr"/>
            <a:r>
              <a:rPr lang="ru-RU" sz="2400" b="1"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4. Соблюдать условия обработки персональных данных (ст. 6 ФЗ № 152)</a:t>
            </a:r>
          </a:p>
        </p:txBody>
      </p:sp>
      <p:pic>
        <p:nvPicPr>
          <p:cNvPr id="15" name="Picture 2" descr="http://icon-icons.com/icons2/404/PNG/128/check_4062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8974" y="2217754"/>
            <a:ext cx="348112" cy="33425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ttp://icon-icons.com/icons2/404/PNG/128/check_4062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8974" y="3991856"/>
            <a:ext cx="348112" cy="33425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Прямоугольник 16"/>
          <p:cNvSpPr/>
          <p:nvPr/>
        </p:nvSpPr>
        <p:spPr bwMode="auto">
          <a:xfrm>
            <a:off x="1447800" y="2060846"/>
            <a:ext cx="6192688" cy="648072"/>
          </a:xfrm>
          <a:prstGeom prst="rect">
            <a:avLst/>
          </a:prstGeom>
          <a:solidFill>
            <a:schemeClr val="tx2">
              <a:lumMod val="20000"/>
              <a:lumOff val="80000"/>
            </a:schemeClr>
          </a:solidFill>
          <a:ln w="9525"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2">
                    <a:lumMod val="75000"/>
                  </a:schemeClr>
                </a:solidFill>
                <a:effectLst/>
                <a:latin typeface="Times New Roman" panose="02020603050405020304" pitchFamily="18" charset="0"/>
                <a:cs typeface="Times New Roman" panose="02020603050405020304" pitchFamily="18" charset="0"/>
              </a:rPr>
              <a:t>Согласие субъекта персональных данных</a:t>
            </a:r>
          </a:p>
        </p:txBody>
      </p:sp>
      <p:sp>
        <p:nvSpPr>
          <p:cNvPr id="18" name="TextBox 17"/>
          <p:cNvSpPr txBox="1"/>
          <p:nvPr/>
        </p:nvSpPr>
        <p:spPr>
          <a:xfrm>
            <a:off x="1447800" y="3559573"/>
            <a:ext cx="30861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2400" dirty="0">
                <a:solidFill>
                  <a:schemeClr val="tx2">
                    <a:lumMod val="75000"/>
                  </a:schemeClr>
                </a:solidFill>
                <a:latin typeface="Times New Roman" panose="02020603050405020304" pitchFamily="18" charset="0"/>
                <a:ea typeface="Meiryo" pitchFamily="34" charset="-128"/>
                <a:cs typeface="Times New Roman" panose="02020603050405020304" pitchFamily="18" charset="0"/>
              </a:rPr>
              <a:t>предусмотренные законом случаи, не требующие согласия</a:t>
            </a:r>
          </a:p>
        </p:txBody>
      </p:sp>
      <p:sp>
        <p:nvSpPr>
          <p:cNvPr id="19" name="Прямоугольник 18"/>
          <p:cNvSpPr/>
          <p:nvPr/>
        </p:nvSpPr>
        <p:spPr>
          <a:xfrm>
            <a:off x="6104900" y="3558819"/>
            <a:ext cx="533507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24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 action="ppaction://hlinkfile"/>
              </a:rPr>
              <a:t>пункты 2-11 части 1 статьи 6</a:t>
            </a:r>
            <a:r>
              <a:rPr lang="ru-RU" sz="24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4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 action="ppaction://hlinkfile"/>
              </a:rPr>
              <a:t>части 2 статьи 10</a:t>
            </a:r>
            <a:r>
              <a:rPr lang="ru-RU" sz="24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и </a:t>
            </a:r>
            <a:r>
              <a:rPr lang="ru-RU" sz="24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 action="ppaction://hlinkfile"/>
              </a:rPr>
              <a:t>части 2 статьи 11</a:t>
            </a:r>
            <a:r>
              <a:rPr lang="ru-RU" sz="24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ru-RU" sz="2400" dirty="0">
                <a:solidFill>
                  <a:schemeClr val="tx2">
                    <a:lumMod val="50000"/>
                  </a:schemeClr>
                </a:solidFill>
                <a:latin typeface="Times New Roman" panose="02020603050405020304" pitchFamily="18" charset="0"/>
                <a:cs typeface="Times New Roman" panose="02020603050405020304" pitchFamily="18" charset="0"/>
              </a:rPr>
              <a:t>ФЗ № 152 «О персональных данных»</a:t>
            </a:r>
          </a:p>
        </p:txBody>
      </p:sp>
      <p:sp>
        <p:nvSpPr>
          <p:cNvPr id="2" name="Стрелка вправо 1"/>
          <p:cNvSpPr/>
          <p:nvPr/>
        </p:nvSpPr>
        <p:spPr>
          <a:xfrm>
            <a:off x="4861845" y="39166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64104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09600"/>
            <a:ext cx="10389617" cy="384721"/>
          </a:xfrm>
          <a:prstGeom prst="rect">
            <a:avLst/>
          </a:prstGeom>
        </p:spPr>
        <p:txBody>
          <a:bodyPr vert="horz" wrap="square" lIns="0" tIns="15240" rIns="0" bIns="0" rtlCol="0">
            <a:spAutoFit/>
          </a:bodyPr>
          <a:lstStyle/>
          <a:p>
            <a:pPr marL="12700" algn="ctr">
              <a:spcBef>
                <a:spcPts val="120"/>
              </a:spcBef>
            </a:pPr>
            <a:r>
              <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Федеральный закон от 27.07.2006 № 152-ФЗ «О персональных данных»</a:t>
            </a:r>
            <a:endParaRPr sz="2400" spc="-3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7</a:t>
            </a:fld>
            <a:endParaRPr spc="-215" dirty="0">
              <a:latin typeface="DIN Pro Bold" pitchFamily="34" charset="0"/>
              <a:cs typeface="DIN Pro Bold" pitchFamily="34" charset="0"/>
            </a:endParaRPr>
          </a:p>
        </p:txBody>
      </p:sp>
      <p:sp>
        <p:nvSpPr>
          <p:cNvPr id="4" name="Прямоугольник 3"/>
          <p:cNvSpPr/>
          <p:nvPr/>
        </p:nvSpPr>
        <p:spPr>
          <a:xfrm>
            <a:off x="4417756" y="1166829"/>
            <a:ext cx="3273204" cy="461665"/>
          </a:xfrm>
          <a:prstGeom prst="rect">
            <a:avLst/>
          </a:prstGeom>
        </p:spPr>
        <p:txBody>
          <a:bodyPr wrap="none">
            <a:spAutoFit/>
          </a:bodyPr>
          <a:lstStyle/>
          <a:p>
            <a:r>
              <a:rPr lang="ru-RU" sz="2400" b="1" dirty="0">
                <a:solidFill>
                  <a:schemeClr val="tx2">
                    <a:lumMod val="50000"/>
                  </a:schemeClr>
                </a:solidFill>
                <a:latin typeface="Times New Roman" panose="02020603050405020304" pitchFamily="18" charset="0"/>
                <a:cs typeface="Times New Roman" panose="02020603050405020304" pitchFamily="18" charset="0"/>
              </a:rPr>
              <a:t>Согласие не требуется</a:t>
            </a:r>
          </a:p>
        </p:txBody>
      </p:sp>
      <p:sp>
        <p:nvSpPr>
          <p:cNvPr id="11" name="Прямоугольник 10"/>
          <p:cNvSpPr/>
          <p:nvPr/>
        </p:nvSpPr>
        <p:spPr>
          <a:xfrm>
            <a:off x="575417" y="1600200"/>
            <a:ext cx="11049000" cy="4401205"/>
          </a:xfrm>
          <a:prstGeom prst="rect">
            <a:avLst/>
          </a:prstGeom>
        </p:spPr>
        <p:txBody>
          <a:bodyPr wrap="square">
            <a:spAutoFit/>
          </a:bodyPr>
          <a:lstStyle/>
          <a:p>
            <a:pPr marL="285750" indent="-285750" algn="just">
              <a:buFont typeface="Wingdings" pitchFamily="2" charset="2"/>
              <a:buChar char="ü"/>
            </a:pPr>
            <a:r>
              <a:rPr lang="ru-RU" dirty="0">
                <a:solidFill>
                  <a:schemeClr val="tx2">
                    <a:lumMod val="50000"/>
                  </a:schemeClr>
                </a:solidFill>
                <a:latin typeface="Times New Roman" panose="02020603050405020304" pitchFamily="18" charset="0"/>
                <a:cs typeface="Times New Roman" panose="02020603050405020304" pitchFamily="18" charset="0"/>
              </a:rPr>
              <a:t>Обработка специальных категорий персональных данных работника, в том числе, сведений о состоянии здоровья, относящихся к вопросу о возможности выполнения работником трудовой функции на основании положений </a:t>
            </a:r>
            <a:r>
              <a:rPr lang="ru-RU" dirty="0">
                <a:solidFill>
                  <a:schemeClr val="tx2">
                    <a:lumMod val="50000"/>
                  </a:schemeClr>
                </a:solidFill>
                <a:latin typeface="Times New Roman" panose="02020603050405020304" pitchFamily="18" charset="0"/>
                <a:cs typeface="Times New Roman" panose="02020603050405020304" pitchFamily="18" charset="0"/>
                <a:hlinkClick r:id="rId2"/>
              </a:rPr>
              <a:t>п. 2.3 ч. 2 ст. 10</a:t>
            </a:r>
            <a:r>
              <a:rPr lang="ru-RU" dirty="0">
                <a:solidFill>
                  <a:schemeClr val="tx2">
                    <a:lumMod val="50000"/>
                  </a:schemeClr>
                </a:solidFill>
                <a:latin typeface="Times New Roman" panose="02020603050405020304" pitchFamily="18" charset="0"/>
                <a:cs typeface="Times New Roman" panose="02020603050405020304" pitchFamily="18" charset="0"/>
              </a:rPr>
              <a:t> ФЗ № 152 «О персональных данных» допускается без согласия, поскольку указанная обработка осуществляется в рамках трудового законодательства.</a:t>
            </a:r>
            <a:endParaRPr lang="ru-RU" b="1" dirty="0">
              <a:solidFill>
                <a:schemeClr val="tx2">
                  <a:lumMod val="50000"/>
                </a:schemeClr>
              </a:solidFill>
              <a:latin typeface="Times New Roman" panose="02020603050405020304" pitchFamily="18" charset="0"/>
              <a:cs typeface="Times New Roman" panose="02020603050405020304" pitchFamily="18" charset="0"/>
            </a:endParaRPr>
          </a:p>
          <a:p>
            <a:pPr marL="285750" indent="-285750" algn="just"/>
            <a:endParaRPr lang="ru-RU" sz="1200" b="1" dirty="0">
              <a:solidFill>
                <a:schemeClr val="tx2">
                  <a:lumMod val="50000"/>
                </a:schemeClr>
              </a:solidFill>
            </a:endParaRPr>
          </a:p>
          <a:p>
            <a:pPr marL="285750" indent="-285750" algn="just">
              <a:buFont typeface="Wingdings" pitchFamily="2" charset="2"/>
              <a:buChar char="ü"/>
            </a:pPr>
            <a:r>
              <a:rPr lang="ru-RU" dirty="0">
                <a:solidFill>
                  <a:schemeClr val="tx2">
                    <a:lumMod val="50000"/>
                  </a:schemeClr>
                </a:solidFill>
                <a:latin typeface="Times New Roman" panose="02020603050405020304" pitchFamily="18" charset="0"/>
                <a:cs typeface="Times New Roman" panose="02020603050405020304" pitchFamily="18" charset="0"/>
              </a:rPr>
              <a:t>При передаче персональных данных работников в Фонд социального страхования Российской Федерации, Пенсионный фонд Российской Федерации </a:t>
            </a:r>
            <a:r>
              <a:rPr lang="ru-RU" b="1" dirty="0">
                <a:solidFill>
                  <a:schemeClr val="tx2">
                    <a:lumMod val="50000"/>
                  </a:schemeClr>
                </a:solidFill>
                <a:latin typeface="Times New Roman" panose="02020603050405020304" pitchFamily="18" charset="0"/>
                <a:cs typeface="Times New Roman" panose="02020603050405020304" pitchFamily="18" charset="0"/>
              </a:rPr>
              <a:t>(Работодатель, согласно ст. 22 Трудового кодекса РФ, обязан осуществлять обязательное социальное страхование работников в порядке, установленном федеральными законами, в частности Федеральным законом «Об обязательном пенсионном страховании в РФ, Федеральным законом «Об основах обязательного социального страхования», Федеральным законом «Об обязательном медицинском страховании в РФ»).</a:t>
            </a:r>
          </a:p>
          <a:p>
            <a:pPr algn="ctr"/>
            <a:r>
              <a:rPr lang="ru-RU" b="1" dirty="0">
                <a:solidFill>
                  <a:schemeClr val="tx2">
                    <a:lumMod val="50000"/>
                  </a:schemeClr>
                </a:solidFill>
                <a:latin typeface="Times New Roman" panose="02020603050405020304" pitchFamily="18" charset="0"/>
                <a:cs typeface="Times New Roman" panose="02020603050405020304" pitchFamily="18" charset="0"/>
              </a:rPr>
              <a:t>(Основание п. 2 ч. 1 ст. 6)</a:t>
            </a:r>
          </a:p>
          <a:p>
            <a:pPr marL="285750" indent="-285750" algn="just">
              <a:buFont typeface="Wingdings" pitchFamily="2" charset="2"/>
              <a:buChar char="ü"/>
            </a:pPr>
            <a:r>
              <a:rPr lang="ru-RU" dirty="0">
                <a:solidFill>
                  <a:schemeClr val="tx2">
                    <a:lumMod val="50000"/>
                  </a:schemeClr>
                </a:solidFill>
                <a:latin typeface="Times New Roman" panose="02020603050405020304" pitchFamily="18" charset="0"/>
                <a:cs typeface="Times New Roman" panose="02020603050405020304" pitchFamily="18" charset="0"/>
              </a:rPr>
              <a:t>При передачи в налоговые органы, военные комиссариаты, профсоюзные органы, предусмотренные действующим законодательством Российской Федерации.</a:t>
            </a:r>
          </a:p>
          <a:p>
            <a:pPr algn="ctr"/>
            <a:r>
              <a:rPr lang="ru-RU" b="1" dirty="0">
                <a:solidFill>
                  <a:schemeClr val="tx2">
                    <a:lumMod val="50000"/>
                  </a:schemeClr>
                </a:solidFill>
                <a:latin typeface="Times New Roman" panose="02020603050405020304" pitchFamily="18" charset="0"/>
                <a:cs typeface="Times New Roman" panose="02020603050405020304" pitchFamily="18" charset="0"/>
              </a:rPr>
              <a:t>(Основание п. 2 ч. 1 ст. 6)</a:t>
            </a:r>
          </a:p>
          <a:p>
            <a:pPr marL="285750" indent="-285750">
              <a:buFont typeface="Wingdings" pitchFamily="2" charset="2"/>
              <a:buChar char="ü"/>
            </a:pPr>
            <a:endParaRPr lang="ru-RU" sz="1600" dirty="0"/>
          </a:p>
        </p:txBody>
      </p:sp>
    </p:spTree>
    <p:extLst>
      <p:ext uri="{BB962C8B-B14F-4D97-AF65-F5344CB8AC3E}">
        <p14:creationId xmlns:p14="http://schemas.microsoft.com/office/powerpoint/2010/main" xmlns="" val="177374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09600"/>
            <a:ext cx="10389617" cy="384721"/>
          </a:xfrm>
          <a:prstGeom prst="rect">
            <a:avLst/>
          </a:prstGeom>
        </p:spPr>
        <p:txBody>
          <a:bodyPr vert="horz" wrap="square" lIns="0" tIns="15240" rIns="0" bIns="0" rtlCol="0">
            <a:spAutoFit/>
          </a:bodyPr>
          <a:lstStyle/>
          <a:p>
            <a:pPr marL="12700" algn="ctr">
              <a:spcBef>
                <a:spcPts val="120"/>
              </a:spcBef>
            </a:pPr>
            <a:r>
              <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Федеральный закон от 27.07.2006 № 152-ФЗ «О персональных данных»</a:t>
            </a:r>
            <a:endParaRPr sz="2400" spc="-3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8</a:t>
            </a:fld>
            <a:endParaRPr spc="-215" dirty="0">
              <a:latin typeface="DIN Pro Bold" pitchFamily="34" charset="0"/>
              <a:cs typeface="DIN Pro Bold" pitchFamily="34" charset="0"/>
            </a:endParaRPr>
          </a:p>
        </p:txBody>
      </p:sp>
      <p:sp>
        <p:nvSpPr>
          <p:cNvPr id="4" name="Прямоугольник 3"/>
          <p:cNvSpPr/>
          <p:nvPr/>
        </p:nvSpPr>
        <p:spPr>
          <a:xfrm>
            <a:off x="4402089" y="1293167"/>
            <a:ext cx="3273204" cy="461665"/>
          </a:xfrm>
          <a:prstGeom prst="rect">
            <a:avLst/>
          </a:prstGeom>
        </p:spPr>
        <p:txBody>
          <a:bodyPr wrap="none">
            <a:spAutoFit/>
          </a:bodyPr>
          <a:lstStyle/>
          <a:p>
            <a:r>
              <a:rPr lang="ru-RU" sz="2400" b="1" dirty="0">
                <a:solidFill>
                  <a:schemeClr val="tx2">
                    <a:lumMod val="50000"/>
                  </a:schemeClr>
                </a:solidFill>
                <a:latin typeface="Times New Roman" panose="02020603050405020304" pitchFamily="18" charset="0"/>
                <a:cs typeface="Times New Roman" panose="02020603050405020304" pitchFamily="18" charset="0"/>
              </a:rPr>
              <a:t>Согласие не требуется</a:t>
            </a:r>
          </a:p>
        </p:txBody>
      </p:sp>
      <p:sp>
        <p:nvSpPr>
          <p:cNvPr id="6" name="Прямоугольник 5"/>
          <p:cNvSpPr/>
          <p:nvPr/>
        </p:nvSpPr>
        <p:spPr>
          <a:xfrm>
            <a:off x="685800" y="1828800"/>
            <a:ext cx="10972800" cy="3323987"/>
          </a:xfrm>
          <a:prstGeom prst="rect">
            <a:avLst/>
          </a:prstGeom>
        </p:spPr>
        <p:txBody>
          <a:bodyPr wrap="square">
            <a:spAutoFit/>
          </a:bodyPr>
          <a:lstStyle/>
          <a:p>
            <a:pPr marL="285750" indent="-285750" algn="just">
              <a:buFont typeface="Wingdings" pitchFamily="2" charset="2"/>
              <a:buChar char="ü"/>
            </a:pPr>
            <a:r>
              <a:rPr lang="ru-RU" dirty="0">
                <a:solidFill>
                  <a:schemeClr val="tx2">
                    <a:lumMod val="50000"/>
                  </a:schemeClr>
                </a:solidFill>
                <a:latin typeface="Times New Roman" panose="02020603050405020304" pitchFamily="18" charset="0"/>
                <a:cs typeface="Times New Roman" panose="02020603050405020304" pitchFamily="18" charset="0"/>
              </a:rPr>
              <a:t>Передача персональных данных субъектов при получении, в рамках установленных полномочий, мотивированных запросов от органов прокуратуры, правоохранительных органов, органов безопасности, от государственных инспекторов труда при осуществлении ими государственного надзора и контроля за соблюдением трудового законодательства и иных органов, уполномоченных запрашивать информацию о работниках в соответствии с компетенцией, предусмотренной законодательством РФ.</a:t>
            </a:r>
          </a:p>
          <a:p>
            <a:pPr algn="ctr"/>
            <a:r>
              <a:rPr lang="ru-RU" b="1" dirty="0">
                <a:solidFill>
                  <a:schemeClr val="tx2">
                    <a:lumMod val="50000"/>
                  </a:schemeClr>
                </a:solidFill>
                <a:latin typeface="Times New Roman" panose="02020603050405020304" pitchFamily="18" charset="0"/>
                <a:cs typeface="Times New Roman" panose="02020603050405020304" pitchFamily="18" charset="0"/>
              </a:rPr>
              <a:t>(Основание п. 2 ч. 1 ст. 6)</a:t>
            </a:r>
          </a:p>
          <a:p>
            <a:pPr algn="just"/>
            <a:endParaRPr lang="ru-RU" dirty="0">
              <a:solidFill>
                <a:schemeClr val="tx2">
                  <a:lumMod val="50000"/>
                </a:schemeClr>
              </a:solidFill>
              <a:latin typeface="Times New Roman" panose="02020603050405020304" pitchFamily="18" charset="0"/>
              <a:cs typeface="Times New Roman" panose="02020603050405020304" pitchFamily="18" charset="0"/>
            </a:endParaRPr>
          </a:p>
          <a:p>
            <a:pPr algn="ctr"/>
            <a:r>
              <a:rPr lang="ru-RU"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ВАЖНО! Мотивированный запрос </a:t>
            </a:r>
          </a:p>
          <a:p>
            <a:pPr marL="265113" algn="just"/>
            <a:r>
              <a:rPr lang="ru-RU" dirty="0">
                <a:solidFill>
                  <a:schemeClr val="tx2">
                    <a:lumMod val="50000"/>
                  </a:schemeClr>
                </a:solidFill>
                <a:latin typeface="Times New Roman" panose="02020603050405020304" pitchFamily="18" charset="0"/>
                <a:cs typeface="Times New Roman" panose="02020603050405020304" pitchFamily="18" charset="0"/>
              </a:rPr>
              <a:t>должен включать в себя указание цели запроса, ссылку на правовые основания запроса, в том числе подтверждающие полномочия органа, направившего запрос, а также перечень запрашиваемой информации.</a:t>
            </a:r>
          </a:p>
          <a:p>
            <a:pPr marL="285750" indent="-285750" algn="just">
              <a:buFont typeface="Wingdings" pitchFamily="2" charset="2"/>
              <a:buChar char="ü"/>
            </a:pPr>
            <a:endParaRPr lang="ru-RU" sz="1200" b="1" dirty="0"/>
          </a:p>
        </p:txBody>
      </p:sp>
    </p:spTree>
    <p:extLst>
      <p:ext uri="{BB962C8B-B14F-4D97-AF65-F5344CB8AC3E}">
        <p14:creationId xmlns:p14="http://schemas.microsoft.com/office/powerpoint/2010/main" xmlns="" val="175187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09600"/>
            <a:ext cx="10389617" cy="384721"/>
          </a:xfrm>
          <a:prstGeom prst="rect">
            <a:avLst/>
          </a:prstGeom>
        </p:spPr>
        <p:txBody>
          <a:bodyPr vert="horz" wrap="square" lIns="0" tIns="15240" rIns="0" bIns="0" rtlCol="0">
            <a:spAutoFit/>
          </a:bodyPr>
          <a:lstStyle/>
          <a:p>
            <a:pPr marL="12700" algn="ctr">
              <a:spcBef>
                <a:spcPts val="120"/>
              </a:spcBef>
            </a:pPr>
            <a:r>
              <a:rPr lang="ru-RU" sz="2400" dirty="0">
                <a:solidFill>
                  <a:schemeClr val="tx2">
                    <a:lumMod val="50000"/>
                  </a:schemeClr>
                </a:solidFill>
                <a:latin typeface="Times New Roman" panose="02020603050405020304" pitchFamily="18" charset="0"/>
                <a:ea typeface="Meiryo" pitchFamily="34" charset="-128"/>
                <a:cs typeface="Times New Roman" panose="02020603050405020304" pitchFamily="18" charset="0"/>
              </a:rPr>
              <a:t>Федеральный закон от 27.07.2006 № 152-ФЗ «О персональных данных»</a:t>
            </a:r>
            <a:endParaRPr sz="2400" spc="-3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object 8"/>
          <p:cNvSpPr txBox="1">
            <a:spLocks noGrp="1"/>
          </p:cNvSpPr>
          <p:nvPr>
            <p:ph type="sldNum" sz="quarter" idx="7"/>
          </p:nvPr>
        </p:nvSpPr>
        <p:spPr>
          <a:xfrm>
            <a:off x="11361419" y="6550558"/>
            <a:ext cx="192404" cy="189154"/>
          </a:xfrm>
          <a:prstGeom prst="rect">
            <a:avLst/>
          </a:prstGeom>
        </p:spPr>
        <p:txBody>
          <a:bodyPr vert="horz" wrap="square" lIns="0" tIns="4445" rIns="0" bIns="0" rtlCol="0">
            <a:spAutoFit/>
          </a:bodyPr>
          <a:lstStyle/>
          <a:p>
            <a:pPr marL="38100">
              <a:lnSpc>
                <a:spcPct val="100000"/>
              </a:lnSpc>
              <a:spcBef>
                <a:spcPts val="35"/>
              </a:spcBef>
            </a:pPr>
            <a:fld id="{81D60167-4931-47E6-BA6A-407CBD079E47}" type="slidenum">
              <a:rPr spc="-215" dirty="0">
                <a:latin typeface="DIN Pro Bold" pitchFamily="34" charset="0"/>
                <a:cs typeface="DIN Pro Bold" pitchFamily="34" charset="0"/>
              </a:rPr>
              <a:pPr marL="38100">
                <a:lnSpc>
                  <a:spcPct val="100000"/>
                </a:lnSpc>
                <a:spcBef>
                  <a:spcPts val="35"/>
                </a:spcBef>
              </a:pPr>
              <a:t>9</a:t>
            </a:fld>
            <a:endParaRPr spc="-215" dirty="0">
              <a:latin typeface="DIN Pro Bold" pitchFamily="34" charset="0"/>
              <a:cs typeface="DIN Pro Bold" pitchFamily="34" charset="0"/>
            </a:endParaRPr>
          </a:p>
        </p:txBody>
      </p:sp>
      <p:sp>
        <p:nvSpPr>
          <p:cNvPr id="7" name="Прямоугольник 6"/>
          <p:cNvSpPr/>
          <p:nvPr/>
        </p:nvSpPr>
        <p:spPr>
          <a:xfrm>
            <a:off x="2438400" y="1256174"/>
            <a:ext cx="8458200"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sz="20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Согласие на обработку персональных данных в письменной форме </a:t>
            </a:r>
          </a:p>
        </p:txBody>
      </p:sp>
      <p:sp>
        <p:nvSpPr>
          <p:cNvPr id="9" name="Прямоугольник 8"/>
          <p:cNvSpPr/>
          <p:nvPr/>
        </p:nvSpPr>
        <p:spPr>
          <a:xfrm>
            <a:off x="1915725" y="1629186"/>
            <a:ext cx="5809387" cy="369332"/>
          </a:xfrm>
          <a:prstGeom prst="rect">
            <a:avLst/>
          </a:prstGeom>
        </p:spPr>
        <p:txBody>
          <a:bodyPr wrap="square">
            <a:spAutoFit/>
          </a:bodyPr>
          <a:lstStyle/>
          <a:p>
            <a:pPr algn="ctr"/>
            <a:r>
              <a:rPr lang="ru-RU" b="1" dirty="0">
                <a:solidFill>
                  <a:schemeClr val="accent1">
                    <a:lumMod val="75000"/>
                  </a:schemeClr>
                </a:solidFill>
                <a:latin typeface="Times New Roman" panose="02020603050405020304" pitchFamily="18" charset="0"/>
                <a:cs typeface="Times New Roman" panose="02020603050405020304" pitchFamily="18" charset="0"/>
              </a:rPr>
              <a:t>ч. 4 ст. 9 № 152-ФЗ «О персональных данных»</a:t>
            </a:r>
            <a:r>
              <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10" name="TextBox 9"/>
          <p:cNvSpPr txBox="1"/>
          <p:nvPr/>
        </p:nvSpPr>
        <p:spPr>
          <a:xfrm>
            <a:off x="1417975" y="2057400"/>
            <a:ext cx="9266655" cy="584775"/>
          </a:xfrm>
          <a:prstGeom prst="rect">
            <a:avLst/>
          </a:prstGeom>
          <a:noFill/>
        </p:spPr>
        <p:txBody>
          <a:bodyPr wrap="square" rtlCol="0">
            <a:spAutoFit/>
          </a:bodyPr>
          <a:lstStyle/>
          <a:p>
            <a:pPr algn="ctr"/>
            <a:r>
              <a:rPr lang="ru-RU" b="1" dirty="0">
                <a:solidFill>
                  <a:schemeClr val="accent1">
                    <a:lumMod val="75000"/>
                  </a:schemeClr>
                </a:solidFill>
                <a:latin typeface="Times New Roman" panose="02020603050405020304" pitchFamily="18" charset="0"/>
                <a:ea typeface="Meiryo" pitchFamily="34" charset="-128"/>
                <a:cs typeface="Times New Roman" panose="02020603050405020304" pitchFamily="18" charset="0"/>
              </a:rPr>
              <a:t>Форма письменного согласия на обработку персональных данных должна включать:</a:t>
            </a:r>
          </a:p>
          <a:p>
            <a:endParaRPr lang="ru-RU" sz="1400" b="1" dirty="0">
              <a:latin typeface="Meiryo" pitchFamily="34" charset="-128"/>
              <a:ea typeface="Meiryo" pitchFamily="34" charset="-128"/>
              <a:cs typeface="Meiryo" pitchFamily="34" charset="-128"/>
            </a:endParaRPr>
          </a:p>
        </p:txBody>
      </p:sp>
      <p:sp>
        <p:nvSpPr>
          <p:cNvPr id="11" name="Прямоугольник 10"/>
          <p:cNvSpPr/>
          <p:nvPr/>
        </p:nvSpPr>
        <p:spPr>
          <a:xfrm>
            <a:off x="984002" y="2349787"/>
            <a:ext cx="10134600" cy="4278094"/>
          </a:xfrm>
          <a:prstGeom prst="rect">
            <a:avLst/>
          </a:prstGeom>
        </p:spPr>
        <p:txBody>
          <a:bodyPr wrap="square">
            <a:spAutoFit/>
          </a:bodyPr>
          <a:lstStyle/>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1) фамилию, имя, отчество, адрес субъекта персональных данных, номер основного документа, удостоверяющего его личность, сведения о дате выдачи указанного документа и выдавшем его органе;</a:t>
            </a:r>
          </a:p>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2) фамилию, имя, отчество, адрес представителя субъекта персональных данных, номер основного документа, удостоверяющего его личность, сведения о дате выдачи указанного документа и выдавшем его органе, реквизиты доверенности или иного документа, подтверждающего полномочия этого представителя (при получении согласия от представителя субъекта персональных данных);</a:t>
            </a:r>
          </a:p>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3) наименование или фамилию, имя, отчество и адрес оператора, получающего согласие субъекта персональных данных;</a:t>
            </a:r>
          </a:p>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4) цель обработки персональных данных;</a:t>
            </a:r>
          </a:p>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5) перечень персональных данных, на обработку которых дается согласие субъекта персональных данных;</a:t>
            </a:r>
          </a:p>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6) наименование или фамилию, имя, отчество и адрес лица, осуществляющего обработку персональных данных по поручению оператора, если обработка будет поручена такому лицу;</a:t>
            </a:r>
          </a:p>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7) перечень действий с персональными данными, на совершение которых дается согласие, общее описание используемых оператором способов обработки персональных данных;</a:t>
            </a:r>
          </a:p>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8) срок, в течение которого действует согласие субъекта персональных данных, а также способ его отзыва, если иное не установлено федеральным законом;</a:t>
            </a:r>
          </a:p>
          <a:p>
            <a:pPr algn="just"/>
            <a:r>
              <a:rPr lang="ru-RU" sz="1600" dirty="0">
                <a:solidFill>
                  <a:schemeClr val="tx2">
                    <a:lumMod val="50000"/>
                  </a:schemeClr>
                </a:solidFill>
                <a:latin typeface="Times New Roman" panose="02020603050405020304" pitchFamily="18" charset="0"/>
                <a:cs typeface="Times New Roman" panose="02020603050405020304" pitchFamily="18" charset="0"/>
              </a:rPr>
              <a:t>9) подпись субъекта персональных данных.</a:t>
            </a:r>
          </a:p>
        </p:txBody>
      </p:sp>
      <p:sp>
        <p:nvSpPr>
          <p:cNvPr id="3" name="Стрелка вправо 2"/>
          <p:cNvSpPr/>
          <p:nvPr/>
        </p:nvSpPr>
        <p:spPr>
          <a:xfrm>
            <a:off x="1295400" y="145622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806069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F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1748</TotalTime>
  <Words>5571</Words>
  <Application>Microsoft Office PowerPoint</Application>
  <PresentationFormat>Произвольный</PresentationFormat>
  <Paragraphs>420</Paragraphs>
  <Slides>49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Office Theme</vt:lpstr>
      <vt:lpstr>РОСКОМНАДЗОР</vt:lpstr>
      <vt:lpstr>Федеральный закон от 27.07.2006 № 152-ФЗ «О персональных данных»</vt:lpstr>
      <vt:lpstr>Федеральный закон от 27.07.2006 № 152-ФЗ «О персональных данных»</vt:lpstr>
      <vt:lpstr>Слайд 4</vt:lpstr>
      <vt:lpstr>Федеральный закон от 27.07.2006 № 152-ФЗ «О персональных данных»</vt:lpstr>
      <vt:lpstr>Слайд 6</vt:lpstr>
      <vt:lpstr>Федеральный закон от 27.07.2006 № 152-ФЗ «О персональных данных»</vt:lpstr>
      <vt:lpstr>Федеральный закон от 27.07.2006 № 152-ФЗ «О персональных данных»</vt:lpstr>
      <vt:lpstr>Федеральный закон от 27.07.2006 № 152-ФЗ «О персональных данных»</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РОСКОМНАДЗОР</vt:lpstr>
      <vt:lpstr>УВЕДОМЛЕНИЕ РОСКОМНАДЗОРА ОБ ОБРАБОТКЕ ДАННЫХ</vt:lpstr>
      <vt:lpstr>УВЕДОМЛЕНИЕ РОСКОМНАДЗОРА ОБ ОБРАБОТКЕ ДАННЫХ</vt:lpstr>
      <vt:lpstr>Электронная форма Уведомления размещена на Портале персональных данных (https://pd.rkn.gov.ru) </vt:lpstr>
      <vt:lpstr>Проверить в Реестре операторов организацию</vt:lpstr>
      <vt:lpstr> УВЕДОМЛЕНИЕ ОБ ОБРАБОТКЕ ПЕРСОНАЛЬНЫХ ДАННЫХ</vt:lpstr>
      <vt:lpstr>Слайд 32</vt:lpstr>
      <vt:lpstr>Слайд 33</vt:lpstr>
      <vt:lpstr>УВЕДОМЛЕНИЕ РОСКОМНАДЗОРА ОБ ИЗМЕНЕНИИ СВЕДЕНИЙ</vt:lpstr>
      <vt:lpstr>УВЕДОМЛЕНИЕ РОСКОМНАДЗОРА ОБ ИЗМЕНЕНИИ СВЕДЕНИЙ</vt:lpstr>
      <vt:lpstr>Слайд 36</vt:lpstr>
      <vt:lpstr>РОСКОМНАДЗОР</vt:lpstr>
      <vt:lpstr>Мероприятие по контролю без взаимодействия с контролируемым лицом - наблюдение за соблюдением требований при размещении информации в сети «Интернет»</vt:lpstr>
      <vt:lpstr>Типичные нарушения выявляемые должностными лица Управления в ходе проведения мероприятия по контролю без взаимодействия с контролируемым лицом - наблюдение за соблюдением требований при размещении информации в сети «Интернет» </vt:lpstr>
      <vt:lpstr>Типичные нарушения выявляемые должностными лица Управления в ходе проведения мероприятия по контролю без взаимодействия с контролируемым лицом - наблюдение за соблюдением требований при размещении информации в сети «Интернет» </vt:lpstr>
      <vt:lpstr>Типичные нарушения выявляемые должностными лица Управления в ходе проведения мероприятия по контролю без взаимодействия с контролируемым лицом - наблюдение за соблюдением требований при размещении информации в сети «Интернет»  </vt:lpstr>
      <vt:lpstr>Типичные нарушения выявляемые должностными лица Управления в ходе проведения мероприятия по контролю без взаимодействия с контролируемым лицом - наблюдение за соблюдением требований при размещении информации в сети «Интернет» </vt:lpstr>
      <vt:lpstr>Управлением в 2024 году запланированы мероприятия по контролю без взаимодействия с контролируемыми лицами в отношении категорий операторов, осуществляющих свою деятельность в различных сферах</vt:lpstr>
      <vt:lpstr>РОСКОМНАДЗОР</vt:lpstr>
      <vt:lpstr>Слайд 45</vt:lpstr>
      <vt:lpstr>Порядок проведения профилактического визита</vt:lpstr>
      <vt:lpstr>Завершение профилактического визита </vt:lpstr>
      <vt:lpstr>Слайд 48</vt:lpstr>
      <vt:lpstr>РОСКОМНАДЗОР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Беспалов Виктор Андреевич</dc:creator>
  <cp:lastModifiedBy>User</cp:lastModifiedBy>
  <cp:revision>68</cp:revision>
  <dcterms:created xsi:type="dcterms:W3CDTF">2023-10-12T03:44:59Z</dcterms:created>
  <dcterms:modified xsi:type="dcterms:W3CDTF">2024-01-29T00:42:30Z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2023-08-03T00:00:00Z</vt:filetime>
  </property>
  <property fmtid="{D5CDD505-2E9C-101B-9397-08002B2CF9AE}" pid="3" name="Creator">
    <vt:lpwstr>Microsoft® PowerPoint® 2019</vt:lpwstr>
  </property>
  <property fmtid="{D5CDD505-2E9C-101B-9397-08002B2CF9AE}" pid="4" name="LastSaved">
    <vt:filetime>2023-10-12T00:00:00Z</vt:filetime>
  </property>
</Properties>
</file>