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16"/>
  </p:notesMasterIdLst>
  <p:sldIdLst>
    <p:sldId id="256" r:id="rId4"/>
    <p:sldId id="284" r:id="rId5"/>
    <p:sldId id="282" r:id="rId6"/>
    <p:sldId id="322" r:id="rId7"/>
    <p:sldId id="323" r:id="rId8"/>
    <p:sldId id="324" r:id="rId9"/>
    <p:sldId id="327" r:id="rId10"/>
    <p:sldId id="330" r:id="rId11"/>
    <p:sldId id="273" r:id="rId12"/>
    <p:sldId id="298" r:id="rId13"/>
    <p:sldId id="296" r:id="rId14"/>
    <p:sldId id="33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-84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8BC0-05FB-4A1D-B5C5-DC018FD607A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0FCD-FAAC-4345-9D15-9016278BA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63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8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1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3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67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4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2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0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4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24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4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2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90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3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5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6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62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8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9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67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1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3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1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40898-6E50-4513-A0C7-F5F13847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CBF001-F19B-45E5-BB6C-5D74C2DAE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14B984-C611-46CA-9B26-74C7E43E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0E142C-9310-41E7-AA99-20E212B3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06EAFD-52B7-40F5-89D0-2A905BFF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6418D2-EB9D-428E-8AD3-E41D634F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6F20BF-B41F-4AB2-9C71-33CC8BD32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BC2ED8-7AC4-4AD1-AA6D-FA0B8B40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D2574F-F8AA-4B1F-B53C-8809C14D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5B3015-06EE-4B8F-93C2-CAEDA75A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BA15A2-8B8B-4B1D-89B8-AEF71D60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33D069-97C2-4253-BD15-DF230C03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4573F9-00CB-47BB-BB74-23A9B6DE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7E8087-8139-4F01-BCE2-6813C386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E6E3D8-8775-4770-B6FC-EE6D51A2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0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A64B0-611B-42C5-8AD1-2A996AEE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7C0CE4-0688-4AB3-A2EA-15DF8A1EB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7143FF-698C-40B7-BF12-CB6FAFAF2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609A31-356E-4295-B049-8DEEE5C8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6D08D8-1012-4958-AB38-011C4C3C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5F2A38-533C-4555-BF67-3A6B191C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0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675AD-B58C-40C6-9B8E-EFD1006E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4A774D-314B-4A9F-86B8-0D6E4E94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D5F0D1-28F3-4A54-BCAF-12B300BC8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2FDEB22-3AC3-4338-A85A-15380AB00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2CA503-376A-42B1-BEE3-2EA7F21A6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6F08DBD-112D-40F2-AA71-E4B827CA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4AAEC12-5680-46B0-8D47-114A550B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30A683-4FFE-48CF-A9E0-AA8C2E5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3612A-1A13-457B-ABD4-F6606C97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68D7714-CF08-4553-AAAD-2664499C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A7AEF2-9B7A-4B48-B95E-EF225425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E1D5EF-4DC4-4634-98A2-5B3F6985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65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164EF9-3221-4582-8750-B212637E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97F32F-BA12-433C-A7DE-3FBDC91E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FCB05D-1FE5-439B-A8ED-7A272539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4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6731B8-34F3-4DDE-ADDD-69459459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7A7DBC-B838-46BB-9FEF-DDDBF504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77A05C-0987-4B87-B39A-33C476943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76E7B7-052B-4A66-B721-46340AD1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DE5A33-6DB5-4ADA-B8E8-961FE4BF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808263-8FEB-4AF9-951B-F4E3936A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86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F23B83-AA80-475D-BBE8-7EB39B2A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DAD34F-6827-4844-8C7D-C54C898B8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1BFF5D-C1A9-4964-87EB-E03E2C83D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B06856-CCE6-4521-8393-8CF818F6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8ACF1D-BD19-472C-A6CB-0B112F25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8801BE-D06B-4A8B-A338-82DD9072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05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69122-5CFC-4D6F-915D-711207BA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5C18C8-9F3E-4CD1-9370-B834D88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FA57C1-3539-4A49-B7AE-545E8DCB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7DFA30-DFDF-4FA7-BEF8-FBA55D93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F5A444-55F7-450C-9681-FA321E83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3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101C745-865A-4B19-BE87-C726D4ACF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441716-ACE7-4721-B0F6-C844F1119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CAD105-6F3F-4B52-8D18-7161BF73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67F21B-EAF3-4AB1-8677-3DB0C89D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A50182-BF25-4A09-BC99-44793D85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6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7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AC4569-C39C-4957-96C5-03FCBAA9CCB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C46FD2-00F0-480B-9CB9-28C7D78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AC4569-C39C-4957-96C5-03FCBAA9CCB0}" type="datetimeFigureOut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27.11.2019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C46FD2-00F0-480B-9CB9-28C7D788DCB6}" type="slidenum">
              <a:rPr lang="ru-RU" smtClean="0">
                <a:solidFill>
                  <a:srgbClr val="F0BE2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07995-EC56-4E97-BDC2-49F9686B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6E3EC2-EF03-4E43-AE20-B2DDBA7A3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2157EB-D168-4C4C-A5B3-ECC326A5A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55B3-4CD4-4C77-BA3D-8A9E91DDB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C6747E-27EE-47D0-8EB2-68FD8E326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6D433E-D84B-40A0-B7FD-A9DF8296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7846-760F-49BA-8264-A60A86C5E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2CE5ED-2BF5-4CE9-80DC-4F8D87CE6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" y="237744"/>
            <a:ext cx="8778613" cy="17296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«</a:t>
            </a:r>
            <a:r>
              <a:rPr lang="ru-RU" sz="3600" b="1" dirty="0" smtClean="0">
                <a:solidFill>
                  <a:schemeClr val="accent6"/>
                </a:solidFill>
              </a:rPr>
              <a:t>Опыт работы  с молодыми специалистами в МАУ ДО ЦЭВД «Отрада »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D14B61-3673-4E56-A164-224DDF6D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8" y="3422073"/>
            <a:ext cx="6885710" cy="26046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Антонова И.В., заместитель директора по УВР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Олейник Е.А., педагог - организатор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МАУ </a:t>
            </a:r>
            <a:r>
              <a:rPr lang="ru-RU" sz="2400" b="1" dirty="0">
                <a:solidFill>
                  <a:schemeClr val="tx1"/>
                </a:solidFill>
              </a:rPr>
              <a:t>ДО ЦЭВД «Отрада»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7BC1DD-0E78-4D37-907B-CD09DC288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5" y="2131270"/>
            <a:ext cx="5781675" cy="5781675"/>
          </a:xfrm>
          <a:prstGeom prst="rect">
            <a:avLst/>
          </a:prstGeom>
        </p:spPr>
      </p:pic>
      <p:pic>
        <p:nvPicPr>
          <p:cNvPr id="6" name="Picture 6" descr="Картинки по запросу центр отрада хабаров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59" y="0"/>
            <a:ext cx="2947181" cy="26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J:\Пед Звездопад 2017\Педагогический звездопад Олейник Е.А\На конкурс\Отра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6503370" cy="456661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1" descr="J:\АСПИРАНТ\Олейник Е.А портфолио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7275"/>
            <a:ext cx="6605954" cy="465172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1" name="Picture 1" descr="J:\Пед Звездопад 2017\Педагогический звездопад Олейник Е.А\На конкурс\Отрад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3508" y="0"/>
            <a:ext cx="4858205" cy="679370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6" descr="Картинки по запросу центр отрада хабаровск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5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Творческие, педагогические, научные достижения: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ед Звездопад 2017\0003-16 Олейник ЕА Голосова ОА Вайс ТА уч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8" y="1018571"/>
            <a:ext cx="3984203" cy="56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01 ДИПЛОМЫ И ГРАМОТЫ\2015-2016\ПЕДАГОГИ\0001-15 Олейник ЕА победит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0" y="1018571"/>
            <a:ext cx="3994519" cy="5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01 ДИПЛОМЫ И ГРАМОТЫ\2016-2017\ПЕДАГОГИ\благодарности\0031-16 Олейник ЕА бл 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95" y="2862992"/>
            <a:ext cx="2711465" cy="3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2017-01-12 2\2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3560" y="121688"/>
            <a:ext cx="2624456" cy="365274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17622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43/234507/1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71450"/>
            <a:ext cx="882015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:\эмблема Отра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1" y="171450"/>
            <a:ext cx="2895599" cy="2895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202184" y="-61673"/>
            <a:ext cx="1168298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</a:t>
            </a:r>
            <a:r>
              <a:rPr lang="ru-RU" sz="3200" b="1" dirty="0" smtClean="0"/>
              <a:t>Цель </a:t>
            </a:r>
            <a:r>
              <a:rPr lang="ru-RU" sz="3200" b="1" dirty="0"/>
              <a:t>работы с молодыми специалистами</a:t>
            </a:r>
            <a:r>
              <a:rPr lang="ru-RU" sz="3200" dirty="0"/>
              <a:t>: </a:t>
            </a:r>
            <a:endParaRPr lang="ru-RU" sz="3200" dirty="0" smtClean="0"/>
          </a:p>
          <a:p>
            <a:r>
              <a:rPr lang="ru-RU" sz="2800" dirty="0" smtClean="0"/>
              <a:t>обеспечение </a:t>
            </a:r>
            <a:r>
              <a:rPr lang="ru-RU" sz="2800" dirty="0"/>
              <a:t>быстрого и эффективного включения </a:t>
            </a:r>
            <a:r>
              <a:rPr lang="ru-RU" sz="2800" dirty="0" smtClean="0"/>
              <a:t>молодого </a:t>
            </a:r>
            <a:r>
              <a:rPr lang="ru-RU" sz="2800" dirty="0"/>
              <a:t>специалиста в образовательный процесс, </a:t>
            </a:r>
            <a:r>
              <a:rPr lang="ru-RU" sz="2800" dirty="0" smtClean="0"/>
              <a:t>его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активного участия в деятельности и развитии </a:t>
            </a:r>
            <a:endParaRPr lang="ru-RU" sz="2800" dirty="0" smtClean="0"/>
          </a:p>
          <a:p>
            <a:r>
              <a:rPr lang="ru-RU" sz="2800" dirty="0" smtClean="0"/>
              <a:t>учреждения</a:t>
            </a:r>
            <a:r>
              <a:rPr lang="ru-RU" sz="2800" dirty="0"/>
              <a:t>.</a:t>
            </a:r>
          </a:p>
          <a:p>
            <a:r>
              <a:rPr lang="ru-RU" sz="3200" b="1" dirty="0" smtClean="0"/>
              <a:t>           Задачи</a:t>
            </a:r>
            <a:r>
              <a:rPr lang="ru-RU" sz="3200" b="1" dirty="0"/>
              <a:t>:</a:t>
            </a:r>
            <a:endParaRPr lang="ru-RU" sz="3200" dirty="0"/>
          </a:p>
          <a:p>
            <a:pPr lvl="0"/>
            <a:r>
              <a:rPr lang="ru-RU" sz="2800" dirty="0"/>
              <a:t>Адаптация молодых специалистов к требованиям </a:t>
            </a:r>
            <a:endParaRPr lang="ru-RU" sz="2800" dirty="0" smtClean="0"/>
          </a:p>
          <a:p>
            <a:pPr lvl="0"/>
            <a:r>
              <a:rPr lang="ru-RU" sz="2800" dirty="0" smtClean="0"/>
              <a:t>учреждения </a:t>
            </a:r>
            <a:r>
              <a:rPr lang="ru-RU" sz="2800" dirty="0"/>
              <a:t>дополнительного образования и должности.</a:t>
            </a:r>
          </a:p>
          <a:p>
            <a:pPr lvl="0"/>
            <a:r>
              <a:rPr lang="ru-RU" sz="2800" dirty="0"/>
              <a:t>Развитие молодых специалистов в профессиональной </a:t>
            </a:r>
            <a:r>
              <a:rPr lang="ru-RU" sz="2800" dirty="0" smtClean="0"/>
              <a:t>деятельности</a:t>
            </a:r>
            <a:r>
              <a:rPr lang="ru-RU" sz="2800" dirty="0"/>
              <a:t>.</a:t>
            </a:r>
          </a:p>
          <a:p>
            <a:pPr lvl="0"/>
            <a:r>
              <a:rPr lang="ru-RU" sz="2800" dirty="0" smtClean="0"/>
              <a:t>                  Оценка </a:t>
            </a:r>
            <a:r>
              <a:rPr lang="ru-RU" sz="2800" dirty="0"/>
              <a:t>потенциала молодых специалистов с </a:t>
            </a:r>
            <a:r>
              <a:rPr lang="ru-RU" sz="2800" dirty="0" smtClean="0"/>
              <a:t>целью</a:t>
            </a:r>
          </a:p>
          <a:p>
            <a:pPr lvl="0"/>
            <a:r>
              <a:rPr lang="ru-RU" sz="2800" dirty="0"/>
              <a:t> </a:t>
            </a:r>
            <a:r>
              <a:rPr lang="ru-RU" sz="2800" dirty="0" smtClean="0"/>
              <a:t>                 формирования кадрового резерва и построения </a:t>
            </a:r>
          </a:p>
          <a:p>
            <a:pPr lvl="0"/>
            <a:r>
              <a:rPr lang="ru-RU" sz="2800" dirty="0"/>
              <a:t> </a:t>
            </a:r>
            <a:r>
              <a:rPr lang="ru-RU" sz="2800" dirty="0" smtClean="0"/>
              <a:t>                             карьеры</a:t>
            </a:r>
          </a:p>
          <a:p>
            <a:pPr lvl="0"/>
            <a:r>
              <a:rPr lang="ru-RU" sz="2800" dirty="0"/>
              <a:t> </a:t>
            </a:r>
            <a:r>
              <a:rPr lang="ru-RU" sz="2800" dirty="0" smtClean="0"/>
              <a:t>                                             </a:t>
            </a:r>
          </a:p>
          <a:p>
            <a:pPr lvl="0"/>
            <a:r>
              <a:rPr lang="ru-RU" sz="2800" dirty="0"/>
              <a:t> </a:t>
            </a:r>
            <a:r>
              <a:rPr lang="ru-RU" sz="2800" dirty="0" smtClean="0"/>
              <a:t>                                 </a:t>
            </a:r>
          </a:p>
          <a:p>
            <a:pPr lvl="0"/>
            <a:r>
              <a:rPr lang="ru-RU" sz="2800" dirty="0"/>
              <a:t> </a:t>
            </a:r>
            <a:r>
              <a:rPr lang="ru-RU" sz="2800" dirty="0" smtClean="0"/>
              <a:t>                                          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930D86-1AC6-485B-86AB-E62003F40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33" y="1022502"/>
            <a:ext cx="2357235" cy="23042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B1F2D1-FA1B-41DB-AB78-C84EC0919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4918189"/>
            <a:ext cx="2070608" cy="20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33715BFB-AB0A-4C82-B9C2-F3AD5E94B4EE}"/>
              </a:ext>
            </a:extLst>
          </p:cNvPr>
          <p:cNvSpPr/>
          <p:nvPr/>
        </p:nvSpPr>
        <p:spPr>
          <a:xfrm>
            <a:off x="2849812" y="1246089"/>
            <a:ext cx="6108409" cy="12903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600" b="1" dirty="0">
                <a:solidFill>
                  <a:prstClr val="black"/>
                </a:solidFill>
              </a:rPr>
              <a:t>Цель наставничества: оказание помощи молодым специалистам в их профессиональной адаптации и становлении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0F909E21-A9A0-43E5-A00F-48B4968C7B81}"/>
              </a:ext>
            </a:extLst>
          </p:cNvPr>
          <p:cNvSpPr/>
          <p:nvPr/>
        </p:nvSpPr>
        <p:spPr>
          <a:xfrm>
            <a:off x="126659" y="2669951"/>
            <a:ext cx="2258932" cy="8442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Ответственность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456749C2-0807-4649-B6A7-97ADB5473BB6}"/>
              </a:ext>
            </a:extLst>
          </p:cNvPr>
          <p:cNvSpPr/>
          <p:nvPr/>
        </p:nvSpPr>
        <p:spPr>
          <a:xfrm>
            <a:off x="2919414" y="2855222"/>
            <a:ext cx="2368866" cy="8697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Индивидуальность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3D8E073-4BBB-4183-A046-32D1111B610D}"/>
              </a:ext>
            </a:extLst>
          </p:cNvPr>
          <p:cNvSpPr/>
          <p:nvPr/>
        </p:nvSpPr>
        <p:spPr>
          <a:xfrm>
            <a:off x="5568741" y="2858648"/>
            <a:ext cx="2258931" cy="8697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Непрерывность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0597043-C33D-455C-9900-9F0345A3C85F}"/>
              </a:ext>
            </a:extLst>
          </p:cNvPr>
          <p:cNvSpPr/>
          <p:nvPr/>
        </p:nvSpPr>
        <p:spPr>
          <a:xfrm>
            <a:off x="8485401" y="2584395"/>
            <a:ext cx="2738763" cy="8905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Эффективность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8370195-E606-4315-8791-63763288F6E3}"/>
              </a:ext>
            </a:extLst>
          </p:cNvPr>
          <p:cNvSpPr/>
          <p:nvPr/>
        </p:nvSpPr>
        <p:spPr>
          <a:xfrm>
            <a:off x="964558" y="3873174"/>
            <a:ext cx="2474090" cy="10786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этап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Адаптация МС к требованиям УДО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92196A4-138A-4481-AB94-FF08BA232BAB}"/>
              </a:ext>
            </a:extLst>
          </p:cNvPr>
          <p:cNvSpPr/>
          <p:nvPr/>
        </p:nvSpPr>
        <p:spPr>
          <a:xfrm>
            <a:off x="7904931" y="3669170"/>
            <a:ext cx="2801073" cy="11936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этап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развитие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потенциала МС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28EBA01-737B-45D8-AEAF-B7302A0EA6D3}"/>
              </a:ext>
            </a:extLst>
          </p:cNvPr>
          <p:cNvSpPr/>
          <p:nvPr/>
        </p:nvSpPr>
        <p:spPr>
          <a:xfrm>
            <a:off x="4689677" y="3834120"/>
            <a:ext cx="2476982" cy="111767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2этап  становления и проф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развития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6BD3EC6-1D8A-4C50-8AC9-ADAD6A3413C1}"/>
              </a:ext>
            </a:extLst>
          </p:cNvPr>
          <p:cNvSpPr/>
          <p:nvPr/>
        </p:nvSpPr>
        <p:spPr>
          <a:xfrm>
            <a:off x="2538944" y="5205719"/>
            <a:ext cx="6766523" cy="1255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Через 3 года в результате сотрудничества МС с наставником в УДО произойдет становление компетентного педагога, умеющего работать самостоятельно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364F64A4-01BD-49B1-9F44-FE6FD57D45B8}"/>
              </a:ext>
            </a:extLst>
          </p:cNvPr>
          <p:cNvCxnSpPr>
            <a:cxnSpLocks/>
            <a:stCxn id="2" idx="2"/>
            <a:endCxn id="3" idx="7"/>
          </p:cNvCxnSpPr>
          <p:nvPr/>
        </p:nvCxnSpPr>
        <p:spPr>
          <a:xfrm flipH="1">
            <a:off x="2054778" y="1891288"/>
            <a:ext cx="795034" cy="902298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B1CD57B5-C526-4B5F-9779-8EA90A37CCCA}"/>
              </a:ext>
            </a:extLst>
          </p:cNvPr>
          <p:cNvCxnSpPr/>
          <p:nvPr/>
        </p:nvCxnSpPr>
        <p:spPr>
          <a:xfrm>
            <a:off x="8127357" y="811661"/>
            <a:ext cx="333737" cy="23873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8EDD00CD-92C9-4875-8A27-39CD2C35B8F7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438648" y="4392957"/>
            <a:ext cx="1251029" cy="19527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1FF9D16F-14F8-4DDF-8B99-F991AA319D1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166659" y="3958543"/>
            <a:ext cx="763929" cy="434414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979360B3-FCAE-4DE6-B53D-5FEBEC7C7065}"/>
              </a:ext>
            </a:extLst>
          </p:cNvPr>
          <p:cNvCxnSpPr>
            <a:cxnSpLocks/>
            <a:stCxn id="9" idx="2"/>
            <a:endCxn id="11" idx="3"/>
          </p:cNvCxnSpPr>
          <p:nvPr/>
        </p:nvCxnSpPr>
        <p:spPr>
          <a:xfrm flipH="1">
            <a:off x="9305467" y="4862810"/>
            <a:ext cx="1" cy="970828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: скругленные углы 65">
            <a:extLst>
              <a:ext uri="{FF2B5EF4-FFF2-40B4-BE49-F238E27FC236}">
                <a16:creationId xmlns="" xmlns:a16="http://schemas.microsoft.com/office/drawing/2014/main" id="{FE3BF7A1-51C2-4067-BB74-37F5E9466F45}"/>
              </a:ext>
            </a:extLst>
          </p:cNvPr>
          <p:cNvSpPr/>
          <p:nvPr/>
        </p:nvSpPr>
        <p:spPr>
          <a:xfrm>
            <a:off x="2025570" y="137419"/>
            <a:ext cx="781947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МОДЕЛЬ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РАБОТЫ  СМОЛОДЫМИ СПЕЦИАЛИСТАМИ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МАУ ДО ЦЭВД «Отрада»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="" xmlns:a16="http://schemas.microsoft.com/office/drawing/2014/main" id="{0F776981-69DB-49E8-8E60-6721A8C4F5E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744368" y="2347513"/>
            <a:ext cx="351131" cy="358182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="" xmlns:a16="http://schemas.microsoft.com/office/drawing/2014/main" id="{9FD7519E-405C-4C1A-A2BC-CC2DD2C7A5D1}"/>
              </a:ext>
            </a:extLst>
          </p:cNvPr>
          <p:cNvCxnSpPr>
            <a:cxnSpLocks/>
            <a:stCxn id="2" idx="5"/>
          </p:cNvCxnSpPr>
          <p:nvPr/>
        </p:nvCxnSpPr>
        <p:spPr>
          <a:xfrm flipH="1">
            <a:off x="7452369" y="2347513"/>
            <a:ext cx="611296" cy="49164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BD4DA7A2-D773-447B-A7FE-70DB2BA61B78}"/>
              </a:ext>
            </a:extLst>
          </p:cNvPr>
          <p:cNvCxnSpPr>
            <a:stCxn id="3" idx="4"/>
          </p:cNvCxnSpPr>
          <p:nvPr/>
        </p:nvCxnSpPr>
        <p:spPr>
          <a:xfrm>
            <a:off x="1256125" y="3514182"/>
            <a:ext cx="15402" cy="358992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3783DAE8-DDCB-4C78-B091-D97D8DF51897}"/>
              </a:ext>
            </a:extLst>
          </p:cNvPr>
          <p:cNvCxnSpPr>
            <a:cxnSpLocks/>
          </p:cNvCxnSpPr>
          <p:nvPr/>
        </p:nvCxnSpPr>
        <p:spPr>
          <a:xfrm>
            <a:off x="8815366" y="2085749"/>
            <a:ext cx="142855" cy="513063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642938" y="171450"/>
            <a:ext cx="1075048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 Этап 1. Адаптация молодого специалиста</a:t>
            </a:r>
            <a:endParaRPr lang="ru-RU" sz="2800" dirty="0" smtClean="0"/>
          </a:p>
          <a:p>
            <a:pPr lvl="0"/>
            <a:r>
              <a:rPr lang="ru-RU" sz="2800" dirty="0" smtClean="0"/>
              <a:t>                                                         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329184" y="1374730"/>
            <a:ext cx="11594592" cy="66387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Ознакомить </a:t>
            </a:r>
            <a:r>
              <a:rPr lang="ru-RU" sz="2800" dirty="0"/>
              <a:t>молодого специалиста с деятельностью учреждения и функциональными обязанностями, обеспечить быстрое и эффективное вхождение педагогического работника в образовательный процесс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Направления:</a:t>
            </a:r>
          </a:p>
          <a:p>
            <a:r>
              <a:rPr lang="ru-RU" sz="2800" dirty="0" smtClean="0"/>
              <a:t>-введение  в </a:t>
            </a:r>
            <a:r>
              <a:rPr lang="ru-RU" sz="2800" dirty="0" smtClean="0"/>
              <a:t>должность </a:t>
            </a:r>
            <a:endParaRPr lang="ru-RU" sz="2800" dirty="0" smtClean="0"/>
          </a:p>
          <a:p>
            <a:r>
              <a:rPr lang="ru-RU" sz="2800" dirty="0" smtClean="0"/>
              <a:t>-оценка адаптации молодого специалиста</a:t>
            </a:r>
            <a:endParaRPr lang="ru-RU" sz="2800" dirty="0"/>
          </a:p>
          <a:p>
            <a:endParaRPr lang="ru-RU" sz="2800" b="1" dirty="0" smtClean="0"/>
          </a:p>
          <a:p>
            <a:endParaRPr lang="ru-RU" sz="4000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5" name="Рисунок 4" descr="https://img2.freepng.ru/20180427/qge/kisspng-businessperson-company-management-organization-soundly-5ae2bbf4ec9850.57920783152480869296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755" y="3130063"/>
            <a:ext cx="2337752" cy="303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-az.allevents.in/banners/541fededc20df3955b96a47fc198f6b6-rimg-w2160-h1080-gm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4649801"/>
            <a:ext cx="3218180" cy="1939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48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219456" y="206310"/>
            <a:ext cx="1155801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Этап 2. Профессиональное развитие молодого</a:t>
            </a:r>
          </a:p>
          <a:p>
            <a:pPr algn="ctr"/>
            <a:r>
              <a:rPr lang="ru-RU" sz="2800" b="1" dirty="0" smtClean="0"/>
              <a:t> специалиста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219456" y="1374729"/>
            <a:ext cx="11972544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</a:t>
            </a:r>
            <a:r>
              <a:rPr lang="ru-RU" sz="2800" dirty="0"/>
              <a:t>Обеспечить развитие профессиональных знаний и умений молодого специалиста, необходимых для качественного выполнения возложенных на него функциональных обязанностей. </a:t>
            </a:r>
            <a:endParaRPr lang="ru-RU" sz="2800" b="1" dirty="0"/>
          </a:p>
          <a:p>
            <a:endParaRPr lang="ru-RU" sz="2800" dirty="0" smtClean="0"/>
          </a:p>
          <a:p>
            <a:r>
              <a:rPr lang="ru-RU" sz="2800" b="1" dirty="0" smtClean="0"/>
              <a:t>Направления:</a:t>
            </a:r>
          </a:p>
          <a:p>
            <a:pPr lvl="0"/>
            <a:r>
              <a:rPr lang="ru-RU" sz="2800" dirty="0" smtClean="0"/>
              <a:t>-</a:t>
            </a:r>
            <a:r>
              <a:rPr lang="ru-RU" sz="2800" dirty="0"/>
              <a:t>Самообразование</a:t>
            </a:r>
            <a:r>
              <a:rPr lang="ru-RU" sz="2800" dirty="0" smtClean="0"/>
              <a:t>;</a:t>
            </a:r>
            <a:endParaRPr lang="ru-RU" sz="2800" dirty="0"/>
          </a:p>
          <a:p>
            <a:pPr lvl="0"/>
            <a:r>
              <a:rPr lang="ru-RU" sz="2800" dirty="0"/>
              <a:t>Кураторство</a:t>
            </a:r>
            <a:r>
              <a:rPr lang="ru-RU" sz="2800" dirty="0" smtClean="0"/>
              <a:t>;                                                                       </a:t>
            </a:r>
            <a:endParaRPr lang="ru-RU" sz="2800" dirty="0"/>
          </a:p>
          <a:p>
            <a:pPr lvl="0"/>
            <a:r>
              <a:rPr lang="ru-RU" sz="2800" dirty="0"/>
              <a:t>Участие в мероприятиях, организованных как учреждением</a:t>
            </a:r>
            <a:r>
              <a:rPr lang="ru-RU" sz="2800" dirty="0" smtClean="0"/>
              <a:t>,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так и др. образовательными учреждениями.</a:t>
            </a:r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4" name="Рисунок 3" descr="https://yt3.ggpht.com/a/AGF-l7-Bnojq2v-aUJyPFQ5YvTOiRhiPg_vj1O2Vxw=s900-c-k-c0xffffffff-no-rj-m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6" y="2166729"/>
            <a:ext cx="2365248" cy="2645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31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219456" y="420622"/>
            <a:ext cx="1155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Этап 3. Развитие потенциала молодого специалиста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102E40-B501-4BB0-B431-8302BD03E078}"/>
              </a:ext>
            </a:extLst>
          </p:cNvPr>
          <p:cNvSpPr txBox="1"/>
          <p:nvPr/>
        </p:nvSpPr>
        <p:spPr>
          <a:xfrm>
            <a:off x="493776" y="1046949"/>
            <a:ext cx="11283696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Обеспечить </a:t>
            </a:r>
            <a:r>
              <a:rPr lang="ru-RU" sz="2800" dirty="0"/>
              <a:t>развитие профессиональных и деловых качеств молодого специалиста и определить из их числа наиболее потенциальных и перспективных работников для формирования кадрового резерва и планирования карьеры. </a:t>
            </a:r>
            <a:endParaRPr lang="ru-RU" sz="2800" dirty="0" smtClean="0"/>
          </a:p>
          <a:p>
            <a:r>
              <a:rPr lang="ru-RU" sz="2800" b="1" dirty="0" smtClean="0"/>
              <a:t>Направления:</a:t>
            </a:r>
          </a:p>
          <a:p>
            <a:pPr lvl="0"/>
            <a:r>
              <a:rPr lang="ru-RU" sz="2800" dirty="0" smtClean="0"/>
              <a:t>-</a:t>
            </a:r>
            <a:r>
              <a:rPr lang="ru-RU" sz="2800" dirty="0"/>
              <a:t>Обучение (курсы повышения квалификации</a:t>
            </a:r>
            <a:r>
              <a:rPr lang="ru-RU" sz="2800" dirty="0" smtClean="0"/>
              <a:t>,</a:t>
            </a:r>
          </a:p>
          <a:p>
            <a:pPr lvl="0"/>
            <a:r>
              <a:rPr lang="ru-RU" sz="2800" dirty="0" smtClean="0"/>
              <a:t> мастер-классы </a:t>
            </a:r>
            <a:r>
              <a:rPr lang="ru-RU" sz="2800" dirty="0"/>
              <a:t>обучающие семинары и т.д.);</a:t>
            </a:r>
          </a:p>
          <a:p>
            <a:pPr lvl="0"/>
            <a:r>
              <a:rPr lang="ru-RU" sz="2800" dirty="0" smtClean="0"/>
              <a:t>-Самообразование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smtClean="0"/>
              <a:t>-Участие </a:t>
            </a:r>
            <a:r>
              <a:rPr lang="ru-RU" sz="2800" dirty="0"/>
              <a:t>в мероприятиях, организованных как учреждением, так и др. образовательными учреждениями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http://xn--j1ajdw.xn--38-6kcadhwnl3cfdx.xn--p1ai/images/cms/thumbs/a5b0aeaa3fa7d6e58d75710c18673bd7ec6d5f6d/nastavnik1_667_480_jpg_5_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27" y="2909377"/>
            <a:ext cx="2658745" cy="191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6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A838A7-5CC2-4230-8012-79011A546B79}"/>
              </a:ext>
            </a:extLst>
          </p:cNvPr>
          <p:cNvSpPr txBox="1"/>
          <p:nvPr/>
        </p:nvSpPr>
        <p:spPr>
          <a:xfrm>
            <a:off x="542924" y="600075"/>
            <a:ext cx="11026223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prstClr val="black"/>
                </a:solidFill>
              </a:rPr>
              <a:t>С 2016 года Центр «Отрада» является </a:t>
            </a:r>
            <a:r>
              <a:rPr lang="ru-RU" sz="3200" b="1" dirty="0" err="1">
                <a:solidFill>
                  <a:prstClr val="black"/>
                </a:solidFill>
              </a:rPr>
              <a:t>стажировочной</a:t>
            </a:r>
            <a:r>
              <a:rPr lang="ru-RU" sz="3200" b="1" dirty="0">
                <a:solidFill>
                  <a:prstClr val="black"/>
                </a:solidFill>
              </a:rPr>
              <a:t> площадкой «Сопровождение молодых специалистов отрасли «Образование», и проводит планомерную работу с МС учреждений дополнительного образования города.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2A7FCB-9D78-4084-B0E1-2587D9084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" y="3477491"/>
            <a:ext cx="4001474" cy="2920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687ED7-6D26-4A86-BA11-4866F6614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3477491"/>
            <a:ext cx="3761076" cy="28098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B9560A-FE24-428F-996D-4947A7A54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34" y="3477491"/>
            <a:ext cx="3725466" cy="28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083" y="98474"/>
            <a:ext cx="11718388" cy="1336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 приоритетных направлений саморазвития молодого специалиста в МАУ ДО ЦЭВД «Отрада»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3218" y="1561514"/>
            <a:ext cx="11704320" cy="50221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4258" y="1891186"/>
            <a:ext cx="6830420" cy="1090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саморазвитие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99022" y="2356332"/>
            <a:ext cx="809073" cy="1153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743285" y="2511079"/>
            <a:ext cx="1421946" cy="998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257736" y="2356333"/>
            <a:ext cx="1026942" cy="1153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86136" y="2356334"/>
            <a:ext cx="647113" cy="1153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55349" y="3509885"/>
            <a:ext cx="1878778" cy="233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87580" y="3509885"/>
            <a:ext cx="2430378" cy="233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воспитательной системы  Центра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52159" y="3509883"/>
            <a:ext cx="2405578" cy="233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71207" y="3509884"/>
            <a:ext cx="2440745" cy="233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деятельность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0"/>
            <a:ext cx="11325377" cy="11087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>
                <a:latin typeface="Bookman Old Style" pitchFamily="18" charset="0"/>
              </a:rPr>
              <a:t>	</a:t>
            </a:r>
            <a:r>
              <a:rPr lang="ru-RU" sz="2400" b="1" dirty="0" err="1">
                <a:solidFill>
                  <a:schemeClr val="accent6"/>
                </a:solidFill>
                <a:latin typeface="Bookman Old Style" pitchFamily="18" charset="0"/>
              </a:rPr>
              <a:t>Е.А.Олейник</a:t>
            </a:r>
            <a:r>
              <a:rPr lang="ru-RU" sz="2400" b="1" dirty="0">
                <a:solidFill>
                  <a:schemeClr val="accent6"/>
                </a:solidFill>
                <a:latin typeface="Bookman Old Style" pitchFamily="18" charset="0"/>
              </a:rPr>
              <a:t>, молодой специалист с </a:t>
            </a:r>
            <a:r>
              <a:rPr lang="ru-RU" sz="2400" b="1" dirty="0" smtClean="0">
                <a:solidFill>
                  <a:schemeClr val="accent6"/>
                </a:solidFill>
                <a:latin typeface="Bookman Old Style" pitchFamily="18" charset="0"/>
              </a:rPr>
              <a:t>2014 по 2017 г. </a:t>
            </a:r>
            <a:r>
              <a:rPr lang="ru-RU" sz="2400" b="1" dirty="0">
                <a:solidFill>
                  <a:schemeClr val="accent6"/>
                </a:solidFill>
                <a:latin typeface="Bookman Old Style" pitchFamily="18" charset="0"/>
              </a:rPr>
              <a:t>г., педагог –организатор</a:t>
            </a:r>
            <a:r>
              <a:rPr lang="ru-RU" sz="2400" b="1" dirty="0" smtClean="0">
                <a:solidFill>
                  <a:schemeClr val="accent6"/>
                </a:solidFill>
                <a:latin typeface="Bookman Old Style" pitchFamily="18" charset="0"/>
              </a:rPr>
              <a:t>. </a:t>
            </a:r>
            <a:r>
              <a:rPr lang="ru-RU" sz="2400" b="1" dirty="0" err="1" smtClean="0">
                <a:solidFill>
                  <a:schemeClr val="accent6"/>
                </a:solidFill>
                <a:latin typeface="Bookman Old Style" pitchFamily="18" charset="0"/>
              </a:rPr>
              <a:t>Коуч</a:t>
            </a:r>
            <a:r>
              <a:rPr lang="ru-RU" sz="2400" b="1" dirty="0" smtClean="0">
                <a:solidFill>
                  <a:schemeClr val="accent6"/>
                </a:solidFill>
                <a:latin typeface="Bookman Old Style" pitchFamily="18" charset="0"/>
              </a:rPr>
              <a:t>- </a:t>
            </a:r>
            <a:r>
              <a:rPr lang="ru-RU" sz="2400" b="1" dirty="0">
                <a:solidFill>
                  <a:schemeClr val="accent6"/>
                </a:solidFill>
                <a:latin typeface="Bookman Old Style" pitchFamily="18" charset="0"/>
              </a:rPr>
              <a:t>наставник- И.В</a:t>
            </a:r>
            <a:r>
              <a:rPr lang="ru-RU" sz="2400" b="1" dirty="0" smtClean="0">
                <a:solidFill>
                  <a:schemeClr val="accent6"/>
                </a:solidFill>
                <a:latin typeface="Bookman Old Style" pitchFamily="18" charset="0"/>
              </a:rPr>
              <a:t>. Антонова</a:t>
            </a:r>
            <a:r>
              <a:rPr lang="ru-RU" sz="2400" b="1" dirty="0">
                <a:solidFill>
                  <a:schemeClr val="accent6"/>
                </a:solidFill>
                <a:latin typeface="Bookman Old Style" pitchFamily="18" charset="0"/>
              </a:rPr>
              <a:t>, зам. директора по УВР.</a:t>
            </a:r>
          </a:p>
        </p:txBody>
      </p:sp>
      <p:pic>
        <p:nvPicPr>
          <p:cNvPr id="14337" name="Picture 1" descr="J:\Пед Звездопад 2017\ФОТО\09 Конференция с Молодыми специалистами\IMG_20161026_154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953" y="1024497"/>
            <a:ext cx="3281344" cy="5833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339" name="Picture 3" descr="J:\Пед Звездопад 2017\ФОТО\21 КИК Стажировочная площадка 07.12.16\IMG_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4" y="1024498"/>
            <a:ext cx="5796136" cy="3855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4340" name="Picture 4" descr="J:\Пед Звездопад 2017\ФОТО\21 КИК Стажировочная площадка 07.12.16\IMG_1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801" y="3964251"/>
            <a:ext cx="4924195" cy="32827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66BFAD-8CA0-40C8-B6ED-57E7239709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5780" y="1024499"/>
            <a:ext cx="2214337" cy="3112411"/>
          </a:xfrm>
          <a:prstGeom prst="rect">
            <a:avLst/>
          </a:prstGeom>
        </p:spPr>
      </p:pic>
      <p:pic>
        <p:nvPicPr>
          <p:cNvPr id="8" name="Рисунок 7" descr="http://esad29.ru/media/k2/items/cache/4fcf9d660236ddb62c8456017158615a_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7" y="4756005"/>
            <a:ext cx="1995055" cy="198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10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388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Сектор</vt:lpstr>
      <vt:lpstr>1_Сектор</vt:lpstr>
      <vt:lpstr>1_Тема Office</vt:lpstr>
      <vt:lpstr>«Опыт работы  с молодыми специалистами в МАУ ДО ЦЭВД «Отрада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Веер приоритетных направлений саморазвития молодого специалиста в МАУ ДО ЦЭВД «Отрада»</vt:lpstr>
      <vt:lpstr>Презентация PowerPoint</vt:lpstr>
      <vt:lpstr>Презентация PowerPoint</vt:lpstr>
      <vt:lpstr> Творческие, педагогические, научные достижения: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МОЛОДОГО СПЕЦИАЛИСТА В УЧРЕЖДЕНИИ ДОПОЛНИТЕЛЬНОГО ОБРАЗОВАНИЯ</dc:title>
  <dc:creator>Галина Николаевна</dc:creator>
  <cp:lastModifiedBy>zavuch</cp:lastModifiedBy>
  <cp:revision>100</cp:revision>
  <cp:lastPrinted>2019-11-27T03:03:59Z</cp:lastPrinted>
  <dcterms:created xsi:type="dcterms:W3CDTF">2018-10-22T06:14:27Z</dcterms:created>
  <dcterms:modified xsi:type="dcterms:W3CDTF">2019-11-27T03:08:57Z</dcterms:modified>
</cp:coreProperties>
</file>