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70" r:id="rId4"/>
    <p:sldId id="272" r:id="rId5"/>
    <p:sldId id="266" r:id="rId6"/>
    <p:sldId id="267" r:id="rId7"/>
    <p:sldId id="259" r:id="rId8"/>
    <p:sldId id="275" r:id="rId9"/>
    <p:sldId id="274" r:id="rId10"/>
    <p:sldId id="273" r:id="rId11"/>
    <p:sldId id="276" r:id="rId12"/>
    <p:sldId id="277" r:id="rId13"/>
    <p:sldId id="268" r:id="rId14"/>
    <p:sldId id="261" r:id="rId15"/>
    <p:sldId id="278" r:id="rId16"/>
    <p:sldId id="279" r:id="rId17"/>
    <p:sldId id="280" r:id="rId18"/>
    <p:sldId id="282" r:id="rId19"/>
    <p:sldId id="284" r:id="rId20"/>
    <p:sldId id="283" r:id="rId21"/>
    <p:sldId id="269" r:id="rId22"/>
    <p:sldId id="285" r:id="rId23"/>
    <p:sldId id="264" r:id="rId24"/>
    <p:sldId id="260" r:id="rId25"/>
    <p:sldId id="265" r:id="rId26"/>
    <p:sldId id="258" r:id="rId27"/>
    <p:sldId id="27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8D5FB8-977A-4412-83C6-5E648CF5C5F8}" type="doc">
      <dgm:prSet loTypeId="urn:microsoft.com/office/officeart/2005/8/layout/h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54F4C93-8AEB-4F8C-B33E-466EC3DB4FB7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000" b="1" dirty="0" smtClean="0"/>
            <a:t>Модели образования</a:t>
          </a:r>
        </a:p>
      </dgm:t>
    </dgm:pt>
    <dgm:pt modelId="{218470D1-819B-4FF6-8FD6-5EEE627F8A4A}" type="parTrans" cxnId="{49F12336-FE49-43A5-A9E6-DBDDC4E3C9DF}">
      <dgm:prSet/>
      <dgm:spPr/>
      <dgm:t>
        <a:bodyPr/>
        <a:lstStyle/>
        <a:p>
          <a:endParaRPr lang="ru-RU"/>
        </a:p>
      </dgm:t>
    </dgm:pt>
    <dgm:pt modelId="{D5A90EFA-AE19-4BEB-B23B-4744609C4479}" type="sibTrans" cxnId="{49F12336-FE49-43A5-A9E6-DBDDC4E3C9DF}">
      <dgm:prSet/>
      <dgm:spPr/>
      <dgm:t>
        <a:bodyPr/>
        <a:lstStyle/>
        <a:p>
          <a:endParaRPr lang="ru-RU"/>
        </a:p>
      </dgm:t>
    </dgm:pt>
    <dgm:pt modelId="{670A5CF4-7BDD-4A15-A686-7A9ECD161D7F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/>
              </a:solidFill>
            </a:rPr>
            <a:t>ФОРМАЛЬНОЕ</a:t>
          </a:r>
        </a:p>
        <a:p>
          <a:r>
            <a:rPr lang="ru-RU" dirty="0" smtClean="0">
              <a:solidFill>
                <a:srgbClr val="7030A0"/>
              </a:solidFill>
            </a:rPr>
            <a:t>КПК, переподготовка</a:t>
          </a:r>
        </a:p>
        <a:p>
          <a:endParaRPr lang="ru-RU" dirty="0"/>
        </a:p>
      </dgm:t>
    </dgm:pt>
    <dgm:pt modelId="{46C944A6-C160-49CB-9B5A-ED92CE92D372}" type="parTrans" cxnId="{F5D948EB-E722-472C-A2CA-374AF6B66987}">
      <dgm:prSet/>
      <dgm:spPr/>
      <dgm:t>
        <a:bodyPr/>
        <a:lstStyle/>
        <a:p>
          <a:endParaRPr lang="ru-RU"/>
        </a:p>
      </dgm:t>
    </dgm:pt>
    <dgm:pt modelId="{67D188B6-1450-45F5-A57D-F23CE4478E73}" type="sibTrans" cxnId="{F5D948EB-E722-472C-A2CA-374AF6B66987}">
      <dgm:prSet/>
      <dgm:spPr/>
      <dgm:t>
        <a:bodyPr/>
        <a:lstStyle/>
        <a:p>
          <a:endParaRPr lang="ru-RU"/>
        </a:p>
      </dgm:t>
    </dgm:pt>
    <dgm:pt modelId="{F7C9024B-A08D-46EE-B94A-555A4D1194CD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/>
              </a:solidFill>
            </a:rPr>
            <a:t>НЕФОРМАЛЬНОЕ</a:t>
          </a:r>
        </a:p>
        <a:p>
          <a:r>
            <a:rPr lang="ru-RU" dirty="0" smtClean="0">
              <a:solidFill>
                <a:srgbClr val="C00000"/>
              </a:solidFill>
            </a:rPr>
            <a:t>Корпоративное обучение, </a:t>
          </a:r>
          <a:r>
            <a:rPr lang="ru-RU" dirty="0" err="1" smtClean="0">
              <a:solidFill>
                <a:srgbClr val="C00000"/>
              </a:solidFill>
            </a:rPr>
            <a:t>вебинары</a:t>
          </a:r>
          <a:endParaRPr lang="ru-RU" dirty="0">
            <a:solidFill>
              <a:srgbClr val="C00000"/>
            </a:solidFill>
          </a:endParaRPr>
        </a:p>
      </dgm:t>
    </dgm:pt>
    <dgm:pt modelId="{E00BD7B1-1F1C-40D3-8D5E-5CA4007CB24F}" type="parTrans" cxnId="{8FBB7D22-20D3-47B0-9273-C58EFA71F6AB}">
      <dgm:prSet/>
      <dgm:spPr/>
      <dgm:t>
        <a:bodyPr/>
        <a:lstStyle/>
        <a:p>
          <a:endParaRPr lang="ru-RU"/>
        </a:p>
      </dgm:t>
    </dgm:pt>
    <dgm:pt modelId="{B0EDAAE4-978F-41F9-B825-876885609641}" type="sibTrans" cxnId="{8FBB7D22-20D3-47B0-9273-C58EFA71F6AB}">
      <dgm:prSet/>
      <dgm:spPr/>
      <dgm:t>
        <a:bodyPr/>
        <a:lstStyle/>
        <a:p>
          <a:endParaRPr lang="ru-RU"/>
        </a:p>
      </dgm:t>
    </dgm:pt>
    <dgm:pt modelId="{8050329A-7196-4E5E-95E9-F3ACA89DB829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/>
              </a:solidFill>
            </a:rPr>
            <a:t>ИНФОРМАЛЬНОЕ</a:t>
          </a:r>
        </a:p>
        <a:p>
          <a:r>
            <a:rPr lang="ru-RU" dirty="0" smtClean="0">
              <a:solidFill>
                <a:srgbClr val="009900"/>
              </a:solidFill>
            </a:rPr>
            <a:t>Сетевое взаимодействие, самообразование</a:t>
          </a:r>
          <a:endParaRPr lang="ru-RU" dirty="0">
            <a:solidFill>
              <a:srgbClr val="009900"/>
            </a:solidFill>
          </a:endParaRPr>
        </a:p>
      </dgm:t>
    </dgm:pt>
    <dgm:pt modelId="{3DF67275-EF87-4D0B-85FC-23652E05A20D}" type="parTrans" cxnId="{A8D37125-8EAB-44E9-B06F-66EE7350017E}">
      <dgm:prSet/>
      <dgm:spPr/>
      <dgm:t>
        <a:bodyPr/>
        <a:lstStyle/>
        <a:p>
          <a:endParaRPr lang="ru-RU"/>
        </a:p>
      </dgm:t>
    </dgm:pt>
    <dgm:pt modelId="{00D4A5E4-1854-4DAC-9773-8F0541C82793}" type="sibTrans" cxnId="{A8D37125-8EAB-44E9-B06F-66EE7350017E}">
      <dgm:prSet/>
      <dgm:spPr/>
      <dgm:t>
        <a:bodyPr/>
        <a:lstStyle/>
        <a:p>
          <a:endParaRPr lang="ru-RU"/>
        </a:p>
      </dgm:t>
    </dgm:pt>
    <dgm:pt modelId="{97584490-7355-4464-92D9-8BB1ADF467CD}" type="pres">
      <dgm:prSet presAssocID="{E38D5FB8-977A-4412-83C6-5E648CF5C5F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5F9DA9-6E91-484B-B318-7274B745F65B}" type="pres">
      <dgm:prSet presAssocID="{754F4C93-8AEB-4F8C-B33E-466EC3DB4FB7}" presName="roof" presStyleLbl="dkBgShp" presStyleIdx="0" presStyleCnt="2"/>
      <dgm:spPr/>
      <dgm:t>
        <a:bodyPr/>
        <a:lstStyle/>
        <a:p>
          <a:endParaRPr lang="ru-RU"/>
        </a:p>
      </dgm:t>
    </dgm:pt>
    <dgm:pt modelId="{E7B2EB13-83D8-4E94-ADDD-19F3AF471137}" type="pres">
      <dgm:prSet presAssocID="{754F4C93-8AEB-4F8C-B33E-466EC3DB4FB7}" presName="pillars" presStyleCnt="0"/>
      <dgm:spPr/>
    </dgm:pt>
    <dgm:pt modelId="{E9B7425D-082B-4C0C-BE42-C730BE1184B9}" type="pres">
      <dgm:prSet presAssocID="{754F4C93-8AEB-4F8C-B33E-466EC3DB4FB7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46E8F-1904-4C98-98E0-177BB326D7C1}" type="pres">
      <dgm:prSet presAssocID="{F7C9024B-A08D-46EE-B94A-555A4D1194CD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BE1626-29AA-4032-8C24-C846464E6CFD}" type="pres">
      <dgm:prSet presAssocID="{8050329A-7196-4E5E-95E9-F3ACA89DB829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7799AC-A332-4621-B000-BAED6C82F91B}" type="pres">
      <dgm:prSet presAssocID="{754F4C93-8AEB-4F8C-B33E-466EC3DB4FB7}" presName="base" presStyleLbl="dkBgShp" presStyleIdx="1" presStyleCnt="2"/>
      <dgm:spPr/>
    </dgm:pt>
  </dgm:ptLst>
  <dgm:cxnLst>
    <dgm:cxn modelId="{8FBB7D22-20D3-47B0-9273-C58EFA71F6AB}" srcId="{754F4C93-8AEB-4F8C-B33E-466EC3DB4FB7}" destId="{F7C9024B-A08D-46EE-B94A-555A4D1194CD}" srcOrd="1" destOrd="0" parTransId="{E00BD7B1-1F1C-40D3-8D5E-5CA4007CB24F}" sibTransId="{B0EDAAE4-978F-41F9-B825-876885609641}"/>
    <dgm:cxn modelId="{69B37BE6-03E7-490C-97E1-03CD67353C0A}" type="presOf" srcId="{E38D5FB8-977A-4412-83C6-5E648CF5C5F8}" destId="{97584490-7355-4464-92D9-8BB1ADF467CD}" srcOrd="0" destOrd="0" presId="urn:microsoft.com/office/officeart/2005/8/layout/hList3"/>
    <dgm:cxn modelId="{E66C4035-67C6-4EB8-B9E5-80E737E0A3A5}" type="presOf" srcId="{754F4C93-8AEB-4F8C-B33E-466EC3DB4FB7}" destId="{DE5F9DA9-6E91-484B-B318-7274B745F65B}" srcOrd="0" destOrd="0" presId="urn:microsoft.com/office/officeart/2005/8/layout/hList3"/>
    <dgm:cxn modelId="{A8D37125-8EAB-44E9-B06F-66EE7350017E}" srcId="{754F4C93-8AEB-4F8C-B33E-466EC3DB4FB7}" destId="{8050329A-7196-4E5E-95E9-F3ACA89DB829}" srcOrd="2" destOrd="0" parTransId="{3DF67275-EF87-4D0B-85FC-23652E05A20D}" sibTransId="{00D4A5E4-1854-4DAC-9773-8F0541C82793}"/>
    <dgm:cxn modelId="{1E352790-EB0E-4154-AF4E-090EF5D9EB5B}" type="presOf" srcId="{F7C9024B-A08D-46EE-B94A-555A4D1194CD}" destId="{79E46E8F-1904-4C98-98E0-177BB326D7C1}" srcOrd="0" destOrd="0" presId="urn:microsoft.com/office/officeart/2005/8/layout/hList3"/>
    <dgm:cxn modelId="{9F36E94C-D297-4631-846E-EB51F9004752}" type="presOf" srcId="{8050329A-7196-4E5E-95E9-F3ACA89DB829}" destId="{FBBE1626-29AA-4032-8C24-C846464E6CFD}" srcOrd="0" destOrd="0" presId="urn:microsoft.com/office/officeart/2005/8/layout/hList3"/>
    <dgm:cxn modelId="{F5D948EB-E722-472C-A2CA-374AF6B66987}" srcId="{754F4C93-8AEB-4F8C-B33E-466EC3DB4FB7}" destId="{670A5CF4-7BDD-4A15-A686-7A9ECD161D7F}" srcOrd="0" destOrd="0" parTransId="{46C944A6-C160-49CB-9B5A-ED92CE92D372}" sibTransId="{67D188B6-1450-45F5-A57D-F23CE4478E73}"/>
    <dgm:cxn modelId="{52EEE464-9D8D-48B9-A515-9861754CC51A}" type="presOf" srcId="{670A5CF4-7BDD-4A15-A686-7A9ECD161D7F}" destId="{E9B7425D-082B-4C0C-BE42-C730BE1184B9}" srcOrd="0" destOrd="0" presId="urn:microsoft.com/office/officeart/2005/8/layout/hList3"/>
    <dgm:cxn modelId="{49F12336-FE49-43A5-A9E6-DBDDC4E3C9DF}" srcId="{E38D5FB8-977A-4412-83C6-5E648CF5C5F8}" destId="{754F4C93-8AEB-4F8C-B33E-466EC3DB4FB7}" srcOrd="0" destOrd="0" parTransId="{218470D1-819B-4FF6-8FD6-5EEE627F8A4A}" sibTransId="{D5A90EFA-AE19-4BEB-B23B-4744609C4479}"/>
    <dgm:cxn modelId="{A9D61BDF-9245-4A00-BE1B-5C7DA7F03DAC}" type="presParOf" srcId="{97584490-7355-4464-92D9-8BB1ADF467CD}" destId="{DE5F9DA9-6E91-484B-B318-7274B745F65B}" srcOrd="0" destOrd="0" presId="urn:microsoft.com/office/officeart/2005/8/layout/hList3"/>
    <dgm:cxn modelId="{A6ACB577-F812-47A1-AB3E-99A16E51009A}" type="presParOf" srcId="{97584490-7355-4464-92D9-8BB1ADF467CD}" destId="{E7B2EB13-83D8-4E94-ADDD-19F3AF471137}" srcOrd="1" destOrd="0" presId="urn:microsoft.com/office/officeart/2005/8/layout/hList3"/>
    <dgm:cxn modelId="{9F5AEA23-CA29-4AA5-A194-A366ED1534B5}" type="presParOf" srcId="{E7B2EB13-83D8-4E94-ADDD-19F3AF471137}" destId="{E9B7425D-082B-4C0C-BE42-C730BE1184B9}" srcOrd="0" destOrd="0" presId="urn:microsoft.com/office/officeart/2005/8/layout/hList3"/>
    <dgm:cxn modelId="{7C5743D9-4E7C-46DA-B320-A5DD676E74CB}" type="presParOf" srcId="{E7B2EB13-83D8-4E94-ADDD-19F3AF471137}" destId="{79E46E8F-1904-4C98-98E0-177BB326D7C1}" srcOrd="1" destOrd="0" presId="urn:microsoft.com/office/officeart/2005/8/layout/hList3"/>
    <dgm:cxn modelId="{79D75004-21F1-4831-B22F-23032233A9F4}" type="presParOf" srcId="{E7B2EB13-83D8-4E94-ADDD-19F3AF471137}" destId="{FBBE1626-29AA-4032-8C24-C846464E6CFD}" srcOrd="2" destOrd="0" presId="urn:microsoft.com/office/officeart/2005/8/layout/hList3"/>
    <dgm:cxn modelId="{994AD3C7-D2F3-480A-821D-9B6BC36B7064}" type="presParOf" srcId="{97584490-7355-4464-92D9-8BB1ADF467CD}" destId="{F07799AC-A332-4621-B000-BAED6C82F91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F9DA9-6E91-484B-B318-7274B745F65B}">
      <dsp:nvSpPr>
        <dsp:cNvPr id="0" name=""/>
        <dsp:cNvSpPr/>
      </dsp:nvSpPr>
      <dsp:spPr>
        <a:xfrm>
          <a:off x="0" y="0"/>
          <a:ext cx="10740788" cy="1838353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000" b="1" kern="1200" dirty="0" smtClean="0"/>
            <a:t>Модели образования</a:t>
          </a:r>
        </a:p>
      </dsp:txBody>
      <dsp:txXfrm>
        <a:off x="0" y="0"/>
        <a:ext cx="10740788" cy="1838353"/>
      </dsp:txXfrm>
    </dsp:sp>
    <dsp:sp modelId="{E9B7425D-082B-4C0C-BE42-C730BE1184B9}">
      <dsp:nvSpPr>
        <dsp:cNvPr id="0" name=""/>
        <dsp:cNvSpPr/>
      </dsp:nvSpPr>
      <dsp:spPr>
        <a:xfrm>
          <a:off x="5244" y="1838353"/>
          <a:ext cx="3576766" cy="38605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accent4"/>
              </a:solidFill>
            </a:rPr>
            <a:t>ФОРМАЛЬНОЕ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7030A0"/>
              </a:solidFill>
            </a:rPr>
            <a:t>КПК, переподготовка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/>
        </a:p>
      </dsp:txBody>
      <dsp:txXfrm>
        <a:off x="5244" y="1838353"/>
        <a:ext cx="3576766" cy="3860541"/>
      </dsp:txXfrm>
    </dsp:sp>
    <dsp:sp modelId="{79E46E8F-1904-4C98-98E0-177BB326D7C1}">
      <dsp:nvSpPr>
        <dsp:cNvPr id="0" name=""/>
        <dsp:cNvSpPr/>
      </dsp:nvSpPr>
      <dsp:spPr>
        <a:xfrm>
          <a:off x="3582010" y="1838353"/>
          <a:ext cx="3576766" cy="38605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accent4"/>
              </a:solidFill>
            </a:rPr>
            <a:t>НЕФОРМАЛЬНОЕ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C00000"/>
              </a:solidFill>
            </a:rPr>
            <a:t>Корпоративное обучение, </a:t>
          </a:r>
          <a:r>
            <a:rPr lang="ru-RU" sz="3400" kern="1200" dirty="0" err="1" smtClean="0">
              <a:solidFill>
                <a:srgbClr val="C00000"/>
              </a:solidFill>
            </a:rPr>
            <a:t>вебинары</a:t>
          </a:r>
          <a:endParaRPr lang="ru-RU" sz="3400" kern="1200" dirty="0">
            <a:solidFill>
              <a:srgbClr val="C00000"/>
            </a:solidFill>
          </a:endParaRPr>
        </a:p>
      </dsp:txBody>
      <dsp:txXfrm>
        <a:off x="3582010" y="1838353"/>
        <a:ext cx="3576766" cy="3860541"/>
      </dsp:txXfrm>
    </dsp:sp>
    <dsp:sp modelId="{FBBE1626-29AA-4032-8C24-C846464E6CFD}">
      <dsp:nvSpPr>
        <dsp:cNvPr id="0" name=""/>
        <dsp:cNvSpPr/>
      </dsp:nvSpPr>
      <dsp:spPr>
        <a:xfrm>
          <a:off x="7158777" y="1838353"/>
          <a:ext cx="3576766" cy="38605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accent4"/>
              </a:solidFill>
            </a:rPr>
            <a:t>ИНФОРМАЛЬНОЕ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009900"/>
              </a:solidFill>
            </a:rPr>
            <a:t>Сетевое взаимодействие, самообразование</a:t>
          </a:r>
          <a:endParaRPr lang="ru-RU" sz="3400" kern="1200" dirty="0">
            <a:solidFill>
              <a:srgbClr val="009900"/>
            </a:solidFill>
          </a:endParaRPr>
        </a:p>
      </dsp:txBody>
      <dsp:txXfrm>
        <a:off x="7158777" y="1838353"/>
        <a:ext cx="3576766" cy="3860541"/>
      </dsp:txXfrm>
    </dsp:sp>
    <dsp:sp modelId="{F07799AC-A332-4621-B000-BAED6C82F91B}">
      <dsp:nvSpPr>
        <dsp:cNvPr id="0" name=""/>
        <dsp:cNvSpPr/>
      </dsp:nvSpPr>
      <dsp:spPr>
        <a:xfrm>
          <a:off x="0" y="5698894"/>
          <a:ext cx="10740788" cy="428949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72C67-930C-4B2E-BDEE-B2BC895C4A6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7F9F7-E921-4650-A13A-DF754D2A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25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3%D0%B7%D0%B5%D0%BB_(%D0%B3%D1%80%D0%B0%D1%84)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u.wikipedia.org/wiki/IP-%D0%B0%D0%B4%D1%80%D0%B5%D1%8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Частичная карта интернета, основанная на данных от 15 января 2005 года с сайта </a:t>
            </a:r>
            <a:r>
              <a:rPr lang="ru-RU" dirty="0" err="1" smtClean="0"/>
              <a:t>www.opte.org</a:t>
            </a:r>
            <a:r>
              <a:rPr lang="ru-RU" dirty="0" smtClean="0"/>
              <a:t>/</a:t>
            </a:r>
            <a:r>
              <a:rPr lang="ru-RU" dirty="0" err="1" smtClean="0"/>
              <a:t>maps</a:t>
            </a:r>
            <a:r>
              <a:rPr lang="ru-RU" dirty="0" smtClean="0"/>
              <a:t>. Каждая линия нарисована между двумя </a:t>
            </a:r>
            <a:r>
              <a:rPr lang="ru-RU" dirty="0" smtClean="0">
                <a:hlinkClick r:id="rId3" tooltip="Узел (граф)"/>
              </a:rPr>
              <a:t>узлами</a:t>
            </a:r>
            <a:r>
              <a:rPr lang="ru-RU" dirty="0" smtClean="0"/>
              <a:t>, соединяя </a:t>
            </a:r>
            <a:r>
              <a:rPr lang="ru-RU" dirty="0" smtClean="0">
                <a:hlinkClick r:id="rId4" tooltip="IP-адрес"/>
              </a:rPr>
              <a:t>IP-адреса</a:t>
            </a:r>
            <a:r>
              <a:rPr lang="ru-RU" dirty="0" smtClean="0"/>
              <a:t>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0E472-5F7E-4FC8-98BD-2ACBB73FB99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348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D586-0933-4B8D-A210-46E7EB158712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8F65-964B-4354-8A7D-7FDE8692D286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78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D586-0933-4B8D-A210-46E7EB158712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8F65-964B-4354-8A7D-7FDE8692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76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D586-0933-4B8D-A210-46E7EB158712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8F65-964B-4354-8A7D-7FDE8692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50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D586-0933-4B8D-A210-46E7EB158712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8F65-964B-4354-8A7D-7FDE8692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984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D586-0933-4B8D-A210-46E7EB158712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8F65-964B-4354-8A7D-7FDE8692D286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235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D586-0933-4B8D-A210-46E7EB158712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8F65-964B-4354-8A7D-7FDE8692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38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D586-0933-4B8D-A210-46E7EB158712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8F65-964B-4354-8A7D-7FDE8692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36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D586-0933-4B8D-A210-46E7EB158712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8F65-964B-4354-8A7D-7FDE8692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27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D586-0933-4B8D-A210-46E7EB158712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8F65-964B-4354-8A7D-7FDE8692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58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5C7D586-0933-4B8D-A210-46E7EB158712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FB8F65-964B-4354-8A7D-7FDE8692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78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D586-0933-4B8D-A210-46E7EB158712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8F65-964B-4354-8A7D-7FDE8692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851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5C7D586-0933-4B8D-A210-46E7EB158712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AFB8F65-964B-4354-8A7D-7FDE8692D286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5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universarium.or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vuch.ru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edsovet.su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festival.1september.ru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edutainme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newtonew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postnauka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rsera.or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oi-universitet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573206"/>
            <a:ext cx="10058400" cy="37519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Самообразование педагога как условие профессионального развития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8727" y="4455620"/>
            <a:ext cx="6149723" cy="1549395"/>
          </a:xfrm>
        </p:spPr>
        <p:txBody>
          <a:bodyPr/>
          <a:lstStyle/>
          <a:p>
            <a:r>
              <a:rPr lang="ru-RU" dirty="0" err="1" smtClean="0"/>
              <a:t>Дербина</a:t>
            </a:r>
            <a:r>
              <a:rPr lang="ru-RU" dirty="0" smtClean="0"/>
              <a:t> </a:t>
            </a:r>
            <a:r>
              <a:rPr lang="ru-RU" dirty="0" err="1" smtClean="0"/>
              <a:t>ирина</a:t>
            </a:r>
            <a:r>
              <a:rPr lang="ru-RU" dirty="0" smtClean="0"/>
              <a:t> </a:t>
            </a:r>
            <a:r>
              <a:rPr lang="ru-RU" dirty="0" err="1" smtClean="0"/>
              <a:t>сергеевна</a:t>
            </a:r>
            <a:r>
              <a:rPr lang="ru-RU" dirty="0" smtClean="0"/>
              <a:t>, учитель истории и обществознания МБОУ кадетской школы №1 имени </a:t>
            </a:r>
            <a:r>
              <a:rPr lang="ru-RU" dirty="0" err="1" smtClean="0"/>
              <a:t>Ф.Ф.Ушакова</a:t>
            </a:r>
            <a:r>
              <a:rPr lang="ru-RU" dirty="0" smtClean="0"/>
              <a:t> </a:t>
            </a:r>
            <a:r>
              <a:rPr lang="ru-RU" dirty="0" err="1" smtClean="0"/>
              <a:t>г.хабаровска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03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259307"/>
            <a:ext cx="10058400" cy="107817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курсы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8413" y="4163064"/>
            <a:ext cx="2539477" cy="25394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9648" y="1604059"/>
            <a:ext cx="762455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4800" u="sng" dirty="0" smtClean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ru-RU" sz="4800" u="sng" dirty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://universarium.org/</a:t>
            </a:r>
            <a:endParaRPr lang="ru-RU" sz="48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835" t="8903" r="1830" b="5425"/>
          <a:stretch/>
        </p:blipFill>
        <p:spPr>
          <a:xfrm>
            <a:off x="1455123" y="2351245"/>
            <a:ext cx="7633290" cy="38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63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259307"/>
            <a:ext cx="10058400" cy="107817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курсы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523" y="4332170"/>
            <a:ext cx="2539477" cy="25394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05445" y="1474717"/>
            <a:ext cx="381326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4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foxford.ru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84" t="9464" r="1343" b="5238"/>
          <a:stretch/>
        </p:blipFill>
        <p:spPr>
          <a:xfrm>
            <a:off x="1258964" y="2442951"/>
            <a:ext cx="8171639" cy="411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32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462" y="231591"/>
            <a:ext cx="10058400" cy="107817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курсы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523" y="4332170"/>
            <a:ext cx="2539477" cy="2539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783" t="10674" r="1111" b="4745"/>
          <a:stretch/>
        </p:blipFill>
        <p:spPr>
          <a:xfrm>
            <a:off x="790205" y="2251880"/>
            <a:ext cx="8843749" cy="44218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12338" y="1445820"/>
            <a:ext cx="532793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https://ds.1sept.ru/</a:t>
            </a:r>
            <a:endParaRPr lang="ru-RU" sz="4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40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61564" y="1891718"/>
            <a:ext cx="8475260" cy="4154239"/>
          </a:xfrm>
        </p:spPr>
        <p:txBody>
          <a:bodyPr/>
          <a:lstStyle/>
          <a:p>
            <a:r>
              <a:rPr lang="ru-RU" sz="3600" dirty="0" smtClean="0"/>
              <a:t>Д. Ливингстон  дает определение информальному обучению – «это любая деятельность, связанная с развитием знаний, умений, навыков и компетентностей, которая происходит без внешнего оценивания по определенным учебным критериям».  </a:t>
            </a:r>
          </a:p>
          <a:p>
            <a:endParaRPr lang="ru-RU" dirty="0"/>
          </a:p>
        </p:txBody>
      </p:sp>
      <p:pic>
        <p:nvPicPr>
          <p:cNvPr id="4" name="Рисунок 3" descr="DW_Livingst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039" y="283263"/>
            <a:ext cx="2376264" cy="240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5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664" y="2852936"/>
            <a:ext cx="6321896" cy="1066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Информальное обучение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6758" y="5415607"/>
            <a:ext cx="9103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совпадает со структурой жизнедеятельности взрослого </a:t>
            </a:r>
            <a:r>
              <a:rPr lang="ru-RU" sz="2400" dirty="0"/>
              <a:t>человека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10064" y="1920378"/>
            <a:ext cx="3509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непреднамеренный факт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31905" y="2636912"/>
            <a:ext cx="5074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нет явно выраженной цели обучения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4568" y="702876"/>
            <a:ext cx="8610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узнает что-то новое входе своей жизнедеятельности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07871" y="4271610"/>
            <a:ext cx="2795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не структурировано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19936" y="3933056"/>
            <a:ext cx="6132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происходит без внешнего оценивания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88089" y="1988840"/>
            <a:ext cx="3738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нет учебных критериев</a:t>
            </a:r>
          </a:p>
        </p:txBody>
      </p:sp>
    </p:spTree>
    <p:extLst>
      <p:ext uri="{BB962C8B-B14F-4D97-AF65-F5344CB8AC3E}">
        <p14:creationId xmlns:p14="http://schemas.microsoft.com/office/powerpoint/2010/main" val="75604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04717"/>
            <a:ext cx="10058400" cy="92804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6"/>
                </a:solidFill>
              </a:rPr>
              <a:t>Методические порталы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8521" y="4041691"/>
            <a:ext cx="2328804" cy="23288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89443" y="1132765"/>
            <a:ext cx="5741159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4400" dirty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http://www.zavuch.ru</a:t>
            </a:r>
            <a:r>
              <a:rPr lang="ru-RU" sz="4400" dirty="0" smtClean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4400" dirty="0">
              <a:solidFill>
                <a:srgbClr val="44444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000" t="7670" r="1752" b="4956"/>
          <a:stretch/>
        </p:blipFill>
        <p:spPr>
          <a:xfrm>
            <a:off x="1097280" y="2060813"/>
            <a:ext cx="7915701" cy="408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65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04717"/>
            <a:ext cx="10058400" cy="92804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6"/>
                </a:solidFill>
              </a:rPr>
              <a:t>Методические порталы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8521" y="4041691"/>
            <a:ext cx="2328804" cy="23288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66363" y="1013953"/>
            <a:ext cx="5099713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4400" dirty="0" smtClean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ru-RU" sz="4400" dirty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://pedsovet.su</a:t>
            </a:r>
            <a:r>
              <a:rPr lang="ru-RU" sz="4400" dirty="0" smtClean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4400" dirty="0">
              <a:solidFill>
                <a:srgbClr val="44444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077" t="10499" r="1904" b="5958"/>
          <a:stretch/>
        </p:blipFill>
        <p:spPr>
          <a:xfrm>
            <a:off x="914399" y="2060812"/>
            <a:ext cx="8420669" cy="416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18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04717"/>
            <a:ext cx="10058400" cy="92804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6"/>
                </a:solidFill>
              </a:rPr>
              <a:t>Методические порталы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8521" y="4041691"/>
            <a:ext cx="2328804" cy="23288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66025" y="1003799"/>
            <a:ext cx="734249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ru-RU" sz="4400" dirty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://festival.1september.ru/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359" t="11069" r="1460" b="3246"/>
          <a:stretch/>
        </p:blipFill>
        <p:spPr>
          <a:xfrm>
            <a:off x="464024" y="1866734"/>
            <a:ext cx="8898340" cy="45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66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471" y="232013"/>
            <a:ext cx="11778018" cy="9040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Новости, статьи, проблемы </a:t>
            </a:r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44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4444" y="1139338"/>
            <a:ext cx="5085156" cy="59721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lvl="0" indent="0" fontAlgn="base">
              <a:lnSpc>
                <a:spcPct val="100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sz="3600" u="sng" dirty="0" smtClean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ru-RU" sz="3600" u="sng" dirty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ru-RU" sz="3600" u="sng" dirty="0" smtClean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www.edutainme.ru</a:t>
            </a:r>
            <a:endParaRPr lang="ru-RU" sz="3600" dirty="0">
              <a:solidFill>
                <a:srgbClr val="44444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139" y="3857414"/>
            <a:ext cx="2263161" cy="2263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962" t="12500" r="1520" b="5242"/>
          <a:stretch/>
        </p:blipFill>
        <p:spPr>
          <a:xfrm>
            <a:off x="680927" y="1903416"/>
            <a:ext cx="9063212" cy="438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69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471" y="232013"/>
            <a:ext cx="11778018" cy="9040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Новости, статьи, проблемы </a:t>
            </a:r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44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6581" y="1136051"/>
            <a:ext cx="4607484" cy="63815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lvl="0" indent="0" fontAlgn="base">
              <a:lnSpc>
                <a:spcPct val="100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sz="3600" u="sng" dirty="0" smtClean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sz="3600" u="sng" dirty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://newtonew.com</a:t>
            </a:r>
            <a:r>
              <a:rPr lang="ru-RU" sz="3600" u="sng" dirty="0" smtClean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ru-RU" sz="3600" dirty="0">
              <a:solidFill>
                <a:srgbClr val="44444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139" y="3857414"/>
            <a:ext cx="2263161" cy="2263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284" t="11633" r="1653" b="6424"/>
          <a:stretch/>
        </p:blipFill>
        <p:spPr>
          <a:xfrm>
            <a:off x="422718" y="1774210"/>
            <a:ext cx="9321421" cy="45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52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928" y="1746913"/>
            <a:ext cx="10058400" cy="416256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Учитель живет до тех пор, пока учится. Как только он перестает учиться, в нем умирает учитель.</a:t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К. Д. Ушинский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51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471" y="232013"/>
            <a:ext cx="11778018" cy="9040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Новости, статьи, проблемы </a:t>
            </a:r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44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7800" y="1040516"/>
            <a:ext cx="4457359" cy="6927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 fontAlgn="base">
              <a:lnSpc>
                <a:spcPct val="100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sz="3600" u="sng" dirty="0" smtClean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sz="3600" u="sng" dirty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://postnauka.ru/</a:t>
            </a:r>
            <a:endParaRPr lang="ru-RU" sz="3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139" y="3857414"/>
            <a:ext cx="2263161" cy="2263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729" t="12847" r="2659" b="5175"/>
          <a:stretch/>
        </p:blipFill>
        <p:spPr>
          <a:xfrm>
            <a:off x="736979" y="1944554"/>
            <a:ext cx="8895712" cy="43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72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keuchel_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5930" y="0"/>
            <a:ext cx="10419308" cy="6345592"/>
          </a:xfrm>
        </p:spPr>
      </p:pic>
    </p:spTree>
    <p:extLst>
      <p:ext uri="{BB962C8B-B14F-4D97-AF65-F5344CB8AC3E}">
        <p14:creationId xmlns:p14="http://schemas.microsoft.com/office/powerpoint/2010/main" val="90525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50126"/>
            <a:ext cx="10058400" cy="78201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Конкурсное движение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5282" y="1815151"/>
            <a:ext cx="4063241" cy="3047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022" y="1815151"/>
            <a:ext cx="4137065" cy="3047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480" y="3195622"/>
            <a:ext cx="3026619" cy="302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9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4335" y="5157192"/>
            <a:ext cx="8730978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Уникальная образовательная среда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94" y="736257"/>
            <a:ext cx="9144000" cy="4080510"/>
          </a:xfrm>
        </p:spPr>
      </p:pic>
      <p:sp>
        <p:nvSpPr>
          <p:cNvPr id="9" name="Прямоугольник 8"/>
          <p:cNvSpPr/>
          <p:nvPr/>
        </p:nvSpPr>
        <p:spPr>
          <a:xfrm rot="19671486">
            <a:off x="1386772" y="2251950"/>
            <a:ext cx="65458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Список используемых Интернет-ресурсов</a:t>
            </a:r>
          </a:p>
        </p:txBody>
      </p:sp>
      <p:sp>
        <p:nvSpPr>
          <p:cNvPr id="10" name="Прямоугольник 9"/>
          <p:cNvSpPr/>
          <p:nvPr/>
        </p:nvSpPr>
        <p:spPr>
          <a:xfrm rot="19505550">
            <a:off x="4163943" y="2902406"/>
            <a:ext cx="24372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Круг знакомых</a:t>
            </a:r>
          </a:p>
        </p:txBody>
      </p:sp>
      <p:sp>
        <p:nvSpPr>
          <p:cNvPr id="11" name="Прямоугольник 10"/>
          <p:cNvSpPr/>
          <p:nvPr/>
        </p:nvSpPr>
        <p:spPr>
          <a:xfrm rot="19518528">
            <a:off x="5498119" y="2127521"/>
            <a:ext cx="53703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Уникальные жизненные ситуации</a:t>
            </a:r>
          </a:p>
        </p:txBody>
      </p:sp>
      <p:sp>
        <p:nvSpPr>
          <p:cNvPr id="12" name="Нашивка 11"/>
          <p:cNvSpPr/>
          <p:nvPr/>
        </p:nvSpPr>
        <p:spPr>
          <a:xfrm rot="5154798">
            <a:off x="5807968" y="4869160"/>
            <a:ext cx="504056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505550">
            <a:off x="7791499" y="3141590"/>
            <a:ext cx="16012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Практика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38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+mn-lt"/>
              </a:rPr>
              <a:t>Исследователями </a:t>
            </a:r>
            <a:r>
              <a:rPr lang="ru-RU" sz="2800" dirty="0">
                <a:latin typeface="+mn-lt"/>
              </a:rPr>
              <a:t>подчеркивается важность </a:t>
            </a:r>
            <a:r>
              <a:rPr lang="ru-RU" sz="2800" b="1" u="sng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интеграции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+mn-lt"/>
              </a:rPr>
              <a:t>формального, </a:t>
            </a:r>
            <a:r>
              <a:rPr lang="ru-RU" sz="2800" b="1" dirty="0">
                <a:solidFill>
                  <a:schemeClr val="accent1"/>
                </a:solidFill>
                <a:latin typeface="+mn-lt"/>
              </a:rPr>
              <a:t>неформального</a:t>
            </a:r>
            <a:r>
              <a:rPr lang="ru-RU" sz="2800" b="1" dirty="0">
                <a:latin typeface="+mn-lt"/>
              </a:rPr>
              <a:t> и </a:t>
            </a:r>
            <a:r>
              <a:rPr lang="ru-RU" sz="2800" b="1" dirty="0">
                <a:solidFill>
                  <a:srgbClr val="009900"/>
                </a:solidFill>
                <a:latin typeface="+mn-lt"/>
              </a:rPr>
              <a:t>информального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dirty="0">
                <a:latin typeface="+mn-lt"/>
              </a:rPr>
              <a:t>обучения для успешного развития личности</a:t>
            </a:r>
          </a:p>
        </p:txBody>
      </p:sp>
      <p:pic>
        <p:nvPicPr>
          <p:cNvPr id="4" name="Содержимое 3" descr="formalinformal-brid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40542" y="1965278"/>
            <a:ext cx="9222811" cy="3869964"/>
          </a:xfrm>
        </p:spPr>
      </p:pic>
    </p:spTree>
    <p:extLst>
      <p:ext uri="{BB962C8B-B14F-4D97-AF65-F5344CB8AC3E}">
        <p14:creationId xmlns:p14="http://schemas.microsoft.com/office/powerpoint/2010/main" val="42535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nternet_map_10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91017" y="0"/>
            <a:ext cx="6876256" cy="6876256"/>
          </a:xfrm>
        </p:spPr>
      </p:pic>
      <p:sp>
        <p:nvSpPr>
          <p:cNvPr id="2" name="TextBox 1"/>
          <p:cNvSpPr txBox="1"/>
          <p:nvPr/>
        </p:nvSpPr>
        <p:spPr>
          <a:xfrm>
            <a:off x="218364" y="914401"/>
            <a:ext cx="3493827" cy="52629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/>
              <a:t>Появляются исследования </a:t>
            </a:r>
            <a:r>
              <a:rPr lang="ru-RU" sz="2800" dirty="0" smtClean="0"/>
              <a:t>связанные с </a:t>
            </a:r>
            <a:r>
              <a:rPr lang="ru-RU" sz="2800" dirty="0"/>
              <a:t>вопросом </a:t>
            </a:r>
            <a:r>
              <a:rPr lang="ru-RU" sz="2800" b="1" dirty="0"/>
              <a:t>интеграции</a:t>
            </a:r>
            <a:r>
              <a:rPr lang="ru-RU" sz="2800" dirty="0"/>
              <a:t> формального, неформального и </a:t>
            </a:r>
            <a:r>
              <a:rPr lang="ru-RU" sz="2800" dirty="0" err="1"/>
              <a:t>информального</a:t>
            </a:r>
            <a:r>
              <a:rPr lang="ru-RU" sz="2800" dirty="0"/>
              <a:t> </a:t>
            </a:r>
            <a:r>
              <a:rPr lang="ru-RU" sz="2800" b="1" dirty="0"/>
              <a:t>обучения</a:t>
            </a:r>
            <a:r>
              <a:rPr lang="ru-RU" sz="2800" dirty="0"/>
              <a:t> посредством </a:t>
            </a:r>
            <a:r>
              <a:rPr lang="ru-RU" sz="2800" b="1" dirty="0"/>
              <a:t>новомедийных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400934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57" y="0"/>
            <a:ext cx="9969423" cy="67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41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927" y="736979"/>
            <a:ext cx="10058400" cy="453105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/>
            <a:r>
              <a:rPr lang="ru-RU" dirty="0" smtClean="0"/>
              <a:t>Формальное образование поможет вам выжить. Самообразование приведет вас к успеху.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Джим </a:t>
            </a:r>
            <a:r>
              <a:rPr lang="ru-RU" dirty="0" err="1" smtClean="0"/>
              <a:t>Рон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39" y="2866030"/>
            <a:ext cx="3317544" cy="331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04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7884549"/>
              </p:ext>
            </p:extLst>
          </p:nvPr>
        </p:nvGraphicFramePr>
        <p:xfrm>
          <a:off x="928048" y="191069"/>
          <a:ext cx="10740788" cy="612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850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ФОРМАЛЬНОЕ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3600" dirty="0" smtClean="0"/>
              <a:t>КПК (очно или дистанционно) 1 раз в 3 года – требование ФЗ «Об образовании В РФ», аттестация (72 часа)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600" dirty="0"/>
              <a:t> </a:t>
            </a:r>
            <a:r>
              <a:rPr lang="ru-RU" sz="3600" dirty="0" smtClean="0"/>
              <a:t>Переподготовка необходима если: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/>
              <a:t> </a:t>
            </a:r>
            <a:r>
              <a:rPr lang="ru-RU" sz="3600" dirty="0" smtClean="0"/>
              <a:t>нет педагогического образования;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 smtClean="0"/>
              <a:t>необходимость преподавать предмет не по диплому.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56132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Нет единого мнения по вопросам определения понятий неформального и информального обучения.</a:t>
            </a:r>
            <a:endParaRPr lang="ru-RU" dirty="0"/>
          </a:p>
        </p:txBody>
      </p:sp>
      <p:pic>
        <p:nvPicPr>
          <p:cNvPr id="4" name="Содержимое 3" descr="302649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14410" y="2119953"/>
            <a:ext cx="7429500" cy="3810000"/>
          </a:xfrm>
        </p:spPr>
      </p:pic>
    </p:spTree>
    <p:extLst>
      <p:ext uri="{BB962C8B-B14F-4D97-AF65-F5344CB8AC3E}">
        <p14:creationId xmlns:p14="http://schemas.microsoft.com/office/powerpoint/2010/main" val="308017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6161" y="1876800"/>
            <a:ext cx="10385946" cy="43251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>«Неформальное обучение - это организованная систематическая образовательная деятельность вне системы формального базового и дополнительного образования, ориентированная на конкретные потребности и интересы обучаемых независимо от возраста, пола, уровня образования, обладающая признаками гибкости, субъектности и дополнительности по отношению к имеющемуся образованию» </a:t>
            </a:r>
          </a:p>
          <a:p>
            <a:pPr algn="r"/>
            <a:r>
              <a:rPr lang="ru-RU" sz="3200" dirty="0" smtClean="0"/>
              <a:t>И.К. Бирюкова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490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672" y="3068960"/>
            <a:ext cx="6203032" cy="9178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Неформальное обучение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5536" y="2247835"/>
            <a:ext cx="2857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системный характер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95600" y="4293096"/>
            <a:ext cx="2905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определены цели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43872" y="4906278"/>
            <a:ext cx="4090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есть определенный результат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43873" y="2708920"/>
            <a:ext cx="5640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небольшая продолжительность обучения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7350" y="5699030"/>
            <a:ext cx="10074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не подтверждается документом об образовании государственного образца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72100" y="602685"/>
            <a:ext cx="5438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можно получать в любом месте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28249" y="4149080"/>
            <a:ext cx="221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в любое время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67536" y="1705532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 помощью подключения к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363687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259307"/>
            <a:ext cx="10058400" cy="107817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курсы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523" y="4332170"/>
            <a:ext cx="2539477" cy="25394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5056" y="1568823"/>
            <a:ext cx="762455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4800" u="sng" dirty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https://www.coursera.org</a:t>
            </a:r>
            <a:r>
              <a:rPr lang="ru-RU" sz="4800" u="sng" dirty="0" smtClean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4800" dirty="0">
              <a:solidFill>
                <a:srgbClr val="44444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988" t="8908" r="-3741" b="22015"/>
          <a:stretch/>
        </p:blipFill>
        <p:spPr>
          <a:xfrm>
            <a:off x="709685" y="2631164"/>
            <a:ext cx="9258640" cy="360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6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259307"/>
            <a:ext cx="10058400" cy="107817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курсы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4198" y="27792"/>
            <a:ext cx="2539477" cy="25394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99805" y="1736272"/>
            <a:ext cx="762455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4800" u="sng" dirty="0" smtClean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ru-RU" sz="4800" u="sng" dirty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moi-universitet.ru</a:t>
            </a:r>
            <a:r>
              <a:rPr lang="ru-RU" sz="4800" u="sng" dirty="0" smtClean="0">
                <a:solidFill>
                  <a:srgbClr val="289DC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4800" dirty="0">
              <a:solidFill>
                <a:srgbClr val="44444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106" t="8413" b="5147"/>
          <a:stretch/>
        </p:blipFill>
        <p:spPr>
          <a:xfrm>
            <a:off x="2246193" y="2567269"/>
            <a:ext cx="7507141" cy="376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4126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208</TotalTime>
  <Words>414</Words>
  <Application>Microsoft Office PowerPoint</Application>
  <PresentationFormat>Широкоэкранный</PresentationFormat>
  <Paragraphs>69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inherit</vt:lpstr>
      <vt:lpstr>Times New Roman</vt:lpstr>
      <vt:lpstr>Wingdings</vt:lpstr>
      <vt:lpstr>Ретро</vt:lpstr>
      <vt:lpstr>Самообразование педагога как условие профессионального развития</vt:lpstr>
      <vt:lpstr>Учитель живет до тех пор, пока учится. Как только он перестает учиться, в нем умирает учитель. К. Д. Ушинский</vt:lpstr>
      <vt:lpstr>Презентация PowerPoint</vt:lpstr>
      <vt:lpstr>ФОРМАЛЬНОЕ</vt:lpstr>
      <vt:lpstr>Нет единого мнения по вопросам определения понятий неформального и информального обучения.</vt:lpstr>
      <vt:lpstr>Презентация PowerPoint</vt:lpstr>
      <vt:lpstr>Неформальное обучение </vt:lpstr>
      <vt:lpstr>Образовательные курсы</vt:lpstr>
      <vt:lpstr>Образовательные курсы</vt:lpstr>
      <vt:lpstr>Образовательные курсы</vt:lpstr>
      <vt:lpstr>Образовательные курсы</vt:lpstr>
      <vt:lpstr>Образовательные курсы</vt:lpstr>
      <vt:lpstr>Презентация PowerPoint</vt:lpstr>
      <vt:lpstr>Информальное обучение </vt:lpstr>
      <vt:lpstr>Методические порталы</vt:lpstr>
      <vt:lpstr>Методические порталы</vt:lpstr>
      <vt:lpstr>Методические порталы</vt:lpstr>
      <vt:lpstr>Новости, статьи, проблемы образования</vt:lpstr>
      <vt:lpstr>Новости, статьи, проблемы образования</vt:lpstr>
      <vt:lpstr>Новости, статьи, проблемы образования</vt:lpstr>
      <vt:lpstr>Презентация PowerPoint</vt:lpstr>
      <vt:lpstr>Конкурсное движение</vt:lpstr>
      <vt:lpstr>Уникальная образовательная среда</vt:lpstr>
      <vt:lpstr>Исследователями подчеркивается важность интеграции формального, неформального и информального обучения для успешного развития личности</vt:lpstr>
      <vt:lpstr>Презентация PowerPoint</vt:lpstr>
      <vt:lpstr>Презентация PowerPoint</vt:lpstr>
      <vt:lpstr>Формальное образование поможет вам выжить. Самообразование приведет вас к успеху.  Джим Рон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Самообразование педагога как условие профессионального развития</dc:title>
  <dc:creator>User</dc:creator>
  <cp:lastModifiedBy>Учитель</cp:lastModifiedBy>
  <cp:revision>18</cp:revision>
  <dcterms:created xsi:type="dcterms:W3CDTF">2019-11-25T11:22:21Z</dcterms:created>
  <dcterms:modified xsi:type="dcterms:W3CDTF">2019-11-26T05:58:28Z</dcterms:modified>
</cp:coreProperties>
</file>