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73" r:id="rId3"/>
    <p:sldId id="314" r:id="rId4"/>
    <p:sldId id="315" r:id="rId5"/>
    <p:sldId id="316" r:id="rId6"/>
    <p:sldId id="317" r:id="rId7"/>
    <p:sldId id="318" r:id="rId8"/>
    <p:sldId id="301" r:id="rId9"/>
    <p:sldId id="319" r:id="rId10"/>
    <p:sldId id="320" r:id="rId11"/>
    <p:sldId id="288" r:id="rId12"/>
    <p:sldId id="298" r:id="rId13"/>
    <p:sldId id="296" r:id="rId14"/>
    <p:sldId id="313" r:id="rId15"/>
    <p:sldId id="29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29" autoAdjust="0"/>
    <p:restoredTop sz="94660"/>
  </p:normalViewPr>
  <p:slideViewPr>
    <p:cSldViewPr snapToGrid="0">
      <p:cViewPr varScale="1">
        <p:scale>
          <a:sx n="45" d="100"/>
          <a:sy n="45" d="100"/>
        </p:scale>
        <p:origin x="-8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D8BC0-05FB-4A1D-B5C5-DC018FD607A1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0FCD-FAAC-4345-9D15-9016278BA1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472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B40898-6E50-4513-A0C7-F5F13847D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2CBF001-F19B-45E5-BB6C-5D74C2DAE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914B984-C611-46CA-9B26-74C7E43E2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55B3-4CD4-4C77-BA3D-8A9E91DDB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0E142C-9310-41E7-AA99-20E212B3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106EAFD-52B7-40F5-89D0-2A905BFF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7846-760F-49BA-8264-A60A86C5E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397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F69122-5CFC-4D6F-915D-711207BA4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55C18C8-9F3E-4CD1-9370-B834D888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AFA57C1-3539-4A49-B7AE-545E8DCB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55B3-4CD4-4C77-BA3D-8A9E91DDB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77DFA30-DFDF-4FA7-BEF8-FBA55D93E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6F5A444-55F7-450C-9681-FA321E83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7846-760F-49BA-8264-A60A86C5E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53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101C745-865A-4B19-BE87-C726D4ACFF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B441716-ACE7-4721-B0F6-C844F1119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0CAD105-6F3F-4B52-8D18-7161BF73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55B3-4CD4-4C77-BA3D-8A9E91DDB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67F21B-EAF3-4AB1-8677-3DB0C89DC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CA50182-BF25-4A09-BC99-44793D85D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7846-760F-49BA-8264-A60A86C5E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2748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64193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3829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2481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9538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2995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1862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6762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826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6418D2-EB9D-428E-8AD3-E41D634F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26F20BF-B41F-4AB2-9C71-33CC8BD32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3BC2ED8-7AC4-4AD1-AA6D-FA0B8B40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55B3-4CD4-4C77-BA3D-8A9E91DDB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DD2574F-F8AA-4B1F-B53C-8809C14D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F5B3015-06EE-4B8F-93C2-CAEDA75A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7846-760F-49BA-8264-A60A86C5E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2315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4577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1396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926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960637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4189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15482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3517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3636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766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BA15A2-8B8B-4B1D-89B8-AEF71D602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533D069-97C2-4253-BD15-DF230C034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74573F9-00CB-47BB-BB74-23A9B6DEC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55B3-4CD4-4C77-BA3D-8A9E91DDB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A7E8087-8139-4F01-BCE2-6813C386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EE6E3D8-8775-4770-B6FC-EE6D51A2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7846-760F-49BA-8264-A60A86C5E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769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2A64B0-611B-42C5-8AD1-2A996AEE5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27C0CE4-0688-4AB3-A2EA-15DF8A1EB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07143FF-698C-40B7-BF12-CB6FAFAF2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3609A31-356E-4295-B049-8DEEE5C8B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55B3-4CD4-4C77-BA3D-8A9E91DDB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56D08D8-1012-4958-AB38-011C4C3C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85F2A38-533C-4555-BF67-3A6B191C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7846-760F-49BA-8264-A60A86C5E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897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0675AD-B58C-40C6-9B8E-EFD1006EF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F4A774D-314B-4A9F-86B8-0D6E4E94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6D5F0D1-28F3-4A54-BCAF-12B300BC8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2FDEB22-3AC3-4338-A85A-15380AB00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52CA503-376A-42B1-BEE3-2EA7F21A6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6F08DBD-112D-40F2-AA71-E4B827CAA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55B3-4CD4-4C77-BA3D-8A9E91DDB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4AAEC12-5680-46B0-8D47-114A550B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430A683-4FFE-48CF-A9E0-AA8C2E5D5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7846-760F-49BA-8264-A60A86C5E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6833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03612A-1A13-457B-ABD4-F6606C97C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68D7714-CF08-4553-AAAD-2664499C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55B3-4CD4-4C77-BA3D-8A9E91DDB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DA7AEF2-9B7A-4B48-B95E-EF2254253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AE1D5EF-4DC4-4634-98A2-5B3F6985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7846-760F-49BA-8264-A60A86C5E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8552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3164EF9-3221-4582-8750-B212637EF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55B3-4CD4-4C77-BA3D-8A9E91DDB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097F32F-BA12-433C-A7DE-3FBDC91E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EFCB05D-1FE5-439B-A8ED-7A272539B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7846-760F-49BA-8264-A60A86C5E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432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6731B8-34F3-4DDE-ADDD-69459459B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E7A7DBC-B838-46BB-9FEF-DDDBF504A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777A05C-0987-4B87-B39A-33C476943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476E7B7-052B-4A66-B721-46340AD16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55B3-4CD4-4C77-BA3D-8A9E91DDB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FDE5A33-6DB5-4ADA-B8E8-961FE4BF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6808263-8FEB-4AF9-951B-F4E3936A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7846-760F-49BA-8264-A60A86C5E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0088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F23B83-AA80-475D-BBE8-7EB39B2A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7DAD34F-6827-4844-8C7D-C54C898B8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61BFF5D-C1A9-4964-87EB-E03E2C83D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BB06856-CCE6-4521-8393-8CF818F6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55B3-4CD4-4C77-BA3D-8A9E91DDB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68ACF1D-BD19-472C-A6CB-0B112F25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18801BE-D06B-4A8B-A338-82DD9072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7846-760F-49BA-8264-A60A86C5E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21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D07995-EC56-4E97-BDC2-49F9686BE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06E3EC2-EF03-4E43-AE20-B2DDBA7A3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52157EB-D168-4C4C-A5B3-ECC326A5A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E55B3-4CD4-4C77-BA3D-8A9E91DDB33C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6C6747E-27EE-47D0-8EB2-68FD8E326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96D433E-D84B-40A0-B7FD-A9DF82965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07846-760F-49BA-8264-A60A86C5E5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051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CAC4569-C39C-4957-96C5-03FCBAA9CCB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8C46FD2-00F0-480B-9CB9-28C7D788D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59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" y="0"/>
            <a:ext cx="11325377" cy="110872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400" b="1" dirty="0">
                <a:latin typeface="Bookman Old Style" pitchFamily="18" charset="0"/>
              </a:rPr>
              <a:t>	</a:t>
            </a:r>
            <a:r>
              <a:rPr lang="ru-RU" sz="2400" b="1" dirty="0" err="1">
                <a:solidFill>
                  <a:schemeClr val="accent6"/>
                </a:solidFill>
                <a:latin typeface="Bookman Old Style" pitchFamily="18" charset="0"/>
              </a:rPr>
              <a:t>Е.А.Олейник</a:t>
            </a:r>
            <a:r>
              <a:rPr lang="ru-RU" sz="2400" b="1" dirty="0">
                <a:solidFill>
                  <a:schemeClr val="accent6"/>
                </a:solidFill>
                <a:latin typeface="Bookman Old Style" pitchFamily="18" charset="0"/>
              </a:rPr>
              <a:t>, молодой специалист с 2014 г., педагог –организатор</a:t>
            </a:r>
            <a:r>
              <a:rPr lang="ru-RU" sz="2400" b="1" dirty="0" smtClean="0">
                <a:solidFill>
                  <a:schemeClr val="accent6"/>
                </a:solidFill>
                <a:latin typeface="Bookman Old Style" pitchFamily="18" charset="0"/>
              </a:rPr>
              <a:t>. </a:t>
            </a:r>
            <a:r>
              <a:rPr lang="ru-RU" sz="2400" b="1" dirty="0" err="1" smtClean="0">
                <a:solidFill>
                  <a:schemeClr val="accent6"/>
                </a:solidFill>
                <a:latin typeface="Bookman Old Style" pitchFamily="18" charset="0"/>
              </a:rPr>
              <a:t>Коуч</a:t>
            </a:r>
            <a:r>
              <a:rPr lang="ru-RU" sz="2400" b="1" dirty="0" smtClean="0">
                <a:solidFill>
                  <a:schemeClr val="accent6"/>
                </a:solidFill>
                <a:latin typeface="Bookman Old Style" pitchFamily="18" charset="0"/>
              </a:rPr>
              <a:t>- </a:t>
            </a:r>
            <a:r>
              <a:rPr lang="ru-RU" sz="2400" b="1" dirty="0">
                <a:solidFill>
                  <a:schemeClr val="accent6"/>
                </a:solidFill>
                <a:latin typeface="Bookman Old Style" pitchFamily="18" charset="0"/>
              </a:rPr>
              <a:t>наставник- </a:t>
            </a:r>
            <a:r>
              <a:rPr lang="ru-RU" sz="2400" b="1" dirty="0" err="1">
                <a:solidFill>
                  <a:schemeClr val="accent6"/>
                </a:solidFill>
                <a:latin typeface="Bookman Old Style" pitchFamily="18" charset="0"/>
              </a:rPr>
              <a:t>И.В.Антонова</a:t>
            </a:r>
            <a:r>
              <a:rPr lang="ru-RU" sz="2400" b="1" dirty="0">
                <a:solidFill>
                  <a:schemeClr val="accent6"/>
                </a:solidFill>
                <a:latin typeface="Bookman Old Style" pitchFamily="18" charset="0"/>
              </a:rPr>
              <a:t>, зам. директора по УВР.</a:t>
            </a:r>
          </a:p>
        </p:txBody>
      </p:sp>
      <p:pic>
        <p:nvPicPr>
          <p:cNvPr id="14337" name="Picture 1" descr="J:\Пед Звездопад 2017\ФОТО\09 Конференция с Молодыми специалистами\IMG_20161026_154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6953" y="1024497"/>
            <a:ext cx="3281344" cy="583350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4339" name="Picture 3" descr="J:\Пед Звездопад 2017\ФОТО\21 КИК Стажировочная площадка 07.12.16\IMG_19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34" y="1024498"/>
            <a:ext cx="5796136" cy="385572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4340" name="Picture 4" descr="J:\Пед Звездопад 2017\ФОТО\21 КИК Стажировочная площадка 07.12.16\IMG_17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1801" y="3964251"/>
            <a:ext cx="4924195" cy="3282797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D66BFAD-8CA0-40C8-B6ED-57E72397099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5780" y="1024499"/>
            <a:ext cx="2214337" cy="31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610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8A838A7-5CC2-4230-8012-79011A546B79}"/>
              </a:ext>
            </a:extLst>
          </p:cNvPr>
          <p:cNvSpPr txBox="1"/>
          <p:nvPr/>
        </p:nvSpPr>
        <p:spPr>
          <a:xfrm>
            <a:off x="542925" y="600075"/>
            <a:ext cx="10415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/>
              <a:t>С 2016 года Центр «Отрада» является </a:t>
            </a:r>
            <a:r>
              <a:rPr lang="ru-RU" sz="3200" b="1" dirty="0" smtClean="0"/>
              <a:t>городской </a:t>
            </a:r>
            <a:r>
              <a:rPr lang="ru-RU" sz="3200" b="1" dirty="0" err="1" smtClean="0"/>
              <a:t>стажировочной</a:t>
            </a:r>
            <a:r>
              <a:rPr lang="ru-RU" sz="3200" b="1" dirty="0" smtClean="0"/>
              <a:t> </a:t>
            </a:r>
            <a:r>
              <a:rPr lang="ru-RU" sz="3200" b="1" dirty="0"/>
              <a:t>площадкой «Сопровождение молодых специалистов отрасли «</a:t>
            </a:r>
            <a:r>
              <a:rPr lang="ru-RU" sz="3200" b="1" dirty="0" smtClean="0"/>
              <a:t>Образование»</a:t>
            </a:r>
            <a:endParaRPr lang="ru-RU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2A7FCB-9D78-4084-B0E1-2587D9084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261" y="3274627"/>
            <a:ext cx="3736659" cy="31235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7687ED7-6D26-4A86-BA11-4866F6614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772" y="3143913"/>
            <a:ext cx="3401940" cy="29600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1B9560A-FE24-428F-996D-4947A7A54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5588" y="3143913"/>
            <a:ext cx="3777140" cy="296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19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J:\Пед Звездопад 2017\Педагогический звездопад Олейник Е.А\На конкурс\Отрад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6503370" cy="456661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7" name="Picture 1" descr="J:\АСПИРАНТ\Олейник Е.А портфолио\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97275"/>
            <a:ext cx="6605954" cy="465172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5361" name="Picture 1" descr="J:\Пед Звездопад 2017\Педагогический звездопад Олейник Е.А\На конкурс\Отрада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3508" y="0"/>
            <a:ext cx="4858205" cy="6793705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" name="Picture 6" descr="Картинки по запросу центр отрада хабаровск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4272" y="5273824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2852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	Творческие, педагогические, научные достижения: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Пед Звездопад 2017\0003-16 Олейник ЕА Голосова ОА Вайс ТА уч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598" y="1018571"/>
            <a:ext cx="3984203" cy="566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01 ДИПЛОМЫ И ГРАМОТЫ\2015-2016\ПЕДАГОГИ\0001-15 Олейник ЕА победите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0800" y="1018571"/>
            <a:ext cx="3994519" cy="563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01 ДИПЛОМЫ И ГРАМОТЫ\2016-2017\ПЕДАГОГИ\благодарности\0031-16 Олейник ЕА бл 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8095" y="2862992"/>
            <a:ext cx="2711465" cy="382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2017-01-12 2\2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33560" y="121688"/>
            <a:ext cx="2624456" cy="3652748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xmlns="" val="4176228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689289A-B76A-4583-9430-BD36DAF2B765}"/>
              </a:ext>
            </a:extLst>
          </p:cNvPr>
          <p:cNvSpPr txBox="1"/>
          <p:nvPr/>
        </p:nvSpPr>
        <p:spPr>
          <a:xfrm>
            <a:off x="5165670" y="650709"/>
            <a:ext cx="65428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6"/>
                </a:solidFill>
              </a:rPr>
              <a:t>Да разве сердце позабудет</a:t>
            </a:r>
          </a:p>
          <a:p>
            <a:r>
              <a:rPr lang="ru-RU" sz="2800" b="1" i="1" dirty="0">
                <a:solidFill>
                  <a:schemeClr val="accent6"/>
                </a:solidFill>
              </a:rPr>
              <a:t>Т</a:t>
            </a:r>
            <a:r>
              <a:rPr lang="ru-RU" sz="2800" b="1" i="1" dirty="0" smtClean="0">
                <a:solidFill>
                  <a:schemeClr val="accent6"/>
                </a:solidFill>
              </a:rPr>
              <a:t>ого, кто хочет нам добра.</a:t>
            </a:r>
          </a:p>
          <a:p>
            <a:r>
              <a:rPr lang="ru-RU" sz="2800" b="1" i="1" dirty="0" smtClean="0">
                <a:solidFill>
                  <a:schemeClr val="accent6"/>
                </a:solidFill>
              </a:rPr>
              <a:t>Того кто нас выводит в люди,</a:t>
            </a:r>
          </a:p>
          <a:p>
            <a:r>
              <a:rPr lang="ru-RU" sz="2800" b="1" i="1" dirty="0" smtClean="0">
                <a:solidFill>
                  <a:schemeClr val="accent6"/>
                </a:solidFill>
              </a:rPr>
              <a:t>Кто нас выводит в мастера</a:t>
            </a:r>
            <a:r>
              <a:rPr lang="ru-RU" sz="2800" b="1" dirty="0" smtClean="0">
                <a:solidFill>
                  <a:schemeClr val="accent6"/>
                </a:solidFill>
              </a:rPr>
              <a:t>.</a:t>
            </a:r>
          </a:p>
          <a:p>
            <a:endParaRPr lang="ru-RU" sz="2800" b="1" dirty="0" smtClean="0">
              <a:solidFill>
                <a:schemeClr val="accent6"/>
              </a:solidFill>
            </a:endParaRPr>
          </a:p>
          <a:p>
            <a:r>
              <a:rPr lang="ru-RU" sz="2800" b="1" dirty="0" smtClean="0">
                <a:solidFill>
                  <a:schemeClr val="accent6"/>
                </a:solidFill>
              </a:rPr>
              <a:t>                               Н. </a:t>
            </a:r>
            <a:r>
              <a:rPr lang="ru-RU" sz="2800" b="1" dirty="0">
                <a:solidFill>
                  <a:schemeClr val="accent6"/>
                </a:solidFill>
              </a:rPr>
              <a:t>Д</a:t>
            </a:r>
            <a:r>
              <a:rPr lang="ru-RU" sz="2800" b="1" dirty="0" smtClean="0">
                <a:solidFill>
                  <a:schemeClr val="accent6"/>
                </a:solidFill>
              </a:rPr>
              <a:t>обронравов</a:t>
            </a:r>
            <a:endParaRPr lang="ru-RU" sz="2800" b="1" dirty="0">
              <a:solidFill>
                <a:schemeClr val="accent6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CC61E06-9165-46A8-81A3-F8E2175716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950" y="487382"/>
            <a:ext cx="4603945" cy="613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134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эмблема Отрады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6362" y="0"/>
            <a:ext cx="6812949" cy="6812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4134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2363" y="815925"/>
            <a:ext cx="10142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ПРОГРАММА РАЗВИТИЯ ВОСПИТАТЕЛЬНОЙ СИСТЕМЫ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МАУ ДОД ЦЭВД «ОТРАДА»  НА 2015- 2020 гг.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«МАСТЕРСКАЯ ДЕТСКОГО УСПЕХА»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3533396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Bookman Old Style" pitchFamily="18" charset="0"/>
              </a:rPr>
              <a:t>Составители: авторский коллектив МАУ ДОД ЦЭВД </a:t>
            </a:r>
          </a:p>
          <a:p>
            <a:pPr algn="just"/>
            <a:endParaRPr lang="ru-RU" dirty="0" smtClean="0">
              <a:latin typeface="Bookman Old Style" pitchFamily="18" charset="0"/>
            </a:endParaRPr>
          </a:p>
          <a:p>
            <a:pPr algn="just"/>
            <a:r>
              <a:rPr lang="ru-RU" dirty="0" smtClean="0">
                <a:latin typeface="Bookman Old Style" pitchFamily="18" charset="0"/>
              </a:rPr>
              <a:t>Директор С.Б. Белогруд</a:t>
            </a:r>
          </a:p>
          <a:p>
            <a:pPr algn="just"/>
            <a:r>
              <a:rPr lang="ru-RU" dirty="0" smtClean="0">
                <a:latin typeface="Bookman Old Style" pitchFamily="18" charset="0"/>
              </a:rPr>
              <a:t>Методист Е.В. Ткачук</a:t>
            </a:r>
          </a:p>
          <a:p>
            <a:pPr algn="just"/>
            <a:r>
              <a:rPr lang="ru-RU" dirty="0" smtClean="0">
                <a:latin typeface="Bookman Old Style" pitchFamily="18" charset="0"/>
              </a:rPr>
              <a:t>Педагог – организатор Е.А.Олейник</a:t>
            </a:r>
          </a:p>
          <a:p>
            <a:pPr algn="just"/>
            <a:r>
              <a:rPr lang="ru-RU" dirty="0" smtClean="0">
                <a:latin typeface="Bookman Old Style" pitchFamily="18" charset="0"/>
              </a:rPr>
              <a:t>Зам. директора И.В. Антонова</a:t>
            </a:r>
          </a:p>
          <a:p>
            <a:pPr algn="just"/>
            <a:r>
              <a:rPr lang="ru-RU" dirty="0" smtClean="0">
                <a:latin typeface="Bookman Old Style" pitchFamily="18" charset="0"/>
              </a:rPr>
              <a:t>Зав. методическим отделом Г.Н. Немкова </a:t>
            </a:r>
          </a:p>
          <a:p>
            <a:pPr algn="just"/>
            <a:r>
              <a:rPr lang="ru-RU" dirty="0" smtClean="0">
                <a:latin typeface="Bookman Old Style" pitchFamily="18" charset="0"/>
              </a:rPr>
              <a:t>Зав. студией «Малышок» Е.А. Ушакова</a:t>
            </a:r>
          </a:p>
          <a:p>
            <a:pPr algn="just"/>
            <a:r>
              <a:rPr lang="ru-RU" dirty="0" smtClean="0">
                <a:latin typeface="Bookman Old Style" pitchFamily="18" charset="0"/>
              </a:rPr>
              <a:t>Методист Н.М. </a:t>
            </a:r>
            <a:r>
              <a:rPr lang="ru-RU" dirty="0" err="1" smtClean="0">
                <a:latin typeface="Bookman Old Style" pitchFamily="18" charset="0"/>
              </a:rPr>
              <a:t>Шеменева</a:t>
            </a:r>
            <a:endParaRPr lang="ru-RU" dirty="0" smtClean="0">
              <a:latin typeface="Bookman Old Style" pitchFamily="18" charset="0"/>
            </a:endParaRPr>
          </a:p>
          <a:p>
            <a:pPr algn="just"/>
            <a:r>
              <a:rPr lang="ru-RU" dirty="0" smtClean="0">
                <a:latin typeface="Bookman Old Style" pitchFamily="18" charset="0"/>
              </a:rPr>
              <a:t>Методист С.В. Фуникова </a:t>
            </a:r>
            <a:endParaRPr lang="ru-RU" dirty="0"/>
          </a:p>
        </p:txBody>
      </p:sp>
      <p:pic>
        <p:nvPicPr>
          <p:cNvPr id="7" name="Picture 6" descr="Картинки по запросу центр отрада хабаровс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099" y="2289517"/>
            <a:ext cx="5148775" cy="45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Картинки по запросу успе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3524" y="1457854"/>
            <a:ext cx="2558476" cy="194314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0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Целевая группа реализации Программы:</a:t>
            </a:r>
            <a:r>
              <a:rPr lang="ru-RU" dirty="0" smtClean="0">
                <a:latin typeface="Bookman Old Style" pitchFamily="18" charset="0"/>
              </a:rPr>
              <a:t/>
            </a:r>
            <a:br>
              <a:rPr lang="ru-RU" dirty="0" smtClean="0">
                <a:latin typeface="Bookman Old Style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75607" y="41137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Bookman Old Style" pitchFamily="18" charset="0"/>
              </a:rPr>
              <a:t>Участники образовательных отношений:</a:t>
            </a:r>
            <a:r>
              <a:rPr lang="ru-RU" b="1" dirty="0" smtClean="0">
                <a:latin typeface="Bookman Old Style" pitchFamily="18" charset="0"/>
              </a:rPr>
              <a:t> </a:t>
            </a:r>
            <a:r>
              <a:rPr lang="ru-RU" dirty="0" smtClean="0">
                <a:latin typeface="Bookman Old Style" pitchFamily="18" charset="0"/>
              </a:rPr>
              <a:t>обучающиеся     МАУ ДО ЦЭВД «Отрада», их родители, работники Центра, социальные партеры</a:t>
            </a:r>
          </a:p>
          <a:p>
            <a:r>
              <a:rPr lang="ru-RU" dirty="0" smtClean="0">
                <a:latin typeface="Bookman Old Style" pitchFamily="18" charset="0"/>
              </a:rPr>
              <a:t> 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7624" y="0"/>
            <a:ext cx="49940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Участники образовательных отношений: </a:t>
            </a:r>
          </a:p>
          <a:p>
            <a:pPr algn="ctr"/>
            <a:r>
              <a:rPr lang="ru-RU" dirty="0" smtClean="0">
                <a:latin typeface="Bookman Old Style" pitchFamily="18" charset="0"/>
              </a:rPr>
              <a:t>обучающиеся     МАУ ДО ЦЭВД «Отрада», их родители, работники Центра, социальные партеры</a:t>
            </a:r>
          </a:p>
          <a:p>
            <a:r>
              <a:rPr lang="ru-RU" dirty="0" smtClean="0">
                <a:latin typeface="Bookman Old Style" pitchFamily="18" charset="0"/>
              </a:rPr>
              <a:t> 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5" name="Picture 2" descr="J:\Пед Звездопад 2017\ФОТО\DSC00005 ре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032" y="4240459"/>
            <a:ext cx="4979963" cy="34194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3" descr="J:\Пед Звездопад 2017\ФОТО\DSC062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3872" y="3502855"/>
            <a:ext cx="9059256" cy="3671665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8" name="Picture 5" descr="J:\Пед Звездопад 2017\ФОТО\IMG_4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29080"/>
            <a:ext cx="5078437" cy="389461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9" name="Picture 6" descr="J:\Пед Звездопад 2017\ФОТО\IMG_57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9632" y="1458227"/>
            <a:ext cx="6175716" cy="3087859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164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Bookman Old Style" pitchFamily="18" charset="0"/>
              </a:rPr>
              <a:t>Задачи Программы: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497123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latin typeface="Bookman Old Style" pitchFamily="18" charset="0"/>
              </a:rPr>
              <a:t>Содействие формированию у обучающихся ответственного отношения к своему здоровью и потребности в здоровом образе жизни; </a:t>
            </a:r>
          </a:p>
          <a:p>
            <a:pPr lvl="0" algn="just"/>
            <a:endParaRPr lang="ru-RU" dirty="0" smtClean="0">
              <a:latin typeface="Bookman Old Style" pitchFamily="18" charset="0"/>
            </a:endParaRPr>
          </a:p>
          <a:p>
            <a:pPr lvl="0" algn="just"/>
            <a:r>
              <a:rPr lang="ru-RU" dirty="0" smtClean="0">
                <a:latin typeface="Bookman Old Style" pitchFamily="18" charset="0"/>
              </a:rPr>
              <a:t>	Поддержка семейного воспитания: сохранение, укрепление и развитие культуры семейного воспитания детей на основе традиционных семейных и духовно-нравственных ценностей;</a:t>
            </a:r>
          </a:p>
          <a:p>
            <a:pPr lvl="0" algn="just"/>
            <a:endParaRPr lang="ru-RU" dirty="0" smtClean="0">
              <a:latin typeface="Bookman Old Style" pitchFamily="18" charset="0"/>
            </a:endParaRPr>
          </a:p>
          <a:p>
            <a:pPr lvl="0" algn="just"/>
            <a:r>
              <a:rPr lang="ru-RU" dirty="0" smtClean="0">
                <a:latin typeface="Bookman Old Style" pitchFamily="18" charset="0"/>
              </a:rPr>
              <a:t>	Способствование развитию духовно-нравственной личности учащегося, приобщение детей к культурному наследию страны; </a:t>
            </a:r>
          </a:p>
          <a:p>
            <a:pPr lvl="0" algn="just"/>
            <a:endParaRPr lang="ru-RU" dirty="0" smtClean="0">
              <a:latin typeface="Bookman Old Style" pitchFamily="18" charset="0"/>
            </a:endParaRPr>
          </a:p>
          <a:p>
            <a:pPr lvl="0" algn="just"/>
            <a:r>
              <a:rPr lang="ru-RU" dirty="0" smtClean="0">
                <a:latin typeface="Bookman Old Style" pitchFamily="18" charset="0"/>
              </a:rPr>
              <a:t>	Содействие становлению у детей активной гражданской позиции, гражданской ответственности, основанной на традиционных культурных, духовных и нравственных ценностях российского общества.</a:t>
            </a:r>
          </a:p>
          <a:p>
            <a:pPr lvl="0" algn="just"/>
            <a:endParaRPr lang="ru-RU" dirty="0" smtClean="0">
              <a:latin typeface="Bookman Old Style" pitchFamily="18" charset="0"/>
            </a:endParaRPr>
          </a:p>
          <a:p>
            <a:pPr lvl="0" algn="just"/>
            <a:r>
              <a:rPr lang="ru-RU" dirty="0" smtClean="0">
                <a:latin typeface="Bookman Old Style" pitchFamily="18" charset="0"/>
              </a:rPr>
              <a:t>	Содействие профессиональному самоопределению, приобщение детей к социально значимой деятельности для осмысленного выбора профессии.</a:t>
            </a:r>
          </a:p>
          <a:p>
            <a:endParaRPr lang="ru-RU" dirty="0"/>
          </a:p>
        </p:txBody>
      </p:sp>
      <p:pic>
        <p:nvPicPr>
          <p:cNvPr id="4" name="Picture 3" descr="J:\Пед Звездопад 2017\ФОТО\IMG_98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1930" y="4400538"/>
            <a:ext cx="4675965" cy="290762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5" descr="J:\Пед Звездопад 2017\ФОТО\IMG_6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016" y="4346917"/>
            <a:ext cx="6084961" cy="304248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7" name="Picture 6" descr="Картинки по запросу центр отрада хабаровс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3291" y="4556136"/>
            <a:ext cx="2594248" cy="230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atin typeface="Bookman Old Style" pitchFamily="18" charset="0"/>
              </a:rPr>
              <a:t>Приоритетная задача каждого педагога Центра: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99914" y="840936"/>
            <a:ext cx="8192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научить ребенка ходить по 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лестнице успеха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Куб 3"/>
          <p:cNvSpPr/>
          <p:nvPr/>
        </p:nvSpPr>
        <p:spPr>
          <a:xfrm>
            <a:off x="172510" y="5733256"/>
            <a:ext cx="3264363" cy="936104"/>
          </a:xfrm>
          <a:prstGeom prst="cub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6" descr="Картинки по запросу центр отрада хабаровс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349" y="5984272"/>
            <a:ext cx="913451" cy="6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92254" y="6134573"/>
            <a:ext cx="249627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 познаю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2" descr="J:\Пед Звездопад 2017\ФОТО\21 КИК Стажировочная площадка 07.12.16\IMG_1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20757" y="1025783"/>
            <a:ext cx="4730049" cy="268829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8" name="Picture 5" descr="J:\Пед Звездопад 2017\ФОТО\Персональная выставка Анютины глазки 05.06.15\IMG_0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24747" y="2780928"/>
            <a:ext cx="5760640" cy="288032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9" name="Picture 4" descr="J:\Пед Звездопад 2017\ФОТО\21 КИК Стажировочная площадка 07.12.16\IMG_19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8028" y="1713792"/>
            <a:ext cx="4317179" cy="280903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" name="Picture 3" descr="J:\Пед Звездопад 2017\ФОТО\21 КИК Стажировочная площадка 07.12.16\IMG_18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7733" y="4653849"/>
            <a:ext cx="4994267" cy="249713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1" name="TextBox 10"/>
          <p:cNvSpPr txBox="1"/>
          <p:nvPr/>
        </p:nvSpPr>
        <p:spPr>
          <a:xfrm>
            <a:off x="3276816" y="5386420"/>
            <a:ext cx="249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 общаюсь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1072" y="4647655"/>
            <a:ext cx="236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 действую</a:t>
            </a:r>
            <a:endParaRPr lang="ru-RU" sz="15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48128" y="3930367"/>
            <a:ext cx="249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 творю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20070" y="3252301"/>
            <a:ext cx="2496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 преобразую</a:t>
            </a:r>
            <a:endParaRPr lang="ru-RU" sz="15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Куб 14"/>
          <p:cNvSpPr/>
          <p:nvPr/>
        </p:nvSpPr>
        <p:spPr>
          <a:xfrm>
            <a:off x="2448003" y="5039242"/>
            <a:ext cx="3264363" cy="936104"/>
          </a:xfrm>
          <a:prstGeom prst="cub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Куб 15"/>
          <p:cNvSpPr/>
          <p:nvPr/>
        </p:nvSpPr>
        <p:spPr>
          <a:xfrm>
            <a:off x="4367808" y="4333491"/>
            <a:ext cx="3264363" cy="936104"/>
          </a:xfrm>
          <a:prstGeom prst="cub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Куб 16"/>
          <p:cNvSpPr/>
          <p:nvPr/>
        </p:nvSpPr>
        <p:spPr>
          <a:xfrm>
            <a:off x="6096000" y="3646981"/>
            <a:ext cx="3264363" cy="936104"/>
          </a:xfrm>
          <a:prstGeom prst="cub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Куб 17"/>
          <p:cNvSpPr/>
          <p:nvPr/>
        </p:nvSpPr>
        <p:spPr>
          <a:xfrm>
            <a:off x="7919425" y="2943382"/>
            <a:ext cx="3264363" cy="936104"/>
          </a:xfrm>
          <a:prstGeom prst="cub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6" descr="Картинки по запросу центр отрада хабаровс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4144" y="5235803"/>
            <a:ext cx="913451" cy="6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артинки по запросу центр отрада хабаровс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247" y="4566251"/>
            <a:ext cx="913451" cy="6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артинки по запросу центр отрада хабаровс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8696" y="3861048"/>
            <a:ext cx="913451" cy="6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Картинки по запросу центр отрада хабаровс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7379" y="3184038"/>
            <a:ext cx="913451" cy="6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461" y="26416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Ожидаемые результаты: </a:t>
            </a:r>
            <a:r>
              <a:rPr lang="ru-RU" sz="2400" dirty="0" smtClean="0">
                <a:latin typeface="Bookman Old Style" pitchFamily="18" charset="0"/>
              </a:rPr>
              <a:t/>
            </a:r>
            <a:br>
              <a:rPr lang="ru-RU" sz="2400" dirty="0" smtClean="0">
                <a:latin typeface="Bookman Old Style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2880" y="717533"/>
            <a:ext cx="1170432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1600" dirty="0" smtClean="0">
                <a:latin typeface="Bookman Old Style" pitchFamily="18" charset="0"/>
              </a:rPr>
              <a:t>Успешно реализованы подпрограммы Программы Развития МАУ ДОД ЦЭВД «Отрада» «Мы будущее России»;</a:t>
            </a:r>
          </a:p>
          <a:p>
            <a:pPr lvl="1"/>
            <a:endParaRPr lang="ru-RU" sz="1600" dirty="0" smtClean="0">
              <a:latin typeface="Bookman Old Style" pitchFamily="18" charset="0"/>
            </a:endParaRPr>
          </a:p>
          <a:p>
            <a:pPr lvl="1"/>
            <a:r>
              <a:rPr lang="ru-RU" sz="1600" dirty="0" smtClean="0">
                <a:latin typeface="Bookman Old Style" pitchFamily="18" charset="0"/>
              </a:rPr>
              <a:t>	Организовано практическое взаимодействие с заинтересованными с участниками образовательных отношений (родители, дети, педагоги);</a:t>
            </a:r>
          </a:p>
          <a:p>
            <a:pPr lvl="1"/>
            <a:r>
              <a:rPr lang="ru-RU" sz="1600" dirty="0" smtClean="0">
                <a:latin typeface="Bookman Old Style" pitchFamily="18" charset="0"/>
              </a:rPr>
              <a:t>	</a:t>
            </a:r>
          </a:p>
          <a:p>
            <a:pPr lvl="1"/>
            <a:r>
              <a:rPr lang="ru-RU" sz="1600" dirty="0" smtClean="0">
                <a:latin typeface="Bookman Old Style" pitchFamily="18" charset="0"/>
              </a:rPr>
              <a:t>	Создана благоприятная атмосфера и условия в Центре для успешной социальной адаптации личности;</a:t>
            </a:r>
          </a:p>
          <a:p>
            <a:pPr lvl="1"/>
            <a:r>
              <a:rPr lang="ru-RU" sz="1600" dirty="0" smtClean="0">
                <a:latin typeface="Bookman Old Style" pitchFamily="18" charset="0"/>
              </a:rPr>
              <a:t>	</a:t>
            </a:r>
          </a:p>
          <a:p>
            <a:pPr lvl="1"/>
            <a:r>
              <a:rPr lang="ru-RU" sz="1600" dirty="0" smtClean="0">
                <a:latin typeface="Bookman Old Style" pitchFamily="18" charset="0"/>
              </a:rPr>
              <a:t>	Выпускники Центра профессионально ориентированы;</a:t>
            </a:r>
          </a:p>
          <a:p>
            <a:pPr lvl="1"/>
            <a:r>
              <a:rPr lang="ru-RU" sz="1600" dirty="0" smtClean="0">
                <a:latin typeface="Bookman Old Style" pitchFamily="18" charset="0"/>
              </a:rPr>
              <a:t>	</a:t>
            </a:r>
          </a:p>
          <a:p>
            <a:pPr lvl="1"/>
            <a:r>
              <a:rPr lang="ru-RU" sz="1600" dirty="0" smtClean="0">
                <a:latin typeface="Bookman Old Style" pitchFamily="18" charset="0"/>
              </a:rPr>
              <a:t>	Выпускник Центра соответствует предложенной «модели выпускника».</a:t>
            </a:r>
          </a:p>
          <a:p>
            <a:r>
              <a:rPr lang="ru-RU" sz="2000" dirty="0" smtClean="0">
                <a:latin typeface="Bookman Old Style" pitchFamily="18" charset="0"/>
              </a:rPr>
              <a:t> </a:t>
            </a:r>
            <a:endParaRPr lang="ru-RU" sz="1600" dirty="0">
              <a:latin typeface="Bookman Old Style" pitchFamily="18" charset="0"/>
            </a:endParaRPr>
          </a:p>
        </p:txBody>
      </p:sp>
      <p:pic>
        <p:nvPicPr>
          <p:cNvPr id="4" name="Picture 6" descr="Картинки по запросу центр отрада хабаровс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17924"/>
            <a:ext cx="2396807" cy="201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J:\Пед Звездопад 2017\ФОТО\IMG_3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3" y="3840480"/>
            <a:ext cx="5850026" cy="328480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2" descr="J:\Пед Звездопад 2017\ФОТО\IMG_2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2439" y="3362177"/>
            <a:ext cx="3457526" cy="3889717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9601" y="295422"/>
            <a:ext cx="8231329" cy="250404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GungsuhChe" panose="02030609000101010101" pitchFamily="49" charset="-127"/>
                <a:cs typeface="Times New Roman" panose="02020603050405020304" pitchFamily="18" charset="0"/>
              </a:rPr>
              <a:t>Краевой инновационный проект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GungsuhChe" panose="02030609000101010101" pitchFamily="49" charset="-127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GungsuhChe" panose="02030609000101010101" pitchFamily="49" charset="-127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GungsuhChe" panose="02030609000101010101" pitchFamily="49" charset="-127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GungsuhChe" panose="02030609000101010101" pitchFamily="49" charset="-127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GungsuhChe" panose="02030609000101010101" pitchFamily="49" charset="-127"/>
                <a:cs typeface="Times New Roman" panose="02020603050405020304" pitchFamily="18" charset="0"/>
              </a:rPr>
              <a:t>еализация модели формирования  языковой культуры обучающихся посредством народного фольклора в полиэтнической среде образователь ной системы «дополнительное образование -колледж- высшая  школа» 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endParaRPr lang="ru-RU" sz="2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GungsuhChe" panose="02030609000101010101" pitchFamily="49" charset="-127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047" y="302644"/>
            <a:ext cx="3227849" cy="214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 descr="E:\КИК\титульники\титул Малышок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1080" y="1965799"/>
            <a:ext cx="3178662" cy="47726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5" name="Picture 2" descr="C:\Users\Татьяна\Desktop\ИНФОРМАЦИОННЫЙ ВЕСТНИК\МЕРОПРИЯТИЯ\ОСЕННИЙ ДЕТИКТИВ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59"/>
          <a:stretch>
            <a:fillRect/>
          </a:stretch>
        </p:blipFill>
        <p:spPr bwMode="auto">
          <a:xfrm>
            <a:off x="0" y="2447779"/>
            <a:ext cx="4380968" cy="37842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Picture 2" descr="C:\Users\Татьяна\Desktop\ИНФОРМАЦИОННЫЙ ВЕСТНИК\МЕРОПРИЯТИЯ\Малышок Вокруг света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0968" y="2371130"/>
            <a:ext cx="4510132" cy="396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302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40" y="0"/>
            <a:ext cx="110572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ru-RU" dirty="0" smtClean="0">
                <a:latin typeface="Bookman Old Style" pitchFamily="18" charset="0"/>
              </a:rPr>
              <a:t>Участие в целевой группе по реализации проекта </a:t>
            </a:r>
          </a:p>
          <a:p>
            <a:pPr lvl="0" algn="ctr">
              <a:buNone/>
            </a:pPr>
            <a:r>
              <a:rPr lang="ru-RU" b="1" dirty="0" smtClean="0">
                <a:latin typeface="Bookman Old Style" pitchFamily="18" charset="0"/>
              </a:rPr>
              <a:t>		Краевой Инновационной площадки                </a:t>
            </a:r>
          </a:p>
          <a:p>
            <a:pPr lvl="0" algn="ctr">
              <a:buNone/>
            </a:pPr>
            <a:r>
              <a:rPr lang="ru-RU" b="1" dirty="0" smtClean="0">
                <a:latin typeface="Bookman Old Style" pitchFamily="18" charset="0"/>
              </a:rPr>
              <a:t>     (при инновационной инфраструктуре сферы образования Хабаровского края) «Культурно – образовательный эстетический комплекс «Дополнительное образование – колледж – высшая школа»</a:t>
            </a:r>
          </a:p>
          <a:p>
            <a:pPr lvl="0" algn="ctr">
              <a:buNone/>
            </a:pPr>
            <a:endParaRPr lang="ru-RU" b="1" dirty="0" smtClean="0">
              <a:latin typeface="Bookman Old Style" pitchFamily="18" charset="0"/>
            </a:endParaRPr>
          </a:p>
          <a:p>
            <a:pPr lvl="0" algn="ctr">
              <a:buNone/>
            </a:pPr>
            <a:r>
              <a:rPr lang="ru-RU" b="1" dirty="0" smtClean="0">
                <a:latin typeface="Bookman Old Style" pitchFamily="18" charset="0"/>
              </a:rPr>
              <a:t>МОДЕЛЬ ЭТНОКУЛЬТУРНОГО РАЗВИТИЯ ЛИЧНОСТИ В ПОЛИЭТНИЧЕСКОМ ПРОСТРАНСТВЕ РЕГИОНА» (2015 – 2017 гг.)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3" name="Picture 6" descr="Картинки по запросу центр отрада хабаровс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72" y="4625752"/>
            <a:ext cx="261857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J:\Пед Звездопад 2017\ФОТО\Конференция 19.11.15\IMG_7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44827"/>
            <a:ext cx="5416062" cy="4047797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4" descr="J:\Пед Звездопад 2017\ФОТО\19 КИК форум Диалог с русской культурой 15.11.16\IMG_1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0741" y="3921408"/>
            <a:ext cx="5454626" cy="3449727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5" descr="J:\Пед Звездопад 2017\ФОТО\IMG_99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3698" y="2616590"/>
            <a:ext cx="5709802" cy="324494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7" name="Picture 2" descr="J:\Пед Звездопад 2017\ФОТО\Конференция 19.11.15\IMG_75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0277" y="4251791"/>
            <a:ext cx="5755503" cy="2877751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Картинки по запросу центр отрада хабаровс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302" y="4255191"/>
            <a:ext cx="2363755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J:\1. Осенний детектив\IMG_62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4993" y="473581"/>
            <a:ext cx="6658845" cy="404214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" name="Picture 6" descr="J:\2. праздник 03.06.16\IMG_74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224" y="411141"/>
            <a:ext cx="7160447" cy="431560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8" descr="J:\Пед Звездопад 2017\ФОТО\IMG_27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7811" y="3123028"/>
            <a:ext cx="6653023" cy="406048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9" descr="J:\Пед Звездопад 2017\ФОТО\IMG_27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8930" y="3543093"/>
            <a:ext cx="5256626" cy="365253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119716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В рамках КИП организованы и проведены следующие праздники календарного цикла </a:t>
            </a:r>
            <a:r>
              <a:rPr lang="ru-RU" b="1" dirty="0" smtClean="0"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для воспитанников студии обще эстетического воспитания детей «Малышок»:</a:t>
            </a:r>
            <a:r>
              <a:rPr lang="ru-RU" sz="1600" b="1" dirty="0" smtClean="0">
                <a:latin typeface="Bookman Old Style" pitchFamily="18" charset="0"/>
              </a:rPr>
              <a:t/>
            </a:r>
            <a:br>
              <a:rPr lang="ru-RU" sz="1600" b="1" dirty="0" smtClean="0">
                <a:latin typeface="Bookman Old Style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282EB108-EDE6-4B8E-957B-D4A69BF580E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273</Words>
  <Application>Microsoft Office PowerPoint</Application>
  <PresentationFormat>Произвольный</PresentationFormat>
  <Paragraphs>65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Сектор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 Творческие, педагогические, научные достижения: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АДАПТАЦИЯ МОЛОДОГО СПЕЦИАЛИСТА В УЧРЕЖДЕНИИ ДОПОЛНИТЕЛЬНОГО ОБРАЗОВАНИЯ</dc:title>
  <dc:creator>Галина Николаевна</dc:creator>
  <cp:lastModifiedBy>Катерина</cp:lastModifiedBy>
  <cp:revision>85</cp:revision>
  <dcterms:created xsi:type="dcterms:W3CDTF">2018-10-22T06:14:27Z</dcterms:created>
  <dcterms:modified xsi:type="dcterms:W3CDTF">2019-11-27T02:06:52Z</dcterms:modified>
</cp:coreProperties>
</file>