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0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7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11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32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55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0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7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2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17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9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7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6358-015A-472D-8826-77AB1353C96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2628-E16D-4F0F-8521-471917544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9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C1E206-CA4A-4B55-9660-8E70A21C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467" y="1897680"/>
            <a:ext cx="6897950" cy="1961964"/>
          </a:xfrm>
        </p:spPr>
        <p:txBody>
          <a:bodyPr>
            <a:normAutofit/>
          </a:bodyPr>
          <a:lstStyle/>
          <a:p>
            <a:r>
              <a:rPr lang="ru-RU" sz="4400" dirty="0"/>
              <a:t>Тема: Роль наставника в становлении профессионала.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B196F5F-A28A-4837-9EAC-475476CC3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192" y="4108065"/>
            <a:ext cx="6341616" cy="1040983"/>
          </a:xfrm>
        </p:spPr>
        <p:txBody>
          <a:bodyPr>
            <a:normAutofit/>
          </a:bodyPr>
          <a:lstStyle/>
          <a:p>
            <a:r>
              <a:rPr lang="ru-RU" sz="2000" dirty="0"/>
              <a:t>Митрофанова Елена </a:t>
            </a:r>
            <a:r>
              <a:rPr lang="ru-RU" sz="2000" dirty="0" smtClean="0"/>
              <a:t>Анатольевна,</a:t>
            </a:r>
            <a:endParaRPr lang="ru-RU" sz="2000" dirty="0"/>
          </a:p>
          <a:p>
            <a:r>
              <a:rPr lang="ru-RU" sz="2000" dirty="0"/>
              <a:t>у</a:t>
            </a:r>
            <a:r>
              <a:rPr lang="ru-RU" sz="2000" dirty="0" smtClean="0"/>
              <a:t>читель </a:t>
            </a:r>
            <a:r>
              <a:rPr lang="ru-RU" sz="2000" dirty="0"/>
              <a:t>начальных классов МБОУ СОШ №30</a:t>
            </a:r>
          </a:p>
        </p:txBody>
      </p:sp>
    </p:spTree>
    <p:extLst>
      <p:ext uri="{BB962C8B-B14F-4D97-AF65-F5344CB8AC3E}">
        <p14:creationId xmlns="" xmlns:p14="http://schemas.microsoft.com/office/powerpoint/2010/main" val="7189204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FB18132-E16E-4BBA-929B-D6F6C2B68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504" y="209256"/>
            <a:ext cx="4292991" cy="643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2162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410073"/>
          </a:xfrm>
        </p:spPr>
        <p:txBody>
          <a:bodyPr>
            <a:normAutofit fontScale="90000"/>
          </a:bodyPr>
          <a:lstStyle/>
          <a:p>
            <a:r>
              <a:rPr lang="ru-RU" dirty="0"/>
              <a:t>"Со мной работали десятки молодых педагогов.</a:t>
            </a:r>
            <a:br>
              <a:rPr lang="ru-RU" dirty="0"/>
            </a:br>
            <a:r>
              <a:rPr lang="ru-RU" dirty="0"/>
              <a:t>Я убедился, что как бы человек успешно</a:t>
            </a:r>
            <a:br>
              <a:rPr lang="ru-RU" dirty="0"/>
            </a:br>
            <a:r>
              <a:rPr lang="ru-RU" dirty="0"/>
              <a:t>не кончил педагогический вуз, как бы он не был </a:t>
            </a:r>
            <a:r>
              <a:rPr lang="ru-RU" dirty="0" smtClean="0"/>
              <a:t>талантлив, а если не будет учиться на опыте,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никогда не будет хорошим педагогом,</a:t>
            </a:r>
            <a:br>
              <a:rPr lang="ru-RU" dirty="0"/>
            </a:br>
            <a:r>
              <a:rPr lang="ru-RU" dirty="0"/>
              <a:t>я сам учился у более старых педагогов…"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6933"/>
            <a:ext cx="10515600" cy="1080030"/>
          </a:xfrm>
        </p:spPr>
        <p:txBody>
          <a:bodyPr/>
          <a:lstStyle/>
          <a:p>
            <a:pPr algn="r"/>
            <a:r>
              <a:rPr lang="ru-RU" dirty="0" smtClean="0"/>
              <a:t>А</a:t>
            </a:r>
            <a:r>
              <a:rPr lang="ru-RU" dirty="0" smtClean="0"/>
              <a:t>. Макаренко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29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DE9F7-5E20-4629-A24C-A46D62AF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13" y="847316"/>
            <a:ext cx="7853038" cy="1325563"/>
          </a:xfrm>
        </p:spPr>
        <p:txBody>
          <a:bodyPr/>
          <a:lstStyle/>
          <a:p>
            <a:r>
              <a:rPr lang="ru-RU" b="1" dirty="0"/>
              <a:t>Каким должен быть наставник?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6E00AC-009C-4DC4-92EF-7F0AB324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126" y="2274479"/>
            <a:ext cx="5257800" cy="1603375"/>
          </a:xfrm>
        </p:spPr>
        <p:txBody>
          <a:bodyPr/>
          <a:lstStyle/>
          <a:p>
            <a:pPr algn="ctr"/>
            <a:r>
              <a:rPr lang="ru-RU" dirty="0"/>
              <a:t>терпеливым</a:t>
            </a:r>
          </a:p>
          <a:p>
            <a:pPr algn="ctr"/>
            <a:r>
              <a:rPr lang="ru-RU" dirty="0"/>
              <a:t>целеустремлённым</a:t>
            </a:r>
          </a:p>
          <a:p>
            <a:pPr algn="ctr"/>
            <a:r>
              <a:rPr lang="ru-RU" dirty="0"/>
              <a:t>иметь лидерские качества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06103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70C54-BF46-4242-9CAE-0E129DB8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Каждый ли может быть наставником?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A1938A-A522-4B35-A2F7-65B7C380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5" y="1941035"/>
            <a:ext cx="10515600" cy="4351338"/>
          </a:xfrm>
        </p:spPr>
        <p:txBody>
          <a:bodyPr/>
          <a:lstStyle/>
          <a:p>
            <a:r>
              <a:rPr lang="ru-RU" dirty="0" smtClean="0"/>
              <a:t>Добровольность </a:t>
            </a:r>
            <a:r>
              <a:rPr lang="ru-RU" dirty="0"/>
              <a:t>и целеустремлённость работы </a:t>
            </a:r>
            <a:r>
              <a:rPr lang="ru-RU" dirty="0" smtClean="0"/>
              <a:t>наставника</a:t>
            </a:r>
            <a:r>
              <a:rPr lang="ru-RU" dirty="0"/>
              <a:t>;</a:t>
            </a:r>
          </a:p>
          <a:p>
            <a:r>
              <a:rPr lang="ru-RU" dirty="0"/>
              <a:t>Морально – психологический контакт наставника и подшефного;</a:t>
            </a:r>
          </a:p>
          <a:p>
            <a:r>
              <a:rPr lang="ru-RU" dirty="0"/>
              <a:t>Личный положительный пример наставника;</a:t>
            </a:r>
          </a:p>
          <a:p>
            <a:r>
              <a:rPr lang="ru-RU" dirty="0"/>
              <a:t>Доброжелательность и взаимное уважение;</a:t>
            </a:r>
          </a:p>
          <a:p>
            <a:r>
              <a:rPr lang="ru-RU" dirty="0"/>
              <a:t>Уважительное отношение к мнению молодого специалиста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0088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97C2EFA5-1240-42E4-9929-676DCCE92A83}"/>
              </a:ext>
            </a:extLst>
          </p:cNvPr>
          <p:cNvSpPr/>
          <p:nvPr/>
        </p:nvSpPr>
        <p:spPr>
          <a:xfrm>
            <a:off x="4989251" y="2396971"/>
            <a:ext cx="1571347" cy="1535837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МС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7B5007C-DAAC-452B-91D1-B4AD3B08A9F5}"/>
              </a:ext>
            </a:extLst>
          </p:cNvPr>
          <p:cNvCxnSpPr>
            <a:stCxn id="5" idx="2"/>
          </p:cNvCxnSpPr>
          <p:nvPr/>
        </p:nvCxnSpPr>
        <p:spPr>
          <a:xfrm flipH="1" flipV="1">
            <a:off x="3879542" y="3164889"/>
            <a:ext cx="1109709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371795A-FC88-4559-BF3D-34F623FA3729}"/>
              </a:ext>
            </a:extLst>
          </p:cNvPr>
          <p:cNvCxnSpPr/>
          <p:nvPr/>
        </p:nvCxnSpPr>
        <p:spPr>
          <a:xfrm flipH="1" flipV="1">
            <a:off x="6560598" y="3164889"/>
            <a:ext cx="1109709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24100C9-7F61-49DD-8513-51F7286D9705}"/>
              </a:ext>
            </a:extLst>
          </p:cNvPr>
          <p:cNvCxnSpPr>
            <a:cxnSpLocks/>
          </p:cNvCxnSpPr>
          <p:nvPr/>
        </p:nvCxnSpPr>
        <p:spPr>
          <a:xfrm flipH="1" flipV="1">
            <a:off x="5774923" y="1511421"/>
            <a:ext cx="1" cy="8855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3E42978-9722-45D3-BC85-A9CCDF1310DA}"/>
              </a:ext>
            </a:extLst>
          </p:cNvPr>
          <p:cNvCxnSpPr>
            <a:cxnSpLocks/>
          </p:cNvCxnSpPr>
          <p:nvPr/>
        </p:nvCxnSpPr>
        <p:spPr>
          <a:xfrm flipH="1">
            <a:off x="4687410" y="3819250"/>
            <a:ext cx="697638" cy="79713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8D73009D-5A76-4D55-B2BB-33BD2D31D7E6}"/>
              </a:ext>
            </a:extLst>
          </p:cNvPr>
          <p:cNvCxnSpPr>
            <a:cxnSpLocks/>
          </p:cNvCxnSpPr>
          <p:nvPr/>
        </p:nvCxnSpPr>
        <p:spPr>
          <a:xfrm>
            <a:off x="6217330" y="3790027"/>
            <a:ext cx="589624" cy="82636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1F4D33FF-9298-44C2-BD8E-6FBBADDF02EA}"/>
              </a:ext>
            </a:extLst>
          </p:cNvPr>
          <p:cNvSpPr/>
          <p:nvPr/>
        </p:nvSpPr>
        <p:spPr>
          <a:xfrm>
            <a:off x="4687410" y="783453"/>
            <a:ext cx="2404551" cy="727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Техника безопасности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D74785E-0162-4DE7-B9F5-DC55AD885D87}"/>
              </a:ext>
            </a:extLst>
          </p:cNvPr>
          <p:cNvSpPr/>
          <p:nvPr/>
        </p:nvSpPr>
        <p:spPr>
          <a:xfrm>
            <a:off x="7670307" y="2800906"/>
            <a:ext cx="2404551" cy="727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Учебный процесс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6A435E63-2AD5-45E7-BD1B-032A98821860}"/>
              </a:ext>
            </a:extLst>
          </p:cNvPr>
          <p:cNvSpPr/>
          <p:nvPr/>
        </p:nvSpPr>
        <p:spPr>
          <a:xfrm>
            <a:off x="6436960" y="4616388"/>
            <a:ext cx="2404551" cy="727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Документация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1EBF6E36-78AA-485B-AB18-A551F3DEE069}"/>
              </a:ext>
            </a:extLst>
          </p:cNvPr>
          <p:cNvSpPr/>
          <p:nvPr/>
        </p:nvSpPr>
        <p:spPr>
          <a:xfrm>
            <a:off x="2824579" y="4623047"/>
            <a:ext cx="2404551" cy="727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Внеурочная деятельность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7C8D0D6-3651-4237-A28D-62D2DB55592D}"/>
              </a:ext>
            </a:extLst>
          </p:cNvPr>
          <p:cNvSpPr/>
          <p:nvPr/>
        </p:nvSpPr>
        <p:spPr>
          <a:xfrm>
            <a:off x="1474991" y="2800906"/>
            <a:ext cx="2404551" cy="727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Досуг</a:t>
            </a:r>
          </a:p>
        </p:txBody>
      </p:sp>
    </p:spTree>
    <p:extLst>
      <p:ext uri="{BB962C8B-B14F-4D97-AF65-F5344CB8AC3E}">
        <p14:creationId xmlns="" xmlns:p14="http://schemas.microsoft.com/office/powerpoint/2010/main" val="2793518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96FEF-5D5E-4D0A-867F-B3D0DF75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Задача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571F6D-DFBC-4648-B3CA-011657EFA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Подготовка </a:t>
            </a:r>
            <a:r>
              <a:rPr lang="ru-RU" dirty="0" smtClean="0"/>
              <a:t> к урокам</a:t>
            </a:r>
            <a:r>
              <a:rPr lang="ru-RU" dirty="0"/>
              <a:t>;</a:t>
            </a:r>
          </a:p>
          <a:p>
            <a:r>
              <a:rPr lang="ru-RU" dirty="0"/>
              <a:t>и</a:t>
            </a:r>
            <a:r>
              <a:rPr lang="ru-RU" dirty="0" smtClean="0"/>
              <a:t>спользование </a:t>
            </a:r>
            <a:r>
              <a:rPr lang="ru-RU" dirty="0"/>
              <a:t>различных форм и </a:t>
            </a:r>
            <a:r>
              <a:rPr lang="ru-RU" dirty="0" smtClean="0"/>
              <a:t>методов;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ыбор </a:t>
            </a:r>
            <a:r>
              <a:rPr lang="ru-RU" dirty="0"/>
              <a:t>темы </a:t>
            </a:r>
            <a:r>
              <a:rPr lang="ru-RU" dirty="0" smtClean="0"/>
              <a:t>самообразования;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инновационных </a:t>
            </a:r>
            <a:r>
              <a:rPr lang="ru-RU" dirty="0" smtClean="0"/>
              <a:t>тенденций;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 smtClean="0"/>
              <a:t>квалификации.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894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900090-11FB-4022-BB6F-308C5BC4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E0A91E-7B3B-48F0-984C-B78F88D0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Индивидуальные, коллективные, консультации;</a:t>
            </a:r>
          </a:p>
          <a:p>
            <a:r>
              <a:rPr lang="ru-RU" dirty="0"/>
              <a:t>п</a:t>
            </a:r>
            <a:r>
              <a:rPr lang="ru-RU" dirty="0" smtClean="0"/>
              <a:t>осещение </a:t>
            </a:r>
            <a:r>
              <a:rPr lang="ru-RU" dirty="0"/>
              <a:t>уроков;</a:t>
            </a:r>
          </a:p>
          <a:p>
            <a:r>
              <a:rPr lang="ru-RU" dirty="0"/>
              <a:t>м</a:t>
            </a:r>
            <a:r>
              <a:rPr lang="ru-RU" dirty="0" smtClean="0"/>
              <a:t>астер-классы</a:t>
            </a:r>
            <a:r>
              <a:rPr lang="ru-RU" dirty="0"/>
              <a:t>, семинары, открытые уроки;</a:t>
            </a:r>
          </a:p>
          <a:p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в группах;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25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6" id="{72C1B7BE-1972-40FE-BEC7-8D512245EA79}" vid="{340A72C9-CACE-4946-ADDD-831AD22E9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115</TotalTime>
  <Words>130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</vt:lpstr>
      <vt:lpstr>Тема: Роль наставника в становлении профессионала.</vt:lpstr>
      <vt:lpstr>Слайд 2</vt:lpstr>
      <vt:lpstr>"Со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 никогда не будет хорошим педагогом, я сам учился у более старых педагогов…" </vt:lpstr>
      <vt:lpstr>Каким должен быть наставник?</vt:lpstr>
      <vt:lpstr>Каждый ли может быть наставником?</vt:lpstr>
      <vt:lpstr>Слайд 6</vt:lpstr>
      <vt:lpstr>Задача наставника</vt:lpstr>
      <vt:lpstr>Формы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Роль наставника в становлении профессионала.</dc:title>
  <dc:creator>Телюк Наталья</dc:creator>
  <cp:lastModifiedBy>Заетитель директора</cp:lastModifiedBy>
  <cp:revision>11</cp:revision>
  <cp:lastPrinted>2021-02-09T03:38:22Z</cp:lastPrinted>
  <dcterms:created xsi:type="dcterms:W3CDTF">2021-02-08T11:27:43Z</dcterms:created>
  <dcterms:modified xsi:type="dcterms:W3CDTF">2021-02-12T00:24:44Z</dcterms:modified>
</cp:coreProperties>
</file>