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95" d="100"/>
          <a:sy n="95" d="100"/>
        </p:scale>
        <p:origin x="6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39311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7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69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05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89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32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94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07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6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6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1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5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6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3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1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3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1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8337" y="1380069"/>
            <a:ext cx="6987646" cy="2616199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ТЕХНОЛОГИИ МОДЫ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3200" dirty="0"/>
              <a:t>модуль </a:t>
            </a:r>
            <a:r>
              <a:rPr lang="ru-RU" sz="3200" dirty="0" smtClean="0"/>
              <a:t>«</a:t>
            </a:r>
            <a:r>
              <a:rPr lang="ru-RU" sz="3200" dirty="0" err="1" smtClean="0"/>
              <a:t>Эскизирование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8338" y="4770970"/>
            <a:ext cx="6987645" cy="1827758"/>
          </a:xfrm>
        </p:spPr>
        <p:txBody>
          <a:bodyPr>
            <a:normAutofit/>
          </a:bodyPr>
          <a:lstStyle/>
          <a:p>
            <a:r>
              <a:rPr lang="en-US" dirty="0" err="1" smtClean="0"/>
              <a:t>WorldSkills</a:t>
            </a:r>
            <a:r>
              <a:rPr lang="en-US" dirty="0" smtClean="0"/>
              <a:t> Russia Juniors</a:t>
            </a:r>
            <a:r>
              <a:rPr lang="ru-RU" dirty="0" smtClean="0"/>
              <a:t> </a:t>
            </a:r>
            <a:r>
              <a:rPr lang="en-US" dirty="0" smtClean="0"/>
              <a:t>2019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Автор: </a:t>
            </a:r>
            <a:r>
              <a:rPr lang="ru-RU" dirty="0" err="1" smtClean="0"/>
              <a:t>Финикова</a:t>
            </a:r>
            <a:r>
              <a:rPr lang="ru-RU" dirty="0" smtClean="0"/>
              <a:t> Татьяна Георгиевна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28337" y="605367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МАУ ДО ЦЭВД «Отрада» г. Хабаровск</a:t>
            </a:r>
          </a:p>
        </p:txBody>
      </p:sp>
    </p:spTree>
    <p:extLst>
      <p:ext uri="{BB962C8B-B14F-4D97-AF65-F5344CB8AC3E}">
        <p14:creationId xmlns:p14="http://schemas.microsoft.com/office/powerpoint/2010/main" val="34801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08891"/>
          </a:xfrm>
        </p:spPr>
        <p:txBody>
          <a:bodyPr>
            <a:noAutofit/>
          </a:bodyPr>
          <a:lstStyle/>
          <a:p>
            <a:r>
              <a:rPr lang="ru-RU" sz="2800" dirty="0"/>
              <a:t>Критерии оценивания конкурсных </a:t>
            </a:r>
            <a:r>
              <a:rPr lang="ru-RU" sz="2800" dirty="0" smtClean="0"/>
              <a:t>заданий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046895"/>
              </p:ext>
            </p:extLst>
          </p:nvPr>
        </p:nvGraphicFramePr>
        <p:xfrm>
          <a:off x="982133" y="1628566"/>
          <a:ext cx="7696977" cy="4172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183">
                  <a:extLst>
                    <a:ext uri="{9D8B030D-6E8A-4147-A177-3AD203B41FA5}">
                      <a16:colId xmlns:a16="http://schemas.microsoft.com/office/drawing/2014/main" val="2794127818"/>
                    </a:ext>
                  </a:extLst>
                </a:gridCol>
                <a:gridCol w="3818794">
                  <a:extLst>
                    <a:ext uri="{9D8B030D-6E8A-4147-A177-3AD203B41FA5}">
                      <a16:colId xmlns:a16="http://schemas.microsoft.com/office/drawing/2014/main" val="1258755238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755732653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489483497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64767172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Специальный стандарт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1961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Судейская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Измеряемая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1015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управление рабочим процессом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20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 навыки и межличностное общение (понимание сути задания)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4790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проблемных ситуаций, способность к инновации и креативность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5394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Дизайнерские навыки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9968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Технический эскиз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9083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Конструктивное моделирование и макетирование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383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Раскрой, изготовление 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окончательная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9766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Итого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4272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7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WorldSkills</a:t>
            </a:r>
            <a:r>
              <a:rPr lang="ru-RU" dirty="0"/>
              <a:t> </a:t>
            </a:r>
            <a:r>
              <a:rPr lang="ru-RU" dirty="0" err="1"/>
              <a:t>International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2438401"/>
            <a:ext cx="7704667" cy="333281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WorldSkills</a:t>
            </a:r>
            <a:r>
              <a:rPr lang="ru-RU" dirty="0"/>
              <a:t> </a:t>
            </a:r>
            <a:r>
              <a:rPr lang="ru-RU" dirty="0" err="1"/>
              <a:t>International</a:t>
            </a:r>
            <a:r>
              <a:rPr lang="ru-RU" dirty="0"/>
              <a:t> (WSI, от англ. </a:t>
            </a:r>
            <a:r>
              <a:rPr lang="ru-RU" dirty="0" err="1"/>
              <a:t>skills</a:t>
            </a:r>
            <a:r>
              <a:rPr lang="ru-RU" dirty="0"/>
              <a:t> — «умения») — международная некоммерческая ассоциация, целью которой является повышение статуса и стандартов профессиональной подготовки и квалификации по всему миру, популяризация рабочих профессий через </a:t>
            </a:r>
            <a:r>
              <a:rPr lang="ru-RU" dirty="0" smtClean="0"/>
              <a:t>проведение международных </a:t>
            </a:r>
            <a:r>
              <a:rPr lang="ru-RU" dirty="0"/>
              <a:t>соревнований по всему миру. Основана в 1953 </a:t>
            </a:r>
            <a:r>
              <a:rPr lang="ru-RU" dirty="0" smtClean="0"/>
              <a:t>году. </a:t>
            </a:r>
            <a:r>
              <a:rPr lang="ru-RU" dirty="0"/>
              <a:t>На сегодняшний день в деятельности организации принимают участие 80 стран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6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112332" y="914400"/>
            <a:ext cx="4070679" cy="588265"/>
          </a:xfrm>
        </p:spPr>
        <p:txBody>
          <a:bodyPr/>
          <a:lstStyle/>
          <a:p>
            <a:r>
              <a:rPr lang="ru-RU" dirty="0" smtClean="0"/>
              <a:t>Миссия </a:t>
            </a:r>
            <a:r>
              <a:rPr lang="en-US" dirty="0" smtClean="0"/>
              <a:t>WSI</a:t>
            </a:r>
            <a:endParaRPr lang="ru-RU" dirty="0"/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t="10060" r="10844" b="9098"/>
          <a:stretch/>
        </p:blipFill>
        <p:spPr/>
      </p:pic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1112332" y="1700784"/>
            <a:ext cx="4070679" cy="378561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Своей миссией WSI называет привлечение внимания к рабочим профессиям и создание условий для развития высоких профессиональных стандартов]. Её основная деятельность — организация и проведение профессиональных соревнований различного уровня для молодых людей в возрасте до 22 лет. Раз в два года проходит мировой чемпионат рабочих профессий </a:t>
            </a:r>
            <a:r>
              <a:rPr lang="ru-RU" dirty="0" err="1"/>
              <a:t>WorldSkills</a:t>
            </a:r>
            <a:r>
              <a:rPr lang="ru-RU" dirty="0"/>
              <a:t>, который также называют «Олимпиадой для рабочих рук». В настоящее время это крупнейшее соревнование подобного рода.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4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113523" y="4414976"/>
            <a:ext cx="7515991" cy="566738"/>
          </a:xfrm>
        </p:spPr>
        <p:txBody>
          <a:bodyPr/>
          <a:lstStyle/>
          <a:p>
            <a:r>
              <a:rPr lang="ru-RU" dirty="0" smtClean="0"/>
              <a:t>Структура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2" b="11502"/>
          <a:stretch>
            <a:fillRect/>
          </a:stretch>
        </p:blipFill>
        <p:spPr/>
      </p:pic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структуру чемпионата </a:t>
            </a:r>
            <a:r>
              <a:rPr lang="ru-RU" dirty="0" err="1"/>
              <a:t>WorldSkills</a:t>
            </a:r>
            <a:r>
              <a:rPr lang="ru-RU" dirty="0"/>
              <a:t> входят 45 профессиональных компетенций, разделенных на шесть магистральных направлений. В том числе компетенция «Технологии моды» </a:t>
            </a:r>
          </a:p>
        </p:txBody>
      </p:sp>
    </p:spTree>
    <p:extLst>
      <p:ext uri="{BB962C8B-B14F-4D97-AF65-F5344CB8AC3E}">
        <p14:creationId xmlns:p14="http://schemas.microsoft.com/office/powerpoint/2010/main" val="16342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332" y="914401"/>
            <a:ext cx="4070679" cy="5852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Техническая квалификация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54" t="958" r="5530" b="19169"/>
          <a:stretch/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2332" y="1682496"/>
            <a:ext cx="4070679" cy="38039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Техническая </a:t>
            </a:r>
            <a:r>
              <a:rPr lang="ru-RU" dirty="0"/>
              <a:t>квалификация специалиста компетенции «Технология моды основывается на владении </a:t>
            </a:r>
            <a:r>
              <a:rPr lang="ru-RU" dirty="0" smtClean="0"/>
              <a:t>основами дизайна</a:t>
            </a:r>
            <a:r>
              <a:rPr lang="ru-RU" dirty="0"/>
              <a:t>, различными системами конструирования одежды и техниками </a:t>
            </a:r>
            <a:r>
              <a:rPr lang="ru-RU" dirty="0" smtClean="0"/>
              <a:t>кроя, технологическими </a:t>
            </a:r>
            <a:r>
              <a:rPr lang="ru-RU" dirty="0"/>
              <a:t>приемами изготовления одежды и ее </a:t>
            </a:r>
            <a:r>
              <a:rPr lang="ru-RU" dirty="0" smtClean="0"/>
              <a:t>окончательной отделкой</a:t>
            </a:r>
            <a:r>
              <a:rPr lang="ru-RU" dirty="0"/>
              <a:t>.</a:t>
            </a:r>
          </a:p>
          <a:p>
            <a:r>
              <a:rPr lang="ru-RU" dirty="0"/>
              <a:t>Такой специалист может работать в одном из нескольких секторов </a:t>
            </a:r>
            <a:r>
              <a:rPr lang="ru-RU" dirty="0" smtClean="0"/>
              <a:t>производства </a:t>
            </a:r>
            <a:r>
              <a:rPr lang="ru-RU" dirty="0"/>
              <a:t>и сбыта модных изделий.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7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333" y="1164333"/>
            <a:ext cx="2728147" cy="588265"/>
          </a:xfrm>
        </p:spPr>
        <p:txBody>
          <a:bodyPr>
            <a:noAutofit/>
          </a:bodyPr>
          <a:lstStyle/>
          <a:p>
            <a:r>
              <a:rPr lang="ru-RU" dirty="0"/>
              <a:t>Конкурсное задание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63" r="18509"/>
          <a:stretch/>
        </p:blipFill>
        <p:spPr>
          <a:xfrm>
            <a:off x="4333938" y="914400"/>
            <a:ext cx="3822509" cy="4572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2333" y="2100070"/>
            <a:ext cx="2728147" cy="3733801"/>
          </a:xfrm>
        </p:spPr>
        <p:txBody>
          <a:bodyPr>
            <a:normAutofit/>
          </a:bodyPr>
          <a:lstStyle/>
          <a:p>
            <a:r>
              <a:rPr lang="ru-RU" dirty="0"/>
              <a:t>Конкурсное задание «</a:t>
            </a:r>
            <a:r>
              <a:rPr lang="ru-RU" dirty="0" err="1"/>
              <a:t>JuniorSkills</a:t>
            </a:r>
            <a:r>
              <a:rPr lang="ru-RU" dirty="0"/>
              <a:t>» </a:t>
            </a:r>
            <a:r>
              <a:rPr lang="ru-RU" dirty="0" smtClean="0"/>
              <a:t>включает </a:t>
            </a:r>
            <a:r>
              <a:rPr lang="ru-RU" dirty="0"/>
              <a:t>в себя элементы проектирования, конструктивного моделирования и изготовление швейных изделий различными способами. Конкурсное задание  выполняется </a:t>
            </a:r>
            <a:r>
              <a:rPr lang="ru-RU" dirty="0" err="1"/>
              <a:t>по-модульно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2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49807"/>
          </a:xfrm>
        </p:spPr>
        <p:txBody>
          <a:bodyPr/>
          <a:lstStyle/>
          <a:p>
            <a:r>
              <a:rPr lang="ru-RU" dirty="0" smtClean="0"/>
              <a:t>Модули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731335"/>
              </p:ext>
            </p:extLst>
          </p:nvPr>
        </p:nvGraphicFramePr>
        <p:xfrm>
          <a:off x="982133" y="1561681"/>
          <a:ext cx="7704138" cy="37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025">
                  <a:extLst>
                    <a:ext uri="{9D8B030D-6E8A-4147-A177-3AD203B41FA5}">
                      <a16:colId xmlns:a16="http://schemas.microsoft.com/office/drawing/2014/main" val="1284835329"/>
                    </a:ext>
                  </a:extLst>
                </a:gridCol>
                <a:gridCol w="2602523">
                  <a:extLst>
                    <a:ext uri="{9D8B030D-6E8A-4147-A177-3AD203B41FA5}">
                      <a16:colId xmlns:a16="http://schemas.microsoft.com/office/drawing/2014/main" val="3698122617"/>
                    </a:ext>
                  </a:extLst>
                </a:gridCol>
                <a:gridCol w="1014884">
                  <a:extLst>
                    <a:ext uri="{9D8B030D-6E8A-4147-A177-3AD203B41FA5}">
                      <a16:colId xmlns:a16="http://schemas.microsoft.com/office/drawing/2014/main" val="2965780534"/>
                    </a:ext>
                  </a:extLst>
                </a:gridCol>
                <a:gridCol w="934496">
                  <a:extLst>
                    <a:ext uri="{9D8B030D-6E8A-4147-A177-3AD203B41FA5}">
                      <a16:colId xmlns:a16="http://schemas.microsoft.com/office/drawing/2014/main" val="930115890"/>
                    </a:ext>
                  </a:extLst>
                </a:gridCol>
                <a:gridCol w="1235947">
                  <a:extLst>
                    <a:ext uri="{9D8B030D-6E8A-4147-A177-3AD203B41FA5}">
                      <a16:colId xmlns:a16="http://schemas.microsoft.com/office/drawing/2014/main" val="2979976338"/>
                    </a:ext>
                  </a:extLst>
                </a:gridCol>
                <a:gridCol w="1301263">
                  <a:extLst>
                    <a:ext uri="{9D8B030D-6E8A-4147-A177-3AD203B41FA5}">
                      <a16:colId xmlns:a16="http://schemas.microsoft.com/office/drawing/2014/main" val="694600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модуля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 модуля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Конкурсные </a:t>
                      </a: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Рабочее время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на задание в часах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014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Модуль 1: </a:t>
                      </a:r>
                      <a:r>
                        <a:rPr lang="ru-RU" sz="1400" i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Эскизирование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10:00-11:00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6549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Модуль 2: </a:t>
                      </a:r>
                      <a:r>
                        <a:rPr lang="ru-RU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модели платья методом макетирования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12:00-14:00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7416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Модуль 3: </a:t>
                      </a:r>
                      <a:r>
                        <a:rPr lang="ru-RU" sz="1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Конструкторские разработки женского платья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10:00-13:00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214181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Модуль 4: </a:t>
                      </a:r>
                      <a:r>
                        <a:rPr lang="ru-RU" sz="1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Изготовление женского платья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10:00-14:00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22956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10:00-11:00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2826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Модуль 5: </a:t>
                      </a:r>
                      <a:r>
                        <a:rPr lang="ru-RU" sz="1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Изготовление аксессуара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11:30-12:30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315535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4073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6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3523" y="4414976"/>
            <a:ext cx="7515991" cy="566738"/>
          </a:xfrm>
        </p:spPr>
        <p:txBody>
          <a:bodyPr/>
          <a:lstStyle/>
          <a:p>
            <a:r>
              <a:rPr lang="ru-RU" dirty="0" err="1" smtClean="0"/>
              <a:t>Эскизирование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Участнику необходимо выполнить графический эскиз модели (моделей) на фигуре (</a:t>
            </a:r>
            <a:r>
              <a:rPr lang="ru-RU" dirty="0" err="1"/>
              <a:t>фигурине</a:t>
            </a:r>
            <a:r>
              <a:rPr lang="ru-RU" dirty="0"/>
              <a:t>) в соответствии со свойствами ткани (по образцу ткани) и сегментом </a:t>
            </a:r>
            <a:r>
              <a:rPr lang="ru-RU" dirty="0" err="1"/>
              <a:t>фэшн</a:t>
            </a:r>
            <a:r>
              <a:rPr lang="ru-RU" dirty="0"/>
              <a:t>-рынка, выбранным случайным образом путем жеребьевки. 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01" b="44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97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79230"/>
          </a:xfrm>
        </p:spPr>
        <p:txBody>
          <a:bodyPr/>
          <a:lstStyle/>
          <a:p>
            <a:r>
              <a:rPr lang="ru-RU" dirty="0" smtClean="0"/>
              <a:t>Требования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82133" y="1607736"/>
            <a:ext cx="7704667" cy="43920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Графические эскизы должны отвечать следующим требованиям:</a:t>
            </a:r>
          </a:p>
          <a:p>
            <a:pPr lvl="1"/>
            <a:r>
              <a:rPr lang="ru-RU" dirty="0"/>
              <a:t>Количество фигур зависит от сегмента рынка;</a:t>
            </a:r>
          </a:p>
          <a:p>
            <a:pPr lvl="1"/>
            <a:r>
              <a:rPr lang="ru-RU" dirty="0"/>
              <a:t>для «масс-</a:t>
            </a:r>
            <a:r>
              <a:rPr lang="ru-RU" dirty="0" err="1"/>
              <a:t>маркет</a:t>
            </a:r>
            <a:r>
              <a:rPr lang="ru-RU" dirty="0"/>
              <a:t>» - модная одежда по доступной цене - 3 модели;</a:t>
            </a:r>
          </a:p>
          <a:p>
            <a:pPr lvl="1"/>
            <a:r>
              <a:rPr lang="ru-RU" dirty="0"/>
              <a:t>для «прет-а-порте» - одежда хорошего качества по средней цене -  2 модели;</a:t>
            </a:r>
          </a:p>
          <a:p>
            <a:pPr marL="0" indent="0">
              <a:buNone/>
            </a:pPr>
            <a:r>
              <a:rPr lang="ru-RU" dirty="0"/>
              <a:t>Модели должны соответствовать:</a:t>
            </a:r>
          </a:p>
          <a:p>
            <a:pPr lvl="1"/>
            <a:r>
              <a:rPr lang="ru-RU" dirty="0"/>
              <a:t>свойствам ткани;</a:t>
            </a:r>
          </a:p>
          <a:p>
            <a:pPr lvl="1"/>
            <a:r>
              <a:rPr lang="ru-RU" dirty="0"/>
              <a:t>сегменту рынка;</a:t>
            </a:r>
          </a:p>
          <a:p>
            <a:pPr lvl="1"/>
            <a:r>
              <a:rPr lang="ru-RU" dirty="0"/>
              <a:t>выполнены на формате А3 (горизонтальный);</a:t>
            </a:r>
          </a:p>
          <a:p>
            <a:pPr lvl="1"/>
            <a:r>
              <a:rPr lang="ru-RU" dirty="0"/>
              <a:t>вид спереди;</a:t>
            </a:r>
          </a:p>
          <a:p>
            <a:pPr lvl="1"/>
            <a:r>
              <a:rPr lang="ru-RU" dirty="0"/>
              <a:t>вид сзади;</a:t>
            </a:r>
          </a:p>
          <a:p>
            <a:pPr lvl="1"/>
            <a:r>
              <a:rPr lang="ru-RU" dirty="0"/>
              <a:t>на листе не должно быть авторских подписей;</a:t>
            </a:r>
          </a:p>
          <a:p>
            <a:pPr lvl="1"/>
            <a:r>
              <a:rPr lang="ru-RU" dirty="0"/>
              <a:t>эскиз модели одежды выполнен в черно-белой графике (чёрными чернилами);</a:t>
            </a:r>
          </a:p>
        </p:txBody>
      </p:sp>
    </p:spTree>
    <p:extLst>
      <p:ext uri="{BB962C8B-B14F-4D97-AF65-F5344CB8AC3E}">
        <p14:creationId xmlns:p14="http://schemas.microsoft.com/office/powerpoint/2010/main" val="19886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37</TotalTime>
  <Words>537</Words>
  <Application>Microsoft Office PowerPoint</Application>
  <PresentationFormat>Экран (4:3)</PresentationFormat>
  <Paragraphs>120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Times New Roman</vt:lpstr>
      <vt:lpstr>Параллакс</vt:lpstr>
      <vt:lpstr>ТЕХНОЛОГИИ МОДЫ модуль «Эскизирование»</vt:lpstr>
      <vt:lpstr>WorldSkills International </vt:lpstr>
      <vt:lpstr>Миссия WSI</vt:lpstr>
      <vt:lpstr>Структура</vt:lpstr>
      <vt:lpstr>Техническая квалификация</vt:lpstr>
      <vt:lpstr>Конкурсное задание</vt:lpstr>
      <vt:lpstr>Модули</vt:lpstr>
      <vt:lpstr>Эскизирование</vt:lpstr>
      <vt:lpstr>Требования</vt:lpstr>
      <vt:lpstr>Критерии оценивания конкурсных заданий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МОДЫ модуль «Технический рисунок»</dc:title>
  <dc:creator>Александр Фиников</dc:creator>
  <cp:lastModifiedBy>Александр Фиников</cp:lastModifiedBy>
  <cp:revision>5</cp:revision>
  <dcterms:created xsi:type="dcterms:W3CDTF">2019-11-10T11:23:54Z</dcterms:created>
  <dcterms:modified xsi:type="dcterms:W3CDTF">2019-11-10T12:00:56Z</dcterms:modified>
</cp:coreProperties>
</file>