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5" r:id="rId4"/>
    <p:sldId id="266" r:id="rId5"/>
    <p:sldId id="257" r:id="rId6"/>
    <p:sldId id="260" r:id="rId7"/>
    <p:sldId id="258" r:id="rId8"/>
    <p:sldId id="262" r:id="rId9"/>
    <p:sldId id="263" r:id="rId10"/>
    <p:sldId id="264" r:id="rId11"/>
    <p:sldId id="261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684E-291D-4F75-9FC2-338614C75417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5883-3816-487D-9A44-9A338386AF1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684E-291D-4F75-9FC2-338614C75417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5883-3816-487D-9A44-9A338386AF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684E-291D-4F75-9FC2-338614C75417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5883-3816-487D-9A44-9A338386AF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684E-291D-4F75-9FC2-338614C75417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5883-3816-487D-9A44-9A338386AF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684E-291D-4F75-9FC2-338614C75417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5945883-3816-487D-9A44-9A338386AF1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684E-291D-4F75-9FC2-338614C75417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5883-3816-487D-9A44-9A338386AF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684E-291D-4F75-9FC2-338614C75417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5883-3816-487D-9A44-9A338386AF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684E-291D-4F75-9FC2-338614C75417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5883-3816-487D-9A44-9A338386AF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684E-291D-4F75-9FC2-338614C75417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5883-3816-487D-9A44-9A338386AF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684E-291D-4F75-9FC2-338614C75417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5883-3816-487D-9A44-9A338386AF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684E-291D-4F75-9FC2-338614C75417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5883-3816-487D-9A44-9A338386AF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2B6684E-291D-4F75-9FC2-338614C75417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5945883-3816-487D-9A44-9A338386AF1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Проблема преемственности: студент-молодой специалист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C00000"/>
                </a:solidFill>
              </a:rPr>
              <a:t>Лесникова</a:t>
            </a:r>
            <a:r>
              <a:rPr lang="ru-RU" b="1" dirty="0" smtClean="0">
                <a:solidFill>
                  <a:srgbClr val="C00000"/>
                </a:solidFill>
              </a:rPr>
              <a:t> Елена Евгеньевна, учитель русского языка и литературы МАОУ «СШ № 35»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22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Основные компетенции, необходимые современному наставнику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3</a:t>
            </a:r>
            <a:r>
              <a:rPr lang="ru-RU" b="1" dirty="0"/>
              <a:t>. Блок </a:t>
            </a:r>
            <a:r>
              <a:rPr lang="ru-RU" b="1" dirty="0" err="1"/>
              <a:t>коуч</a:t>
            </a:r>
            <a:r>
              <a:rPr lang="ru-RU" b="1" dirty="0"/>
              <a:t>-компетенций: 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− </a:t>
            </a:r>
            <a:r>
              <a:rPr lang="ru-RU" dirty="0"/>
              <a:t>готов взять на себя ответственность за развитие и саморазвитие подопечного;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− </a:t>
            </a:r>
            <a:r>
              <a:rPr lang="ru-RU" dirty="0"/>
              <a:t>способен помочь молодому учителю «прирастить» новые знания, освоить новые технологии, сформировать жизненные принципы;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− </a:t>
            </a:r>
            <a:r>
              <a:rPr lang="ru-RU" dirty="0"/>
              <a:t>способен планировать и проектировать профессиональное развитие своего подопечного;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− </a:t>
            </a:r>
            <a:r>
              <a:rPr lang="ru-RU" dirty="0"/>
              <a:t>готов помогать развивать креативное мышление и навыки решения проблем.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6108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ЭТАПЫ ПРОЦЕССА НАСТАВНИЧЕСКОГО ВЗАИМОДЕЙСТВИЯ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Предварительная встреча и организация подготовки к взаимодействию. </a:t>
            </a:r>
          </a:p>
          <a:p>
            <a:r>
              <a:rPr lang="ru-RU" dirty="0" err="1" smtClean="0"/>
              <a:t>Оговаривание</a:t>
            </a:r>
            <a:r>
              <a:rPr lang="ru-RU" dirty="0" smtClean="0"/>
              <a:t> особенностей взаимодействия и планирование совместной работы.</a:t>
            </a:r>
          </a:p>
          <a:p>
            <a:r>
              <a:rPr lang="ru-RU" dirty="0" smtClean="0"/>
              <a:t>Формирование личного списка наставника: какие профессиональные навыки я могу передать наставляемому.</a:t>
            </a:r>
          </a:p>
          <a:p>
            <a:r>
              <a:rPr lang="ru-RU" dirty="0" smtClean="0"/>
              <a:t>Самоанализ компетенции наставника и наставляемого.</a:t>
            </a:r>
          </a:p>
          <a:p>
            <a:r>
              <a:rPr lang="ru-RU" dirty="0" smtClean="0"/>
              <a:t>Ведение дневника практики.</a:t>
            </a:r>
          </a:p>
          <a:p>
            <a:r>
              <a:rPr lang="ru-RU" dirty="0" smtClean="0"/>
              <a:t>Оценка результатов взаимодействия.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408158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Флеш</a:t>
            </a:r>
            <a:r>
              <a:rPr lang="ru-RU" dirty="0" smtClean="0"/>
              <a:t>-наставничество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b="1" u="sng" dirty="0"/>
              <a:t>Наставничество через одноразовые встречи или обсуждения </a:t>
            </a:r>
            <a:endParaRPr lang="ru-RU" b="1" u="sng" dirty="0" smtClean="0"/>
          </a:p>
          <a:p>
            <a:pPr marL="0" indent="0">
              <a:buNone/>
            </a:pPr>
            <a:r>
              <a:rPr lang="ru-RU" dirty="0" smtClean="0"/>
              <a:t>-Помогает </a:t>
            </a:r>
            <a:r>
              <a:rPr lang="ru-RU" dirty="0"/>
              <a:t>подопечным учиться, обращаясь за помощью к более опытному сотруднику.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-</a:t>
            </a:r>
            <a:r>
              <a:rPr lang="ru-RU" dirty="0" err="1" smtClean="0"/>
              <a:t>Flash</a:t>
            </a:r>
            <a:r>
              <a:rPr lang="ru-RU" dirty="0" smtClean="0"/>
              <a:t>-наставники </a:t>
            </a:r>
            <a:r>
              <a:rPr lang="ru-RU" dirty="0"/>
              <a:t>обычно предоставляют ценные знания и опыт работы, но в очень ограниченном временном интервале</a:t>
            </a:r>
          </a:p>
        </p:txBody>
      </p:sp>
    </p:spTree>
    <p:extLst>
      <p:ext uri="{BB962C8B-B14F-4D97-AF65-F5344CB8AC3E}">
        <p14:creationId xmlns:p14="http://schemas.microsoft.com/office/powerpoint/2010/main" val="3118780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Функции взаимодействия </a:t>
            </a:r>
            <a:br>
              <a:rPr lang="ru-RU" sz="3200" b="1" dirty="0" smtClean="0"/>
            </a:br>
            <a:r>
              <a:rPr lang="ru-RU" sz="3200" b="1" dirty="0" smtClean="0"/>
              <a:t>наставник-студент(молодой специалист)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Обучение</a:t>
            </a:r>
            <a:r>
              <a:rPr lang="ru-RU" b="1" dirty="0" smtClean="0"/>
              <a:t>                      информирование 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                демонстрация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                консультация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Медиация</a:t>
            </a:r>
            <a:r>
              <a:rPr lang="ru-RU" b="1" dirty="0" smtClean="0"/>
              <a:t>                     диагностика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                решение проблем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Самообразование</a:t>
            </a:r>
            <a:r>
              <a:rPr lang="ru-RU" b="1" dirty="0" smtClean="0"/>
              <a:t>      самооценка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                выявление 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                дефицитов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                проектирование                       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91107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ОБЩИЕ ВЫВОДЫ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современной ситуации работы с молодыми специалистами нужно учесть особенности подготовки будущих педагогов.</a:t>
            </a:r>
          </a:p>
          <a:p>
            <a:r>
              <a:rPr lang="ru-RU" dirty="0" smtClean="0"/>
              <a:t>Увеличиваются требования к работе наставника.</a:t>
            </a:r>
          </a:p>
          <a:p>
            <a:r>
              <a:rPr lang="ru-RU" dirty="0" smtClean="0"/>
              <a:t>Новые формы работы по наставничеству, прописанные во всех современных документах и устаревшая форма отчета студентов (отметка за практику).</a:t>
            </a:r>
          </a:p>
          <a:p>
            <a:r>
              <a:rPr lang="ru-RU" dirty="0" smtClean="0"/>
              <a:t>Ограниченное время на взаимодействие.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4720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ПОЧЕМУ НЕОБХОДИМА РАБОТА ПО НАСТАВНИЧЕСТВУ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Неразвитость </a:t>
            </a:r>
            <a:r>
              <a:rPr lang="ru-RU" dirty="0" err="1" smtClean="0"/>
              <a:t>метакомпетенций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Сложность во взаимодействии.</a:t>
            </a:r>
          </a:p>
          <a:p>
            <a:r>
              <a:rPr lang="ru-RU" dirty="0" smtClean="0"/>
              <a:t>Концептуальные </a:t>
            </a:r>
            <a:r>
              <a:rPr lang="ru-RU" dirty="0" err="1" smtClean="0"/>
              <a:t>метакомпетенции</a:t>
            </a:r>
            <a:r>
              <a:rPr lang="ru-RU" dirty="0" smtClean="0"/>
              <a:t> и индивидуальная эффективность.</a:t>
            </a:r>
          </a:p>
          <a:p>
            <a:r>
              <a:rPr lang="ru-RU" dirty="0" smtClean="0"/>
              <a:t>Способность справляться с неуверенностью и критикой.</a:t>
            </a:r>
          </a:p>
          <a:p>
            <a:r>
              <a:rPr lang="ru-RU" dirty="0" smtClean="0"/>
              <a:t>Риск не закрепиться в выбранной профессии.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877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Этапы наставничества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/>
              <a:t>Профориентация в школе (педагогические классы, школы вожатых)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Обучение в педагогических вузах, </a:t>
            </a:r>
            <a:r>
              <a:rPr lang="ru-RU" sz="4000" b="1" dirty="0" err="1" smtClean="0">
                <a:solidFill>
                  <a:srgbClr val="FF0000"/>
                </a:solidFill>
              </a:rPr>
              <a:t>ссузах</a:t>
            </a:r>
            <a:endParaRPr lang="ru-RU" sz="4000" b="1" dirty="0" smtClean="0">
              <a:solidFill>
                <a:srgbClr val="FF0000"/>
              </a:solidFill>
            </a:endParaRPr>
          </a:p>
          <a:p>
            <a:r>
              <a:rPr lang="ru-RU" sz="4000" b="1" dirty="0" smtClean="0"/>
              <a:t>Практика в школе</a:t>
            </a:r>
          </a:p>
          <a:p>
            <a:r>
              <a:rPr lang="ru-RU" sz="4000" b="1" dirty="0" smtClean="0"/>
              <a:t>Молодой специалист в школе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14198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Проблемы в преемственности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Новые формы работы и старая методика оценки деятельности студента на практике.</a:t>
            </a:r>
          </a:p>
          <a:p>
            <a:r>
              <a:rPr lang="ru-RU" dirty="0" smtClean="0"/>
              <a:t>Разрыв в преемственности по подготовке молодых специалистов на этапе обучения в вузе, </a:t>
            </a:r>
            <a:r>
              <a:rPr lang="ru-RU" dirty="0" err="1" smtClean="0"/>
              <a:t>ссузе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Преемственность </a:t>
            </a:r>
            <a:r>
              <a:rPr lang="ru-RU" dirty="0" smtClean="0"/>
              <a:t>в наставничестве студент-молодой специалист.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7684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Работа студента на практике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9430276"/>
              </p:ext>
            </p:extLst>
          </p:nvPr>
        </p:nvGraphicFramePr>
        <p:xfrm>
          <a:off x="457200" y="1600200"/>
          <a:ext cx="82296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ПРЕЖНЯЯ СИСТЕМА ПОДГОТОВКИ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СОВРЕМЕННАЯ СИСТЕМА ПОДГОТОВКИ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ЗАДАНИЕ НА ПРАКТИКУ: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Физиологические аспекты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Психологические аспекты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Педагогические</a:t>
                      </a:r>
                      <a:r>
                        <a:rPr lang="ru-RU" baseline="0" dirty="0" smtClean="0"/>
                        <a:t> аспекты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Методические аспекты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Количество прослушанных и проведенных самостоятельно уроков(мероприятий)50/50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baseline="0" dirty="0" smtClean="0"/>
                        <a:t>ПРЕДВАРИТЕЛЬНАЯ ПОДГОТОВКА: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Методика анализа урока (методический , психолого-педагогический, физиологический аспекты)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Тема для исследования на практике студентом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="1" u="sng" baseline="0" dirty="0" smtClean="0"/>
                        <a:t>Теоретическая подготовка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="1" u="sng" baseline="0" dirty="0" smtClean="0"/>
                        <a:t>Аналитическая подготовка</a:t>
                      </a:r>
                      <a:endParaRPr lang="ru-RU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ЗАДАНИЕ НА ПРАКТИКУ: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Работа над методической</a:t>
                      </a:r>
                      <a:r>
                        <a:rPr lang="ru-RU" baseline="0" dirty="0" smtClean="0"/>
                        <a:t> темой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="1" u="sng" dirty="0" smtClean="0"/>
                        <a:t>Теоретическая подготовка по методической теме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Количество прослушанных и проведенных самостоятельно уроков(мероприятий) 70/30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Аналитическая работа по прослушанным</a:t>
                      </a:r>
                      <a:r>
                        <a:rPr lang="ru-RU" baseline="0" dirty="0" smtClean="0"/>
                        <a:t> и проведенным урокам и мероприятиям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baseline="0" dirty="0" smtClean="0"/>
                        <a:t>-    Планирование работы</a:t>
                      </a:r>
                      <a:endParaRPr lang="ru-RU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dirty="0" smtClean="0"/>
                        <a:t>ПРЕДВАРИТЕЛЬНАЯ ПОДГОТОВКА: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Схема-план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Определение</a:t>
                      </a:r>
                      <a:r>
                        <a:rPr lang="ru-RU" baseline="0" dirty="0" smtClean="0"/>
                        <a:t> методической темы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Общая теоретическая подготовка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Общая аналитическая подготовка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043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СТУДЕНТА НА ПРАКТИКЕ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7757369"/>
              </p:ext>
            </p:extLst>
          </p:nvPr>
        </p:nvGraphicFramePr>
        <p:xfrm>
          <a:off x="1115616" y="1700808"/>
          <a:ext cx="7164784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2392"/>
                <a:gridCol w="3582392"/>
              </a:tblGrid>
              <a:tr h="612068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ПРЕЖНЯЯ СИСТЕМА ПОДГОТОВКИ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СОВРЕМЕННАЯ СИСТЕМА ПОДГОТОВКИ</a:t>
                      </a:r>
                      <a:endParaRPr lang="ru-RU" dirty="0"/>
                    </a:p>
                  </a:txBody>
                  <a:tcPr marL="82321" marR="82321"/>
                </a:tc>
              </a:tr>
              <a:tr h="4284476"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ПРОБА</a:t>
                      </a:r>
                    </a:p>
                    <a:p>
                      <a:endParaRPr lang="ru-RU" sz="3600" b="1" dirty="0" smtClean="0"/>
                    </a:p>
                    <a:p>
                      <a:r>
                        <a:rPr lang="ru-RU" sz="3600" b="1" dirty="0" smtClean="0"/>
                        <a:t>ПРИМЕНЕНИЕ НА ПРАКТИКЕ ПОЛУЧЕННЫХ ЗНАНИЙ</a:t>
                      </a:r>
                    </a:p>
                    <a:p>
                      <a:endParaRPr lang="ru-RU" sz="3600" b="1" dirty="0" smtClean="0"/>
                    </a:p>
                    <a:p>
                      <a:endParaRPr lang="ru-RU" sz="3600" b="1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ПОЛУЧЕНИЕ ЗНАНИЙ</a:t>
                      </a:r>
                    </a:p>
                    <a:p>
                      <a:endParaRPr lang="ru-RU" sz="3600" b="1" dirty="0" smtClean="0"/>
                    </a:p>
                    <a:p>
                      <a:r>
                        <a:rPr lang="ru-RU" sz="3600" b="1" dirty="0" smtClean="0"/>
                        <a:t>ПРИОБРЕТЕНИЕ КОМПЕТЕНЦИЙ</a:t>
                      </a:r>
                      <a:endParaRPr lang="ru-RU" sz="3600" b="1" dirty="0"/>
                    </a:p>
                  </a:txBody>
                  <a:tcPr marL="82321" marR="8232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198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РАБОТЫ НАСТАВНИКА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0403403"/>
              </p:ext>
            </p:extLst>
          </p:nvPr>
        </p:nvGraphicFramePr>
        <p:xfrm>
          <a:off x="1043608" y="2060848"/>
          <a:ext cx="7236792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8396"/>
                <a:gridCol w="3618396"/>
              </a:tblGrid>
              <a:tr h="672075">
                <a:tc>
                  <a:txBody>
                    <a:bodyPr/>
                    <a:lstStyle/>
                    <a:p>
                      <a:r>
                        <a:rPr lang="ru-RU" dirty="0" smtClean="0"/>
                        <a:t>ВИДЫ</a:t>
                      </a:r>
                      <a:r>
                        <a:rPr lang="ru-RU" baseline="0" dirty="0" smtClean="0"/>
                        <a:t> РАБОТЫ И ИССЛЕДОВАНИЙ НА ПРАКТИКЕ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ДЕЯТЕЛЬНОСТЬ НАСТАВНИКА</a:t>
                      </a:r>
                      <a:endParaRPr lang="ru-RU" dirty="0"/>
                    </a:p>
                  </a:txBody>
                  <a:tcPr marL="82321" marR="82321"/>
                </a:tc>
              </a:tr>
              <a:tr h="3936437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000" b="1" dirty="0" smtClean="0"/>
                        <a:t>Рабочая программа и планирование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="1" dirty="0" smtClean="0"/>
                        <a:t>Особенности преподавания в системе ФГОС ООО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="1" dirty="0" smtClean="0"/>
                        <a:t>Особенности современного урока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="1" dirty="0" smtClean="0"/>
                        <a:t>Технологии проведения разных видов работ на уроке и внеклассных мероприятиях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="1" dirty="0" smtClean="0"/>
                        <a:t>Анализ</a:t>
                      </a:r>
                      <a:r>
                        <a:rPr lang="ru-RU" sz="2000" b="1" baseline="0" dirty="0" smtClean="0"/>
                        <a:t> урока</a:t>
                      </a:r>
                      <a:endParaRPr lang="ru-RU" sz="2000" b="1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="1" dirty="0" smtClean="0"/>
                        <a:t>Самоанализ урока</a:t>
                      </a:r>
                      <a:endParaRPr lang="ru-RU" sz="2000" b="1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000" b="1" dirty="0" smtClean="0"/>
                        <a:t>ТЕОРЕТИЧЕСКАЯ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="1" dirty="0" smtClean="0"/>
                        <a:t>МЕТОДОЛОГИЧЕСКАЯ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="1" dirty="0" smtClean="0"/>
                        <a:t>ПРОГНОСТИЧЕСКАЯ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="1" dirty="0" smtClean="0"/>
                        <a:t>АНАЛИТИЧЕСКАЯ</a:t>
                      </a:r>
                      <a:endParaRPr lang="ru-RU" sz="2000" b="1" dirty="0"/>
                    </a:p>
                  </a:txBody>
                  <a:tcPr marL="82321" marR="8232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5929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Основные компетенции, необходимые современному наставнику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b="1" dirty="0" smtClean="0"/>
              <a:t>Блок психолого-педагогических компетенций</a:t>
            </a:r>
            <a:r>
              <a:rPr lang="ru-RU" dirty="0" smtClean="0"/>
              <a:t>: </a:t>
            </a:r>
          </a:p>
          <a:p>
            <a:pPr marL="0" indent="0">
              <a:buNone/>
            </a:pPr>
            <a:r>
              <a:rPr lang="ru-RU" dirty="0" smtClean="0"/>
              <a:t>− готов помочь будущему молодому учителю в установке целей работы; </a:t>
            </a:r>
          </a:p>
          <a:p>
            <a:pPr marL="0" indent="0">
              <a:buNone/>
            </a:pPr>
            <a:r>
              <a:rPr lang="ru-RU" dirty="0" smtClean="0"/>
              <a:t>− готовность помочь подопечному обрести уверенность в себе; </a:t>
            </a:r>
          </a:p>
          <a:p>
            <a:pPr marL="0" indent="0">
              <a:buNone/>
            </a:pPr>
            <a:r>
              <a:rPr lang="ru-RU" dirty="0" smtClean="0"/>
              <a:t>− способность организовывать ясное, открытое двустороннее общение; </a:t>
            </a:r>
          </a:p>
          <a:p>
            <a:pPr marL="0" indent="0">
              <a:buNone/>
            </a:pPr>
            <a:r>
              <a:rPr lang="ru-RU" dirty="0" smtClean="0"/>
              <a:t>− готовность оказать поддержку или конструктивную критику при необходимости и помочь совершенствоваться при реализации программы адаптации и др. 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194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Основные компетенции, необходимые современному наставнику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2.Блок </a:t>
            </a:r>
            <a:r>
              <a:rPr lang="ru-RU" b="1" dirty="0"/>
              <a:t>методических компетенций: 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− </a:t>
            </a:r>
            <a:r>
              <a:rPr lang="ru-RU" dirty="0"/>
              <a:t>способен к различным стилям обучения;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− </a:t>
            </a:r>
            <a:r>
              <a:rPr lang="ru-RU" dirty="0"/>
              <a:t>способен организовать усвоение знаний и упорядочить их, создавать свои собственные приёмы обучения;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− </a:t>
            </a:r>
            <a:r>
              <a:rPr lang="ru-RU" dirty="0"/>
              <a:t>готов осуществлять контроль профессиональной деятельности молодого учителя и др.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62326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288</TotalTime>
  <Words>590</Words>
  <Application>Microsoft Office PowerPoint</Application>
  <PresentationFormat>Экран (4:3)</PresentationFormat>
  <Paragraphs>107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Проблема преемственности: студент-молодой специалист</vt:lpstr>
      <vt:lpstr>ПОЧЕМУ НЕОБХОДИМА РАБОТА ПО НАСТАВНИЧЕСТВУ</vt:lpstr>
      <vt:lpstr>Этапы наставничества</vt:lpstr>
      <vt:lpstr>Проблемы в преемственности</vt:lpstr>
      <vt:lpstr>Работа студента на практике</vt:lpstr>
      <vt:lpstr>ЗАДАЧИ СТУДЕНТА НА ПРАКТИКЕ</vt:lpstr>
      <vt:lpstr>ОСОБЕННОСТИ РАБОТЫ НАСТАВНИКА</vt:lpstr>
      <vt:lpstr>Основные компетенции, необходимые современному наставнику</vt:lpstr>
      <vt:lpstr>Основные компетенции, необходимые современному наставнику</vt:lpstr>
      <vt:lpstr>Основные компетенции, необходимые современному наставнику</vt:lpstr>
      <vt:lpstr>ЭТАПЫ ПРОЦЕССА НАСТАВНИЧЕСКОГО ВЗАИМОДЕЙСТВИЯ</vt:lpstr>
      <vt:lpstr>Флеш-наставничество</vt:lpstr>
      <vt:lpstr>Функции взаимодействия  наставник-студент(молодой специалист)</vt:lpstr>
      <vt:lpstr>ОБЩИЕ ВЫВОДЫ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 преемственности: студент-молодой специалист</dc:title>
  <dc:creator>Домашний</dc:creator>
  <cp:lastModifiedBy>Домашний</cp:lastModifiedBy>
  <cp:revision>17</cp:revision>
  <dcterms:created xsi:type="dcterms:W3CDTF">2021-11-02T01:08:13Z</dcterms:created>
  <dcterms:modified xsi:type="dcterms:W3CDTF">2021-11-02T09:06:58Z</dcterms:modified>
</cp:coreProperties>
</file>