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7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2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80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7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3270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409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98495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427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47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50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738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569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55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248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5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53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8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548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E66F-5329-43FE-A5B3-3CFB7E6BCE2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950884-7B12-4316-8384-F6331DE4D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5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4420" y="460947"/>
            <a:ext cx="8915399" cy="2262781"/>
          </a:xfrm>
        </p:spPr>
        <p:txBody>
          <a:bodyPr/>
          <a:lstStyle/>
          <a:p>
            <a:r>
              <a:rPr lang="ru-RU" sz="4000" b="1" dirty="0"/>
              <a:t>ПРОЕКТНАЯ ДЕЯТЕЛЬНОСТЬ В ДОУ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9581" y="4991721"/>
            <a:ext cx="3706874" cy="1320802"/>
          </a:xfrm>
        </p:spPr>
        <p:txBody>
          <a:bodyPr>
            <a:normAutofit fontScale="92500"/>
          </a:bodyPr>
          <a:lstStyle/>
          <a:p>
            <a:pPr algn="r"/>
            <a:r>
              <a:rPr lang="ru-RU" b="1" dirty="0"/>
              <a:t>Подготовила: Ярославцева В.Г., </a:t>
            </a:r>
            <a:endParaRPr lang="ru-RU" dirty="0"/>
          </a:p>
          <a:p>
            <a:pPr algn="r"/>
            <a:r>
              <a:rPr lang="ru-RU" b="1" dirty="0"/>
              <a:t>заместитель заведующего </a:t>
            </a:r>
            <a:endParaRPr lang="ru-RU" dirty="0"/>
          </a:p>
          <a:p>
            <a:pPr algn="r"/>
            <a:r>
              <a:rPr lang="ru-RU" b="1" dirty="0"/>
              <a:t>по ВМР МАДОУ № 143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0160692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над проектом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1002157"/>
              </p:ext>
            </p:extLst>
          </p:nvPr>
        </p:nvGraphicFramePr>
        <p:xfrm>
          <a:off x="1708879" y="2053652"/>
          <a:ext cx="9945636" cy="395476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972818">
                  <a:extLst>
                    <a:ext uri="{9D8B030D-6E8A-4147-A177-3AD203B41FA5}">
                      <a16:colId xmlns:a16="http://schemas.microsoft.com/office/drawing/2014/main" xmlns="" val="1891101323"/>
                    </a:ext>
                  </a:extLst>
                </a:gridCol>
                <a:gridCol w="4972818">
                  <a:extLst>
                    <a:ext uri="{9D8B030D-6E8A-4147-A177-3AD203B41FA5}">
                      <a16:colId xmlns:a16="http://schemas.microsoft.com/office/drawing/2014/main" xmlns="" val="1899178703"/>
                    </a:ext>
                  </a:extLst>
                </a:gridCol>
              </a:tblGrid>
              <a:tr h="1109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этап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Заключительный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Цель: обобщить итоги проделанной работы в рамках проектной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Обобщение итогов работы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Мониторинг результатов проектной деятельности, сравнение с исходными показателями.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Подготовка отчета о проделанной работе.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5328487"/>
                  </a:ext>
                </a:extLst>
              </a:tr>
              <a:tr h="81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Ресурсное обеспечение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Материально-техническая база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Кадровая обеспеченность и педагогический потенциал;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Финансовая поддержка администрации ДОО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0785157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Продукты проектной деятельности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273751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Эффект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То, что не планировали , но получили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6569794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Презентация для участников проекта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Через совместные мероприятия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988165"/>
                  </a:ext>
                </a:extLst>
              </a:tr>
              <a:tr h="696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Презентация проекта (как способ обобщения опыта)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Презентация проекта на мероприятии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437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021541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- ЭТО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015" y="1657522"/>
            <a:ext cx="9744061" cy="454840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В дошкольном </a:t>
            </a:r>
            <a:r>
              <a:rPr lang="ru-RU" sz="2800" kern="900" dirty="0"/>
              <a:t>образовании </a:t>
            </a:r>
            <a:r>
              <a:rPr lang="ru-RU" sz="2800" b="1" kern="900" dirty="0"/>
              <a:t>проект</a:t>
            </a:r>
            <a:r>
              <a:rPr lang="ru-RU" sz="2800" kern="900" dirty="0"/>
              <a:t> – это метод педагогически организованного освоения ребёнком окружающей среды в процессе поэтапной и заранее спланированной практической деятельности по достижению намеченных целей.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kern="900" dirty="0"/>
              <a:t>Метод проектов как один из методов интегрированного обучения дошкольников, предполагает интеграцию различных образовательных областей и основывается </a:t>
            </a:r>
            <a:r>
              <a:rPr lang="ru-RU" sz="2800" dirty="0"/>
              <a:t>на потребностях и интересах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530042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ПРОЕКТНОГО МЕТОДА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9213" y="1753849"/>
            <a:ext cx="10189222" cy="4536115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Основной целью проектного метода в дошкольных учреждениях является развитие свободной творческой личности ребенка, которое определяется задачами развития социальной активности и поддержки детской инициативы. </a:t>
            </a:r>
          </a:p>
          <a:p>
            <a:r>
              <a:rPr lang="ru-RU" sz="2800" dirty="0"/>
              <a:t>В процессе проектной деятельности ребенок учится решать интеллектуальные и личностные задачи, управляя своим поведением и планируя свои действия, овладевает средствами общения и способами взаимодействия со взрослыми и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394051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Реализация проектного метода, как правило, осуществляется по следующим этапам: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8396" y="2643265"/>
            <a:ext cx="9780743" cy="3777622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занятия с включением проблемных ситуаций детского экспериментирования и т.д.; </a:t>
            </a:r>
          </a:p>
          <a:p>
            <a:pPr lvl="0"/>
            <a:r>
              <a:rPr lang="ru-RU" sz="2800" dirty="0"/>
              <a:t>комплексные </a:t>
            </a:r>
            <a:r>
              <a:rPr lang="ru-RU" sz="2800" dirty="0" err="1"/>
              <a:t>блочно</a:t>
            </a:r>
            <a:r>
              <a:rPr lang="ru-RU" sz="2800" dirty="0"/>
              <a:t>-тематические занятия; </a:t>
            </a:r>
          </a:p>
          <a:p>
            <a:pPr lvl="0"/>
            <a:r>
              <a:rPr lang="ru-RU" sz="2800" dirty="0"/>
              <a:t>интеграция: частичная интеграция; полная интеграция; </a:t>
            </a:r>
          </a:p>
          <a:p>
            <a:pPr lvl="0"/>
            <a:r>
              <a:rPr lang="ru-RU" sz="2800" dirty="0"/>
              <a:t>метод проектов: форма организации образовательного пространства; метод развития творческого познавательного мышления.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29471303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проектов: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702" y="1528997"/>
            <a:ext cx="9525910" cy="4382225"/>
          </a:xfrm>
        </p:spPr>
        <p:txBody>
          <a:bodyPr>
            <a:normAutofit/>
          </a:bodyPr>
          <a:lstStyle/>
          <a:p>
            <a:r>
              <a:rPr lang="ru-RU" sz="2800" dirty="0"/>
              <a:t>По количеству участников</a:t>
            </a:r>
          </a:p>
          <a:p>
            <a:r>
              <a:rPr lang="ru-RU" sz="2800" dirty="0"/>
              <a:t>По содержанию</a:t>
            </a:r>
          </a:p>
          <a:p>
            <a:r>
              <a:rPr lang="ru-RU" sz="2800" dirty="0"/>
              <a:t>По продолжительности</a:t>
            </a:r>
          </a:p>
          <a:p>
            <a:r>
              <a:rPr lang="ru-RU" sz="2800" dirty="0"/>
              <a:t>По доминирующему виду деятельности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422976571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Младший дошкольный возраст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9390" y="1379094"/>
            <a:ext cx="5252254" cy="532150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b="1" u="sng" dirty="0"/>
              <a:t>Задачи обучения: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пробуждать интерес к предлагаемой деятельности;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приобщать детей к процессу познания;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формировать различные представления;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привлекать детей к воспроизведению образов, используя различные варианты;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побуждать детей к совместной поисковой деятельности, экспериментированию.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b="1" u="sng" dirty="0"/>
              <a:t>Совершенствование психических процессов: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формирование эмоциональной заинтересованности;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знакомство с предметами и действиями с ними;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развитие мышления и воображения;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речевое развитие.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b="1" u="sng" dirty="0"/>
              <a:t>Формирование проектно-исследовательских умений и навыков:</a:t>
            </a:r>
            <a:endParaRPr lang="ru-RU" sz="56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осознание поставленной цели;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овладение различными способами решения поставленных задач;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способность предвосхитить результат, основываясь на своём прошлом опыте;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/>
              <a:t>поиск различных средств достижения цели.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7608" y="1379094"/>
            <a:ext cx="5645595" cy="50966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Линии развития личности.</a:t>
            </a:r>
            <a:endParaRPr lang="ru-RU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sng" dirty="0"/>
              <a:t>Физическое развитие:</a:t>
            </a:r>
            <a:endParaRPr lang="ru-RU" sz="1400" u="sng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стимулирование естественного процесса развития двигательных способностей и качеств;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формирование осознанных представлений о необходимости заботится о своём здоровье (</a:t>
            </a:r>
            <a:r>
              <a:rPr lang="ru-RU" sz="1400" dirty="0" err="1"/>
              <a:t>ролево</a:t>
            </a:r>
            <a:r>
              <a:rPr lang="ru-RU" sz="1400" dirty="0"/>
              <a:t>-игровой);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sng" dirty="0"/>
              <a:t>социальное развитие:</a:t>
            </a:r>
            <a:endParaRPr lang="ru-RU" sz="1400" u="sng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формирование способов общения (вернисаж «Я и моя семья», индивидуальные семейные проекты «Генеалогическое древо»);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sng" dirty="0"/>
              <a:t>познавательное развитие:</a:t>
            </a:r>
            <a:endParaRPr lang="ru-RU" sz="1400" u="sng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обогащение и расширение представлений об окружающем мире;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расширение и качественное изменение способов ориентировки в окружающем мире;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сознательное применение сенсорных ощущений в решении практических задач (математические коллажи, межгрупповой проект);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sng" dirty="0"/>
              <a:t>эстетическое развитие:</a:t>
            </a:r>
            <a:endParaRPr lang="ru-RU" sz="1400" u="sng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развитие эмоционально-ценностного отношения к произведениям искусства и художественным образам;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овладение художественной деятельностью</a:t>
            </a:r>
          </a:p>
        </p:txBody>
      </p:sp>
    </p:spTree>
    <p:extLst>
      <p:ext uri="{BB962C8B-B14F-4D97-AF65-F5344CB8AC3E}">
        <p14:creationId xmlns:p14="http://schemas.microsoft.com/office/powerpoint/2010/main" xmlns="" val="333284261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Старший дошкольный возраст.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54243" y="1454045"/>
            <a:ext cx="5344099" cy="506667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u="sng" dirty="0"/>
              <a:t>Задачи обучения:</a:t>
            </a:r>
            <a:endParaRPr lang="ru-RU" sz="35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развивать поисковую деятельность, интеллектуальную инициативу;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развивать специальные способы ориентации – экспериментирование и моделирование;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формировать обобщённые способы умственной работы и средства построения собственной познавательной деятельности;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развивать способность к прогнозированию будущих изменений.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u="sng" dirty="0"/>
              <a:t>Формирование предпосылок учебной деятельности:</a:t>
            </a:r>
            <a:endParaRPr lang="ru-RU" sz="35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произвольности в поведении и продуктивной деятельности;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потребности в создании собственной картины мира;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навыков коммуникативного общения.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u="sng" dirty="0"/>
              <a:t>Формирование проектно-исследовательских умений и навыков:</a:t>
            </a:r>
            <a:endParaRPr lang="ru-RU" sz="35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выявить проблему;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самостоятельно искать нужное решение;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выбирать из имеющихся способов наиболее адекватный и продуктивно его использовать;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/>
              <a:t>самостоятельно анализировать полученные результаты.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98342" y="1454045"/>
            <a:ext cx="5606322" cy="506667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dirty="0"/>
              <a:t>Линии развития личности.</a:t>
            </a:r>
            <a:endParaRPr lang="ru-RU" sz="1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/>
              <a:t>Социальное развитие:</a:t>
            </a:r>
            <a:endParaRPr lang="ru-RU" sz="13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развитие самопознания и положительной самооценки;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овладение способами </a:t>
            </a:r>
            <a:r>
              <a:rPr lang="ru-RU" sz="1300" dirty="0" err="1"/>
              <a:t>внеситуативно</a:t>
            </a:r>
            <a:r>
              <a:rPr lang="ru-RU" sz="1300" dirty="0"/>
              <a:t>-личностного общения;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высокий уровень коммуникативной компетентности;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осознание функций речи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/>
              <a:t>Физическое развитие:</a:t>
            </a:r>
            <a:endParaRPr lang="ru-RU" sz="13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развитие осознанного отношения к своему здоровью;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формирование потребности в здоровом образе жизни;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совершенствование процесса развития двигательных способностей и качеств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/>
              <a:t>Познавательное развитие:</a:t>
            </a:r>
            <a:endParaRPr lang="ru-RU" sz="13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систематизация знаний, стимулирующая развитие познавательных и творческих способностей;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развитие способностей к практическому и умственному экспериментированию и символическому моделированию, речевому планированию, логическим операциям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dirty="0"/>
              <a:t>Эстетическое развитие:</a:t>
            </a:r>
            <a:endParaRPr lang="ru-RU" sz="13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углублённое приобщение к искусству, многообразию </a:t>
            </a:r>
            <a:r>
              <a:rPr lang="ru-RU" sz="1300" dirty="0" err="1"/>
              <a:t>худ.образов</a:t>
            </a:r>
            <a:r>
              <a:rPr lang="ru-RU" sz="1300" dirty="0"/>
              <a:t>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овладение различными видами худ. деятельности;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/>
              <a:t>развитие способностей к эстетической оценке</a:t>
            </a:r>
          </a:p>
        </p:txBody>
      </p:sp>
    </p:spTree>
    <p:extLst>
      <p:ext uri="{BB962C8B-B14F-4D97-AF65-F5344CB8AC3E}">
        <p14:creationId xmlns:p14="http://schemas.microsoft.com/office/powerpoint/2010/main" xmlns="" val="70702872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над проектом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9000612"/>
              </p:ext>
            </p:extLst>
          </p:nvPr>
        </p:nvGraphicFramePr>
        <p:xfrm>
          <a:off x="1274159" y="1424066"/>
          <a:ext cx="10613040" cy="515661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306520">
                  <a:extLst>
                    <a:ext uri="{9D8B030D-6E8A-4147-A177-3AD203B41FA5}">
                      <a16:colId xmlns:a16="http://schemas.microsoft.com/office/drawing/2014/main" xmlns="" val="3119510493"/>
                    </a:ext>
                  </a:extLst>
                </a:gridCol>
                <a:gridCol w="5306520">
                  <a:extLst>
                    <a:ext uri="{9D8B030D-6E8A-4147-A177-3AD203B41FA5}">
                      <a16:colId xmlns:a16="http://schemas.microsoft.com/office/drawing/2014/main" xmlns="" val="3297000412"/>
                    </a:ext>
                  </a:extLst>
                </a:gridCol>
              </a:tblGrid>
              <a:tr h="327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6147109"/>
                  </a:ext>
                </a:extLst>
              </a:tr>
              <a:tr h="295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Направленность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 чем проект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4906507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Место реализации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Где реализуется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059102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Куратор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Фио, должность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1447791"/>
                  </a:ext>
                </a:extLst>
              </a:tr>
              <a:tr h="61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Тип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 – творческий, практико-ориентированный, игровой и т.д.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92811466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реализации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длительность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4184421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Участники проекта: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Участники образовательных отношений, партнеры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5564097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Актуальность проекта: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Проблема, противоречие, гипотеза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2609372"/>
                  </a:ext>
                </a:extLst>
              </a:tr>
              <a:tr h="611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Цель проекта -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РЕБЕНОК, ВЗРОСЛЫЙ (ПЕДАГОГ, РОДИТЕЛЬ)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Цель = проблема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20261215"/>
                  </a:ext>
                </a:extLst>
              </a:tr>
              <a:tr h="608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Задачи –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РЕБЕНОК, ВЗРОСЛЫЙ (ПЕДАГОГ (профессионал), РОДИТЕЛЬ)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Задача = итогу, результату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2835884"/>
                  </a:ext>
                </a:extLst>
              </a:tr>
              <a:tr h="611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Предполагаемый результат: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ЧТО УЗНАЮТ ДЕТИ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Вытекает из задач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3321155"/>
                  </a:ext>
                </a:extLst>
              </a:tr>
              <a:tr h="611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Итоги освоения содержания проектной деятельности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РЕБЕНОК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= Актуальность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7809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095794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279" y="159415"/>
            <a:ext cx="8911687" cy="1280890"/>
          </a:xfrm>
        </p:spPr>
        <p:txBody>
          <a:bodyPr/>
          <a:lstStyle/>
          <a:p>
            <a:r>
              <a:rPr lang="ru-RU" dirty="0"/>
              <a:t>Работа над проектом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0203175"/>
              </p:ext>
            </p:extLst>
          </p:nvPr>
        </p:nvGraphicFramePr>
        <p:xfrm>
          <a:off x="1439055" y="809469"/>
          <a:ext cx="10568066" cy="572624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284033">
                  <a:extLst>
                    <a:ext uri="{9D8B030D-6E8A-4147-A177-3AD203B41FA5}">
                      <a16:colId xmlns:a16="http://schemas.microsoft.com/office/drawing/2014/main" xmlns="" val="799355861"/>
                    </a:ext>
                  </a:extLst>
                </a:gridCol>
                <a:gridCol w="5284033">
                  <a:extLst>
                    <a:ext uri="{9D8B030D-6E8A-4147-A177-3AD203B41FA5}">
                      <a16:colId xmlns:a16="http://schemas.microsoft.com/office/drawing/2014/main" xmlns="" val="833565975"/>
                    </a:ext>
                  </a:extLst>
                </a:gridCol>
              </a:tblGrid>
              <a:tr h="381749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Предварительная работа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Определение проблематики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Заражение идеей коллектива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extLst>
                  <a:ext uri="{0D108BD9-81ED-4DB2-BD59-A6C34878D82A}">
                    <a16:rowId xmlns:a16="http://schemas.microsoft.com/office/drawing/2014/main" xmlns="" val="2308219354"/>
                  </a:ext>
                </a:extLst>
              </a:tr>
              <a:tr h="2099622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этап Организационный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Цель: определить основные направления работы.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Задачи: 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Изучить и определить подходы к вопросам формирования навыков обеспечения жизнедеятельности у детей старшего дошкольного возраста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Разработать план освоения содержания проектной деятельности  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Подготовить материально-техническую базу. Создать необходимые условия для формирования основ безопасного поведения у детей старшего дошкольного возраста.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tc>
                  <a:txBody>
                    <a:bodyPr/>
                    <a:lstStyle/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Изучение и обобщение опыта работы по организации образовательной деятельности по безопасности жизнедеятельности в дошкольных учреждениях.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Определение с целями и задачами проекта.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Составление плана деятельности.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Составление плана взаимодействия всех участников проекта 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Подбор и обобщение информации для реализации проекта 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Подбор дидактических и наглядных пособий.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Информирование родителей о предстоящем проекте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extLst>
                  <a:ext uri="{0D108BD9-81ED-4DB2-BD59-A6C34878D82A}">
                    <a16:rowId xmlns:a16="http://schemas.microsoft.com/office/drawing/2014/main" xmlns="" val="422033090"/>
                  </a:ext>
                </a:extLst>
              </a:tr>
              <a:tr h="1717873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 Этап Диагностический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Цель: определить основные способы измерения достигнутых результатов проектной деятельности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Задачи: 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Подобрать инструментарий для оценки результатов проектной деятельности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Определить способы оценки результатов проектной деятельности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 Оценить начальный образовательный ресурс участников проектной деятельности, сопоставить с задачами (возможность корректировки)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tc>
                  <a:txBody>
                    <a:bodyPr/>
                    <a:lstStyle/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Мониторинговая деятельность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Диагностические процедуры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Анкетирование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extLst>
                  <a:ext uri="{0D108BD9-81ED-4DB2-BD59-A6C34878D82A}">
                    <a16:rowId xmlns:a16="http://schemas.microsoft.com/office/drawing/2014/main" xmlns="" val="2217136362"/>
                  </a:ext>
                </a:extLst>
              </a:tr>
              <a:tr h="1526998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 этап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Практический 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Цель: реализовать содержание проектной деятельности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РЕАЛИЗАЦИЯ ЗАПЛАНИРОВАННЫХ МЕРОПРИЯТИЙ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Проект реализован через систему тематических площадок * (см. описание проекта). Каждая тема осваивалась через следующие этапы работы: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Понятийный – формирование представлений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Практический – закрепление полученных представлений, присвоение опыта</a:t>
                      </a:r>
                    </a:p>
                    <a:p>
                      <a:pPr marL="1800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</a:rPr>
                        <a:t>Этап совместных дел – организация мероприятий с участием всей аудитории проекта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14" marR="26214" marT="0" marB="0"/>
                </a:tc>
                <a:extLst>
                  <a:ext uri="{0D108BD9-81ED-4DB2-BD59-A6C34878D82A}">
                    <a16:rowId xmlns:a16="http://schemas.microsoft.com/office/drawing/2014/main" xmlns="" val="1616630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745117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987</Words>
  <Application>Microsoft Office PowerPoint</Application>
  <PresentationFormat>Произвольный</PresentationFormat>
  <Paragraphs>168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ПРОЕКТНАЯ ДЕЯТЕЛЬНОСТЬ В ДОУ</vt:lpstr>
      <vt:lpstr>ПРОЕКТ - ЭТО</vt:lpstr>
      <vt:lpstr>ЦЕЛЬ ПРОЕКТНОГО МЕТОДА</vt:lpstr>
      <vt:lpstr>Реализация проектного метода, как правило, осуществляется по следующим этапам:</vt:lpstr>
      <vt:lpstr>Классификация проектов:</vt:lpstr>
      <vt:lpstr>Младший дошкольный возраст</vt:lpstr>
      <vt:lpstr>Старший дошкольный возраст. </vt:lpstr>
      <vt:lpstr>Работа над проектом</vt:lpstr>
      <vt:lpstr>Работа над проектом</vt:lpstr>
      <vt:lpstr>Работа над проектом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ДОУ</dc:title>
  <dc:creator>Пользователь Windows</dc:creator>
  <cp:lastModifiedBy>Пользователь Windows</cp:lastModifiedBy>
  <cp:revision>16</cp:revision>
  <dcterms:created xsi:type="dcterms:W3CDTF">2021-10-17T07:31:53Z</dcterms:created>
  <dcterms:modified xsi:type="dcterms:W3CDTF">2021-10-19T02:43:35Z</dcterms:modified>
</cp:coreProperties>
</file>