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5312" r:id="rId1"/>
  </p:sldMasterIdLst>
  <p:notesMasterIdLst>
    <p:notesMasterId r:id="rId26"/>
  </p:notesMasterIdLst>
  <p:handoutMasterIdLst>
    <p:handoutMasterId r:id="rId27"/>
  </p:handoutMasterIdLst>
  <p:sldIdLst>
    <p:sldId id="4075" r:id="rId2"/>
    <p:sldId id="4170" r:id="rId3"/>
    <p:sldId id="4171" r:id="rId4"/>
    <p:sldId id="4172" r:id="rId5"/>
    <p:sldId id="4173" r:id="rId6"/>
    <p:sldId id="4167" r:id="rId7"/>
    <p:sldId id="4175" r:id="rId8"/>
    <p:sldId id="4176" r:id="rId9"/>
    <p:sldId id="4177" r:id="rId10"/>
    <p:sldId id="4179" r:id="rId11"/>
    <p:sldId id="4166" r:id="rId12"/>
    <p:sldId id="4163" r:id="rId13"/>
    <p:sldId id="4165" r:id="rId14"/>
    <p:sldId id="4178" r:id="rId15"/>
    <p:sldId id="4181" r:id="rId16"/>
    <p:sldId id="4174" r:id="rId17"/>
    <p:sldId id="4183" r:id="rId18"/>
    <p:sldId id="4184" r:id="rId19"/>
    <p:sldId id="4180" r:id="rId20"/>
    <p:sldId id="4182" r:id="rId21"/>
    <p:sldId id="4164" r:id="rId22"/>
    <p:sldId id="4162" r:id="rId23"/>
    <p:sldId id="4187" r:id="rId24"/>
    <p:sldId id="4017" r:id="rId25"/>
  </p:sldIdLst>
  <p:sldSz cx="12192000" cy="6858000"/>
  <p:notesSz cx="6950075" cy="9236075"/>
  <p:custShowLst>
    <p:custShow name="Format Guide Workshop" id="0">
      <p:sldLst/>
    </p:custShow>
  </p:custShow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78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ithra Subramani" initials="PS" lastIdx="2" clrIdx="0">
    <p:extLst>
      <p:ext uri="{19B8F6BF-5375-455C-9EA6-DF929625EA0E}">
        <p15:presenceInfo xmlns:p15="http://schemas.microsoft.com/office/powerpoint/2012/main" userId="S::pavithra.subramani@rrd.com::b9d84df2-4869-41f4-93dc-07597978cc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67A"/>
    <a:srgbClr val="DAEAE6"/>
    <a:srgbClr val="BDD6D8"/>
    <a:srgbClr val="15534C"/>
    <a:srgbClr val="0E322F"/>
    <a:srgbClr val="EAECF1"/>
    <a:srgbClr val="2B9FCD"/>
    <a:srgbClr val="769DB7"/>
    <a:srgbClr val="D2E1EC"/>
    <a:srgbClr val="8BB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8" autoAdjust="0"/>
    <p:restoredTop sz="93711" autoAdjust="0"/>
  </p:normalViewPr>
  <p:slideViewPr>
    <p:cSldViewPr snapToGrid="0">
      <p:cViewPr varScale="1">
        <p:scale>
          <a:sx n="63" d="100"/>
          <a:sy n="63" d="100"/>
        </p:scale>
        <p:origin x="500" y="60"/>
      </p:cViewPr>
      <p:guideLst>
        <p:guide pos="778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533"/>
    </p:cViewPr>
  </p:sorterViewPr>
  <p:notesViewPr>
    <p:cSldViewPr snapToGrid="0">
      <p:cViewPr>
        <p:scale>
          <a:sx n="75" d="100"/>
          <a:sy n="75" d="100"/>
        </p:scale>
        <p:origin x="4608" y="1152"/>
      </p:cViewPr>
      <p:guideLst/>
    </p:cSldViewPr>
  </p:notesViewPr>
  <p:gridSpacing cx="39601" cy="396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sz="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70" y="3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7691E93-EF64-46CC-85E2-BBB5BEDB9501}" type="datetimeFigureOut">
              <a:rPr lang="en-US" sz="800"/>
              <a:t>10/13/2021</a:t>
            </a:fld>
            <a:endParaRPr lang="en-US" sz="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72671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sz="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70" y="8772671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DCECA85-2A7A-423F-89EA-6868CB52DF19}" type="slidenum">
              <a:rPr lang="en-US" sz="80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09377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4410720"/>
            <a:ext cx="6948467" cy="48253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46" rIns="92492" bIns="46246" rtlCol="0" anchor="ctr"/>
          <a:lstStyle/>
          <a:p>
            <a:pPr algn="ctr"/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2427" y="3"/>
            <a:ext cx="2929274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6103" y="575009"/>
            <a:ext cx="6620256" cy="3724113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2427" y="8744096"/>
            <a:ext cx="2929274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0" y="8744096"/>
            <a:ext cx="2919957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400"/>
            </a:lvl1pPr>
          </a:lstStyle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59519" y="4714653"/>
            <a:ext cx="6413424" cy="3768947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7CF5F-7CF3-4DF3-838A-EE34544862CC}" type="datetimeFigureOut">
              <a:rPr lang="en-US" smtClean="0"/>
              <a:t>10/13/2021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62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600"/>
      </a:spcAft>
      <a:buFont typeface="Arial" panose="020B0604020202020204" pitchFamily="34" charset="0"/>
      <a:buChar char="​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14300" indent="-11430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28600" indent="-114300" algn="l" defTabSz="914400" rtl="0" eaLnBrk="1" latinLnBrk="0" hangingPunct="1">
      <a:spcAft>
        <a:spcPts val="600"/>
      </a:spcAft>
      <a:buClr>
        <a:schemeClr val="tx2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14350" indent="-11430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685800" indent="-114300" algn="l" defTabSz="914400" rtl="0" eaLnBrk="1" latinLnBrk="0" hangingPunct="1">
      <a:spcAft>
        <a:spcPts val="600"/>
      </a:spcAft>
      <a:buClr>
        <a:schemeClr val="tx2"/>
      </a:buClr>
      <a:buFont typeface="Arial" panose="020B0604020202020204" pitchFamily="34" charset="0"/>
      <a:buChar char="•"/>
      <a:defRPr sz="1000" i="1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10" userDrawn="1">
          <p15:clr>
            <a:srgbClr val="F26B43"/>
          </p15:clr>
        </p15:guide>
        <p15:guide id="2" pos="2189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40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tags" Target="../tags/tag4.xml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11" Type="http://schemas.openxmlformats.org/officeDocument/2006/relationships/image" Target="../media/image7.sv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.jp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3.svg"/><Relationship Id="rId4" Type="http://schemas.openxmlformats.org/officeDocument/2006/relationships/image" Target="../media/image3.jpg"/><Relationship Id="rId9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7.svg"/><Relationship Id="rId4" Type="http://schemas.openxmlformats.org/officeDocument/2006/relationships/image" Target="../media/image3.jpg"/><Relationship Id="rId9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svg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4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svg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jp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F0F509F-E6EA-4FA3-8FC1-39412C56E1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F0F509F-E6EA-4FA3-8FC1-39412C56E1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5856DB-A6A0-4840-8309-231AE8A5D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270" t="595" r="32281" b="1886"/>
          <a:stretch/>
        </p:blipFill>
        <p:spPr>
          <a:xfrm>
            <a:off x="0" y="30592"/>
            <a:ext cx="12192000" cy="5014642"/>
          </a:xfrm>
          <a:prstGeom prst="rect">
            <a:avLst/>
          </a:prstGeom>
        </p:spPr>
      </p:pic>
      <p:sp>
        <p:nvSpPr>
          <p:cNvPr id="20" name="Rectangle 9">
            <a:extLst>
              <a:ext uri="{FF2B5EF4-FFF2-40B4-BE49-F238E27FC236}">
                <a16:creationId xmlns:a16="http://schemas.microsoft.com/office/drawing/2014/main" id="{6B686FE7-E436-744F-B416-D59BCF68F7FA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4FB1C811-3A8A-6D40-9B6C-4EA5E2AB7D63}"/>
              </a:ext>
            </a:extLst>
          </p:cNvPr>
          <p:cNvSpPr/>
          <p:nvPr userDrawn="1"/>
        </p:nvSpPr>
        <p:spPr>
          <a:xfrm>
            <a:off x="0" y="0"/>
            <a:ext cx="12192000" cy="2351313"/>
          </a:xfrm>
          <a:prstGeom prst="rect">
            <a:avLst/>
          </a:prstGeom>
          <a:gradFill>
            <a:gsLst>
              <a:gs pos="21000">
                <a:schemeClr val="bg1"/>
              </a:gs>
              <a:gs pos="95000">
                <a:schemeClr val="bg1">
                  <a:alpha val="0"/>
                </a:schemeClr>
              </a:gs>
            </a:gsLst>
            <a:lin ang="5400000" scaled="1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5F7BC60B-4640-294F-BF7C-D7D290BE9D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17415" y="6382373"/>
            <a:ext cx="6868800" cy="142252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rgbClr val="8398A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pic>
        <p:nvPicPr>
          <p:cNvPr id="25" name="Graphic 13">
            <a:extLst>
              <a:ext uri="{FF2B5EF4-FFF2-40B4-BE49-F238E27FC236}">
                <a16:creationId xmlns:a16="http://schemas.microsoft.com/office/drawing/2014/main" id="{F3E2A481-1406-AE44-9F44-CD523BBE0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3073"/>
          <a:stretch/>
        </p:blipFill>
        <p:spPr>
          <a:xfrm>
            <a:off x="1505570" y="623923"/>
            <a:ext cx="2923737" cy="8856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285A5EA-8F3A-644A-B476-1EC51FD848E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39863" y="729411"/>
            <a:ext cx="3351173" cy="59842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DC2C5A-4103-BD48-A511-8AAB1ACC01B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8650" y="620713"/>
            <a:ext cx="803331" cy="885600"/>
          </a:xfrm>
          <a:prstGeom prst="rect">
            <a:avLst/>
          </a:prstGeom>
        </p:spPr>
      </p:pic>
      <p:sp>
        <p:nvSpPr>
          <p:cNvPr id="28" name="Rectangle 14">
            <a:extLst>
              <a:ext uri="{FF2B5EF4-FFF2-40B4-BE49-F238E27FC236}">
                <a16:creationId xmlns:a16="http://schemas.microsoft.com/office/drawing/2014/main" id="{7BCA8140-9996-7444-B264-C596684083F7}"/>
              </a:ext>
            </a:extLst>
          </p:cNvPr>
          <p:cNvSpPr/>
          <p:nvPr userDrawn="1"/>
        </p:nvSpPr>
        <p:spPr bwMode="black">
          <a:xfrm>
            <a:off x="628650" y="2351314"/>
            <a:ext cx="8127486" cy="381453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>
                  <a:alpha val="7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3CB2575-7136-3849-926F-89DF14781F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2830749"/>
            <a:ext cx="6868800" cy="21939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2400" baseline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283477F6-4C0B-1745-88DC-3A6766186D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6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</p:spTree>
    <p:extLst>
      <p:ext uri="{BB962C8B-B14F-4D97-AF65-F5344CB8AC3E}">
        <p14:creationId xmlns:p14="http://schemas.microsoft.com/office/powerpoint/2010/main" val="2462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57C47B-A200-E140-9FA2-D756F8242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8" r="63648"/>
          <a:stretch/>
        </p:blipFill>
        <p:spPr>
          <a:xfrm>
            <a:off x="3182399" y="0"/>
            <a:ext cx="9009602" cy="68580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2EAFAD95-9A05-B143-BF88-F6B20D51E8EA}"/>
              </a:ext>
            </a:extLst>
          </p:cNvPr>
          <p:cNvSpPr/>
          <p:nvPr userDrawn="1"/>
        </p:nvSpPr>
        <p:spPr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5739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D1E1738E-FE8C-6041-89B2-3E9DC61228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3451225" cy="358775"/>
          </a:xfrm>
          <a:prstGeom prst="rect">
            <a:avLst/>
          </a:prstGeom>
        </p:spPr>
        <p:txBody>
          <a:bodyPr lIns="0" tIns="0" rIns="0" bIns="0" anchor="b"/>
          <a:lstStyle>
            <a:lvl1pPr marL="171450" indent="-1714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r>
              <a:rPr lang="ru-RU" dirty="0"/>
              <a:t>Образец текста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F43B35C4-368C-B24D-9B26-53107CCA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2727809"/>
            <a:ext cx="3449875" cy="2811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100000"/>
              </a:lnSpc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89DE0A-1ED8-AB4C-9631-26263C554E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265" y="625905"/>
            <a:ext cx="1153148" cy="12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D44D15-7845-3645-AC54-D536545F1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8" r="63648"/>
          <a:stretch/>
        </p:blipFill>
        <p:spPr>
          <a:xfrm>
            <a:off x="3182399" y="0"/>
            <a:ext cx="9009602" cy="68580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2EAFAD95-9A05-B143-BF88-F6B20D51E8EA}"/>
              </a:ext>
            </a:extLst>
          </p:cNvPr>
          <p:cNvSpPr/>
          <p:nvPr userDrawn="1"/>
        </p:nvSpPr>
        <p:spPr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1675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D1E1738E-FE8C-6041-89B2-3E9DC61228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3451225" cy="358775"/>
          </a:xfrm>
          <a:prstGeom prst="rect">
            <a:avLst/>
          </a:prstGeom>
        </p:spPr>
        <p:txBody>
          <a:bodyPr lIns="0" tIns="0" rIns="0" bIns="0" anchor="b"/>
          <a:lstStyle>
            <a:lvl1pPr marL="171450" indent="-1714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r>
              <a:rPr lang="ru-RU" dirty="0"/>
              <a:t>Образец текста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F43B35C4-368C-B24D-9B26-53107CCA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2727809"/>
            <a:ext cx="3449875" cy="2811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100000"/>
              </a:lnSpc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89DE0A-1ED8-AB4C-9631-26263C554E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265" y="625905"/>
            <a:ext cx="1153148" cy="12712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02C17E-0D86-2847-8086-0748A83B1B4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86704" y="795706"/>
            <a:ext cx="1693559" cy="10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1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52FD33-EA0C-A445-B7D6-FE881C17F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8" r="63648"/>
          <a:stretch/>
        </p:blipFill>
        <p:spPr>
          <a:xfrm>
            <a:off x="3182399" y="0"/>
            <a:ext cx="9009602" cy="68580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2EAFAD95-9A05-B143-BF88-F6B20D51E8EA}"/>
              </a:ext>
            </a:extLst>
          </p:cNvPr>
          <p:cNvSpPr/>
          <p:nvPr userDrawn="1"/>
        </p:nvSpPr>
        <p:spPr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493385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F43B35C4-368C-B24D-9B26-53107CCA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2727809"/>
            <a:ext cx="3449875" cy="2811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100000"/>
              </a:lnSpc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89DE0A-1ED8-AB4C-9631-26263C554E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265" y="625905"/>
            <a:ext cx="1153148" cy="12712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790F32-9305-674E-BFBD-F388A67C89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8651" y="6162957"/>
            <a:ext cx="2025340" cy="36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EAFAD95-9A05-B143-BF88-F6B20D51E8EA}"/>
              </a:ext>
            </a:extLst>
          </p:cNvPr>
          <p:cNvSpPr/>
          <p:nvPr userDrawn="1"/>
        </p:nvSpPr>
        <p:spPr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985113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D1E1738E-FE8C-6041-89B2-3E9DC61228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3451225" cy="358775"/>
          </a:xfrm>
          <a:prstGeom prst="rect">
            <a:avLst/>
          </a:prstGeom>
        </p:spPr>
        <p:txBody>
          <a:bodyPr lIns="0" tIns="0" rIns="0" bIns="0" anchor="b"/>
          <a:lstStyle>
            <a:lvl1pPr marL="171450" indent="-1714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r>
              <a:rPr lang="ru-RU" dirty="0"/>
              <a:t>Образец текста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F43B35C4-368C-B24D-9B26-53107CCA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2727809"/>
            <a:ext cx="3449875" cy="2811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100000"/>
              </a:lnSpc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89DE0A-1ED8-AB4C-9631-26263C554E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65" y="625905"/>
            <a:ext cx="1153148" cy="1271242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7529C871-968B-4548-B9DC-09C7E58E5A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7213" y="0"/>
            <a:ext cx="7824787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3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F0F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A1C92A0-5DC3-4F98-82B5-8CCC9DE14E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A1C92A0-5DC3-4F98-82B5-8CCC9DE14E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04F72A3-5ED9-AF45-A4F5-591EFC64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10933350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3A916-0DD9-1D49-8A32-E3474D876874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05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dientOverlay">
            <a:extLst>
              <a:ext uri="{FF2B5EF4-FFF2-40B4-BE49-F238E27FC236}">
                <a16:creationId xmlns:a16="http://schemas.microsoft.com/office/drawing/2014/main" id="{D81DE76B-8D1D-FF4E-8E36-4655128CC84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1148" y="0"/>
            <a:ext cx="6084852" cy="686794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200" dirty="0">
              <a:solidFill>
                <a:srgbClr val="FFFFFF"/>
              </a:solidFill>
              <a:sym typeface="+mn-lt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200991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A572A1C-A52E-AC49-AA97-4BE86DB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4994623" cy="863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677FE01-B879-D742-AAB3-4C49A2BB2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4995973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B2DBED-250B-6A4C-A9EC-90719EAD832C}"/>
              </a:ext>
            </a:extLst>
          </p:cNvPr>
          <p:cNvSpPr txBox="1"/>
          <p:nvPr userDrawn="1"/>
        </p:nvSpPr>
        <p:spPr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  <p15:guide id="7" pos="2933">
          <p15:clr>
            <a:srgbClr val="FBAE40"/>
          </p15:clr>
        </p15:guide>
        <p15:guide id="8" pos="3840">
          <p15:clr>
            <a:srgbClr val="FBAE40"/>
          </p15:clr>
        </p15:guide>
        <p15:guide id="9" pos="3659">
          <p15:clr>
            <a:srgbClr val="FBAE40"/>
          </p15:clr>
        </p15:guide>
        <p15:guide id="10" pos="402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0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7245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50560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A572A1C-A52E-AC49-AA97-4BE86DB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10933350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3C169AE0-C503-8F4C-B94A-846EA4367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72440"/>
            <a:ext cx="10535343" cy="3521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27C1A5-D0A1-D34A-9FEC-521B718488EF}"/>
              </a:ext>
            </a:extLst>
          </p:cNvPr>
          <p:cNvSpPr txBox="1"/>
          <p:nvPr userDrawn="1"/>
        </p:nvSpPr>
        <p:spPr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AF1A58-B704-594E-A2A7-52CB8A022253}"/>
              </a:ext>
            </a:extLst>
          </p:cNvPr>
          <p:cNvSpPr/>
          <p:nvPr userDrawn="1"/>
        </p:nvSpPr>
        <p:spPr>
          <a:xfrm>
            <a:off x="-1" y="2281186"/>
            <a:ext cx="12192001" cy="4576813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96890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A572A1C-A52E-AC49-AA97-4BE86DB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10933350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677FE01-B879-D742-AAB3-4C49A2BB2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10934700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4D6AE1-B309-3B4E-B329-DD147FB1A052}"/>
              </a:ext>
            </a:extLst>
          </p:cNvPr>
          <p:cNvSpPr txBox="1"/>
          <p:nvPr userDrawn="1"/>
        </p:nvSpPr>
        <p:spPr>
          <a:xfrm>
            <a:off x="11182350" y="6165850"/>
            <a:ext cx="381000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3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AF1A58-B704-594E-A2A7-52CB8A022253}"/>
              </a:ext>
            </a:extLst>
          </p:cNvPr>
          <p:cNvSpPr/>
          <p:nvPr userDrawn="1"/>
        </p:nvSpPr>
        <p:spPr>
          <a:xfrm>
            <a:off x="-1" y="1"/>
            <a:ext cx="12192001" cy="2097088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71450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677FE01-B879-D742-AAB3-4C49A2BB2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10934700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4D6AE1-B309-3B4E-B329-DD147FB1A052}"/>
              </a:ext>
            </a:extLst>
          </p:cNvPr>
          <p:cNvSpPr txBox="1"/>
          <p:nvPr userDrawn="1"/>
        </p:nvSpPr>
        <p:spPr>
          <a:xfrm>
            <a:off x="11182350" y="6165850"/>
            <a:ext cx="381000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0ADCE9B-36EB-BB4C-BC58-81DA24CC3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10933350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437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A7171E-AF22-4F4E-BE48-9B82953D6855}"/>
              </a:ext>
            </a:extLst>
          </p:cNvPr>
          <p:cNvSpPr/>
          <p:nvPr userDrawn="1"/>
        </p:nvSpPr>
        <p:spPr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8130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A572A1C-A52E-AC49-AA97-4BE86DB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3449875" cy="863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677FE01-B879-D742-AAB3-4C49A2BB2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6137" y="6165850"/>
            <a:ext cx="6603741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B2DBED-250B-6A4C-A9EC-90719EAD832C}"/>
              </a:ext>
            </a:extLst>
          </p:cNvPr>
          <p:cNvSpPr txBox="1"/>
          <p:nvPr userDrawn="1"/>
        </p:nvSpPr>
        <p:spPr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6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  <p15:guide id="7" pos="293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A7171E-AF22-4F4E-BE48-9B82953D6855}"/>
              </a:ext>
            </a:extLst>
          </p:cNvPr>
          <p:cNvSpPr/>
          <p:nvPr userDrawn="1"/>
        </p:nvSpPr>
        <p:spPr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49284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A572A1C-A52E-AC49-AA97-4BE86DB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44" y="620713"/>
            <a:ext cx="2764032" cy="863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677FE01-B879-D742-AAB3-4C49A2BB2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6137" y="6165850"/>
            <a:ext cx="6603741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B2DBED-250B-6A4C-A9EC-90719EAD832C}"/>
              </a:ext>
            </a:extLst>
          </p:cNvPr>
          <p:cNvSpPr txBox="1"/>
          <p:nvPr userDrawn="1"/>
        </p:nvSpPr>
        <p:spPr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  <p15:guide id="7" pos="293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41495-3393-A24F-BFF9-60FDF960EC55}"/>
              </a:ext>
            </a:extLst>
          </p:cNvPr>
          <p:cNvSpPr/>
          <p:nvPr userDrawn="1"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11072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A572A1C-A52E-AC49-AA97-4BE86DB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3449875" cy="863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677FE01-B879-D742-AAB3-4C49A2BB2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3451225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4195C4-BED0-9C47-AD6B-E1FAB0922703}"/>
              </a:ext>
            </a:extLst>
          </p:cNvPr>
          <p:cNvSpPr txBox="1"/>
          <p:nvPr userDrawn="1"/>
        </p:nvSpPr>
        <p:spPr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 userDrawn="1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FA086309-2A04-2D4E-884A-36F2FF40C56E}"/>
              </a:ext>
            </a:extLst>
          </p:cNvPr>
          <p:cNvSpPr/>
          <p:nvPr userDrawn="1"/>
        </p:nvSpPr>
        <p:spPr>
          <a:xfrm flipH="1">
            <a:off x="-1" y="0"/>
            <a:ext cx="12192000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265167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F43B35C4-368C-B24D-9B26-53107CC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2330663"/>
            <a:ext cx="10933350" cy="174259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3000"/>
              </a:lnSpc>
              <a:spcBef>
                <a:spcPct val="0"/>
              </a:spcBef>
              <a:buNone/>
              <a:defRPr lang="en-US" sz="24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B85FFD-C664-AF4D-B11C-E268A2BA6A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9426" y="625905"/>
            <a:ext cx="1153148" cy="12712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5E526D-63CD-A040-BAF7-D9204F92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623" t="-33462" r="1414" b="5091"/>
          <a:stretch/>
        </p:blipFill>
        <p:spPr>
          <a:xfrm>
            <a:off x="0" y="3837171"/>
            <a:ext cx="12192000" cy="3020829"/>
          </a:xfrm>
          <a:prstGeom prst="rect">
            <a:avLst/>
          </a:prstGeom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id="{F6B2BE3E-9CE9-004C-A6D1-393F2D7926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10933350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26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FA086309-2A04-2D4E-884A-36F2FF40C56E}"/>
              </a:ext>
            </a:extLst>
          </p:cNvPr>
          <p:cNvSpPr/>
          <p:nvPr userDrawn="1"/>
        </p:nvSpPr>
        <p:spPr>
          <a:xfrm flipH="1">
            <a:off x="-1" y="3365500"/>
            <a:ext cx="12192000" cy="34925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19143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F43B35C4-368C-B24D-9B26-53107CC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070644"/>
            <a:ext cx="10934700" cy="20952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3000"/>
              </a:lnSpc>
              <a:spcBef>
                <a:spcPct val="0"/>
              </a:spcBef>
              <a:buNone/>
              <a:defRPr lang="en-US" sz="24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037764-A294-3745-B6FB-D21BB3BC11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12192000" cy="3365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B85FFD-C664-AF4D-B11C-E268A2BA6A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9425" y="2631117"/>
            <a:ext cx="1153148" cy="1271242"/>
          </a:xfrm>
          <a:prstGeom prst="rect">
            <a:avLst/>
          </a:prstGeom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325075D5-80EF-2F4C-905F-C3379D629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10933350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26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37033931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think-cell Slide" r:id="rId20" imgW="270" imgH="270" progId="TCLayout.ActiveDocument.1">
                  <p:embed/>
                </p:oleObj>
              </mc:Choice>
              <mc:Fallback>
                <p:oleObj name="think-cell Slide" r:id="rId20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42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8" r:id="rId1"/>
    <p:sldLayoutId id="2147485313" r:id="rId2"/>
    <p:sldLayoutId id="2147485319" r:id="rId3"/>
    <p:sldLayoutId id="2147485339" r:id="rId4"/>
    <p:sldLayoutId id="2147485320" r:id="rId5"/>
    <p:sldLayoutId id="2147485340" r:id="rId6"/>
    <p:sldLayoutId id="2147485325" r:id="rId7"/>
    <p:sldLayoutId id="2147485322" r:id="rId8"/>
    <p:sldLayoutId id="2147485337" r:id="rId9"/>
    <p:sldLayoutId id="2147485332" r:id="rId10"/>
    <p:sldLayoutId id="2147485335" r:id="rId11"/>
    <p:sldLayoutId id="2147485334" r:id="rId12"/>
    <p:sldLayoutId id="2147485330" r:id="rId13"/>
    <p:sldLayoutId id="2147485327" r:id="rId14"/>
    <p:sldLayoutId id="2147485342" r:id="rId15"/>
    <p:sldLayoutId id="2147485341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+mn-lt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+mn-lt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orient="horz" pos="391">
          <p15:clr>
            <a:srgbClr val="F26B43"/>
          </p15:clr>
        </p15:guide>
        <p15:guide id="6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20.svg"/><Relationship Id="rId4" Type="http://schemas.openxmlformats.org/officeDocument/2006/relationships/image" Target="../media/image26.svg"/><Relationship Id="rId9" Type="http://schemas.openxmlformats.org/officeDocument/2006/relationships/image" Target="../media/image19.png"/><Relationship Id="rId1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38B8E5-E5A0-D247-9975-B883D73E49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0" cap="none" dirty="0"/>
              <a:t>Москва, 2021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C0CCEB-BD7A-E94E-8763-532A0BC78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4200" b="1" dirty="0"/>
              <a:t>Профессиональное развитие на Дальнем Востоке</a:t>
            </a:r>
            <a:endParaRPr lang="ru-RU" sz="42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A001F0-3CB6-E54C-BB57-B792C1209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Возможно, Вы этого не знали</a:t>
            </a:r>
          </a:p>
        </p:txBody>
      </p:sp>
    </p:spTree>
    <p:extLst>
      <p:ext uri="{BB962C8B-B14F-4D97-AF65-F5344CB8AC3E}">
        <p14:creationId xmlns:p14="http://schemas.microsoft.com/office/powerpoint/2010/main" val="25265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8;p21" descr="Картинки по запросу &quot;остров одайба фото&quot;">
            <a:extLst>
              <a:ext uri="{FF2B5EF4-FFF2-40B4-BE49-F238E27FC236}">
                <a16:creationId xmlns:a16="http://schemas.microsoft.com/office/drawing/2014/main" id="{D44D13D8-423A-4E93-A249-984EA8AFD80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93616" y="1490271"/>
            <a:ext cx="6410084" cy="4487058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5" name="Google Shape;104;p19">
            <a:extLst>
              <a:ext uri="{FF2B5EF4-FFF2-40B4-BE49-F238E27FC236}">
                <a16:creationId xmlns:a16="http://schemas.microsoft.com/office/drawing/2014/main" id="{9ECBF0B6-6BF6-4646-9B89-A432E4E3E2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282" r="13917" b="1"/>
          <a:stretch/>
        </p:blipFill>
        <p:spPr>
          <a:xfrm>
            <a:off x="224821" y="206583"/>
            <a:ext cx="4519899" cy="4792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9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63DDA8A-CEF4-3B48-8543-8956C9B0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МИФ 3</a:t>
            </a:r>
            <a:br>
              <a:rPr lang="ru-RU" b="1" dirty="0">
                <a:solidFill>
                  <a:schemeClr val="tx2"/>
                </a:solidFill>
              </a:rPr>
            </a:br>
            <a:br>
              <a:rPr lang="ru-RU" b="1" dirty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>Образование должно быть только высшим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0DA1D98-BD61-4D85-954D-D5383B7E0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41" y="537921"/>
            <a:ext cx="6479572" cy="580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Российские колледжи стали международными площадками для апробации новых технологий и форматов">
            <a:extLst>
              <a:ext uri="{FF2B5EF4-FFF2-40B4-BE49-F238E27FC236}">
                <a16:creationId xmlns:a16="http://schemas.microsoft.com/office/drawing/2014/main" id="{37113F1C-C4AC-4C2A-BC47-3A9B4AA7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856123"/>
            <a:ext cx="7162994" cy="482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64A70C-5B72-48A2-B310-FF909B8CF88E}"/>
              </a:ext>
            </a:extLst>
          </p:cNvPr>
          <p:cNvSpPr txBox="1"/>
          <p:nvPr/>
        </p:nvSpPr>
        <p:spPr>
          <a:xfrm>
            <a:off x="605638" y="2771958"/>
            <a:ext cx="3285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Региональные и Российские чемпионаты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Демонстрационный экзамен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3DB8BB-2248-4826-B555-305D06EFB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5" y="733780"/>
            <a:ext cx="19812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796E357-AFE0-BB4E-B384-EE0F5663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МИФ 4</a:t>
            </a:r>
            <a:br>
              <a:rPr lang="ru-RU" b="1" dirty="0">
                <a:solidFill>
                  <a:schemeClr val="tx2"/>
                </a:solidFill>
              </a:rPr>
            </a:br>
            <a:br>
              <a:rPr lang="ru-RU" b="1" dirty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>ОБРАЗОВАНИЕ ПОЛУЧАЮТ ОДИН РАЗ НА ВСЮ ЖИЗНЬ</a:t>
            </a:r>
          </a:p>
        </p:txBody>
      </p:sp>
      <p:pic>
        <p:nvPicPr>
          <p:cNvPr id="6" name="Picture 2" descr="Как менялись представления о Вселенной / Newtonew: новости сетевого  образования">
            <a:extLst>
              <a:ext uri="{FF2B5EF4-FFF2-40B4-BE49-F238E27FC236}">
                <a16:creationId xmlns:a16="http://schemas.microsoft.com/office/drawing/2014/main" id="{4C1597DE-1BC7-4B09-859D-E29718E7D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r="9797" b="-1"/>
          <a:stretch/>
        </p:blipFill>
        <p:spPr bwMode="auto">
          <a:xfrm>
            <a:off x="4554585" y="168186"/>
            <a:ext cx="6806844" cy="5889739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7" descr="Изображение выглядит как внутренний, стол, рабочий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F45F195-C362-4548-AACA-AE5897225C1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7363" b="2"/>
          <a:stretch/>
        </p:blipFill>
        <p:spPr>
          <a:xfrm>
            <a:off x="4413894" y="170731"/>
            <a:ext cx="7534660" cy="457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3;p17" descr="Изображение выглядит как внешний, вода, здание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95ACF706-D28F-434B-9C3B-A8AD48B4E9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54"/>
          <a:stretch/>
        </p:blipFill>
        <p:spPr>
          <a:xfrm>
            <a:off x="20" y="2319867"/>
            <a:ext cx="8181204" cy="4535019"/>
          </a:xfrm>
          <a:custGeom>
            <a:avLst/>
            <a:gdLst/>
            <a:ahLst/>
            <a:cxnLst/>
            <a:rect l="l" t="t" r="r" b="b"/>
            <a:pathLst>
              <a:path w="8181224" h="4535019" extrusionOk="0">
                <a:moveTo>
                  <a:pt x="0" y="0"/>
                </a:moveTo>
                <a:lnTo>
                  <a:pt x="4483100" y="0"/>
                </a:lnTo>
                <a:lnTo>
                  <a:pt x="4483100" y="2404532"/>
                </a:lnTo>
                <a:lnTo>
                  <a:pt x="8181224" y="2404532"/>
                </a:lnTo>
                <a:lnTo>
                  <a:pt x="8181224" y="4535019"/>
                </a:lnTo>
                <a:lnTo>
                  <a:pt x="0" y="4535019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C503A23-1DE1-514C-BB7E-DCBCF037C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10933350" cy="1004887"/>
          </a:xfrm>
        </p:spPr>
        <p:txBody>
          <a:bodyPr/>
          <a:lstStyle/>
          <a:p>
            <a:r>
              <a:rPr lang="ru-RU" dirty="0"/>
              <a:t>Программа «Содействие занятости» в рамках национального проекта «Демография»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3DD60C-DF4B-451C-A209-FCB24A173B2D}"/>
              </a:ext>
            </a:extLst>
          </p:cNvPr>
          <p:cNvSpPr/>
          <p:nvPr/>
        </p:nvSpPr>
        <p:spPr>
          <a:xfrm>
            <a:off x="630000" y="2442532"/>
            <a:ext cx="4927520" cy="3948108"/>
          </a:xfrm>
          <a:prstGeom prst="rect">
            <a:avLst/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Кто может обучаться?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- граждане, ищущие работу и обратившиеся в органы службы занятости, включая безработных;</a:t>
            </a:r>
          </a:p>
          <a:p>
            <a:r>
              <a:rPr lang="ru-RU" dirty="0">
                <a:solidFill>
                  <a:schemeClr val="tx2"/>
                </a:solidFill>
              </a:rPr>
              <a:t>- лица в возрасте 50-ти лет и старше,</a:t>
            </a:r>
          </a:p>
          <a:p>
            <a:r>
              <a:rPr lang="ru-RU" dirty="0">
                <a:solidFill>
                  <a:schemeClr val="tx2"/>
                </a:solidFill>
              </a:rPr>
              <a:t>- лица предпенсионного возраста,</a:t>
            </a:r>
          </a:p>
          <a:p>
            <a:r>
              <a:rPr lang="ru-RU" dirty="0">
                <a:solidFill>
                  <a:schemeClr val="tx2"/>
                </a:solidFill>
              </a:rPr>
              <a:t>- женщины, находящиеся в отпуске по уходу за ребенком в возрасте до трех лет,</a:t>
            </a:r>
          </a:p>
          <a:p>
            <a:r>
              <a:rPr lang="ru-RU" dirty="0">
                <a:solidFill>
                  <a:schemeClr val="tx2"/>
                </a:solidFill>
              </a:rPr>
              <a:t>- женщины, не состоящие в трудовых отношениях и имеющие детей дошкольного возраста.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F368797-D319-49FD-9AF6-1E9381B3F9C1}"/>
              </a:ext>
            </a:extLst>
          </p:cNvPr>
          <p:cNvSpPr/>
          <p:nvPr/>
        </p:nvSpPr>
        <p:spPr>
          <a:xfrm>
            <a:off x="5933520" y="2412052"/>
            <a:ext cx="5699680" cy="3948108"/>
          </a:xfrm>
          <a:prstGeom prst="rect">
            <a:avLst/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По каким программам проходит обучение?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Профессиональное обучение — программы профессиональной подготовки и переподготовки, повышения квалификации по профессиям рабочих, должностям служащих;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Дополнительное профессиональное образование — для лиц, имеющих среднее профессиональное или высшее образование.</a:t>
            </a:r>
          </a:p>
        </p:txBody>
      </p:sp>
    </p:spTree>
    <p:extLst>
      <p:ext uri="{BB962C8B-B14F-4D97-AF65-F5344CB8AC3E}">
        <p14:creationId xmlns:p14="http://schemas.microsoft.com/office/powerpoint/2010/main" val="394410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3596225-F597-8C41-B678-DD14EA7AC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Миф 5. Нужно быть коммуникабельным, креативным и позитивным</a:t>
            </a:r>
          </a:p>
        </p:txBody>
      </p:sp>
      <p:pic>
        <p:nvPicPr>
          <p:cNvPr id="7" name="Picture 4" descr="Великая Кавказская Стена - Дамба Гога и Магога, часть 1">
            <a:extLst>
              <a:ext uri="{FF2B5EF4-FFF2-40B4-BE49-F238E27FC236}">
                <a16:creationId xmlns:a16="http://schemas.microsoft.com/office/drawing/2014/main" id="{0062E36F-8145-46D0-8DA3-4D7DA5711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21151"/>
            <a:ext cx="10394950" cy="494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08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CB96B4B9-8D3E-424B-A349-DA8392356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Бета-лидеры</a:t>
            </a:r>
          </a:p>
        </p:txBody>
      </p:sp>
      <p:sp>
        <p:nvSpPr>
          <p:cNvPr id="24" name="Rectangle: Rounded Corners 76">
            <a:extLst>
              <a:ext uri="{FF2B5EF4-FFF2-40B4-BE49-F238E27FC236}">
                <a16:creationId xmlns:a16="http://schemas.microsoft.com/office/drawing/2014/main" id="{FACAE5BF-10C5-E147-9B34-198E67070964}"/>
              </a:ext>
            </a:extLst>
          </p:cNvPr>
          <p:cNvSpPr/>
          <p:nvPr/>
        </p:nvSpPr>
        <p:spPr>
          <a:xfrm>
            <a:off x="628650" y="2668087"/>
            <a:ext cx="3449875" cy="2903332"/>
          </a:xfrm>
          <a:prstGeom prst="roundRect">
            <a:avLst>
              <a:gd name="adj" fmla="val 0"/>
            </a:avLst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9" name="Rectangle: Rounded Corners 76">
            <a:extLst>
              <a:ext uri="{FF2B5EF4-FFF2-40B4-BE49-F238E27FC236}">
                <a16:creationId xmlns:a16="http://schemas.microsoft.com/office/drawing/2014/main" id="{461B4076-E111-FD4B-A006-963D9153E1A4}"/>
              </a:ext>
            </a:extLst>
          </p:cNvPr>
          <p:cNvSpPr/>
          <p:nvPr/>
        </p:nvSpPr>
        <p:spPr>
          <a:xfrm>
            <a:off x="4374804" y="2668087"/>
            <a:ext cx="3449984" cy="2903332"/>
          </a:xfrm>
          <a:prstGeom prst="roundRect">
            <a:avLst>
              <a:gd name="adj" fmla="val 0"/>
            </a:avLst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2" name="Rectangle: Rounded Corners 76">
            <a:extLst>
              <a:ext uri="{FF2B5EF4-FFF2-40B4-BE49-F238E27FC236}">
                <a16:creationId xmlns:a16="http://schemas.microsoft.com/office/drawing/2014/main" id="{82B18BD4-74E1-0144-9CC1-F6B33BD77D76}"/>
              </a:ext>
            </a:extLst>
          </p:cNvPr>
          <p:cNvSpPr/>
          <p:nvPr/>
        </p:nvSpPr>
        <p:spPr>
          <a:xfrm>
            <a:off x="8113475" y="2668087"/>
            <a:ext cx="3449875" cy="2903332"/>
          </a:xfrm>
          <a:prstGeom prst="roundRect">
            <a:avLst>
              <a:gd name="adj" fmla="val 0"/>
            </a:avLst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4" name="Picture 4" descr="Правила жизни успешных людей: Марк Цукерберг - Лайфхакер">
            <a:extLst>
              <a:ext uri="{FF2B5EF4-FFF2-40B4-BE49-F238E27FC236}">
                <a16:creationId xmlns:a16="http://schemas.microsoft.com/office/drawing/2014/main" id="{645EB10C-B16E-4726-BBC7-ED999A9CA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 r="37683" b="-1"/>
          <a:stretch/>
        </p:blipFill>
        <p:spPr bwMode="auto">
          <a:xfrm>
            <a:off x="1239161" y="2718940"/>
            <a:ext cx="2228851" cy="2801626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Гейтс, Билл — Википедия">
            <a:extLst>
              <a:ext uri="{FF2B5EF4-FFF2-40B4-BE49-F238E27FC236}">
                <a16:creationId xmlns:a16="http://schemas.microsoft.com/office/drawing/2014/main" id="{424B1267-ED8B-427E-9774-833CC57E0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69"/>
          <a:stretch/>
        </p:blipFill>
        <p:spPr bwMode="auto">
          <a:xfrm>
            <a:off x="4981575" y="2668087"/>
            <a:ext cx="2228850" cy="2801626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Пять прорывных проектов Илона Маска / +1">
            <a:extLst>
              <a:ext uri="{FF2B5EF4-FFF2-40B4-BE49-F238E27FC236}">
                <a16:creationId xmlns:a16="http://schemas.microsoft.com/office/drawing/2014/main" id="{DEB21DF4-B9F9-4E23-93F7-7C6BA8129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29167" b="1"/>
          <a:stretch/>
        </p:blipFill>
        <p:spPr bwMode="auto">
          <a:xfrm>
            <a:off x="8651569" y="2668087"/>
            <a:ext cx="2228850" cy="2801626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26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63DDA8A-CEF4-3B48-8543-8956C9B0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МИФ 6</a:t>
            </a:r>
            <a:br>
              <a:rPr lang="ru-RU" b="1" dirty="0">
                <a:solidFill>
                  <a:schemeClr val="tx2"/>
                </a:solidFill>
              </a:rPr>
            </a:br>
            <a:br>
              <a:rPr lang="ru-RU" b="1" dirty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>Надо хорошо учиться, и этого достаточно</a:t>
            </a:r>
          </a:p>
        </p:txBody>
      </p:sp>
      <p:pic>
        <p:nvPicPr>
          <p:cNvPr id="5" name="Picture 2" descr="Египетские трафареты | БАТИК и Я | Древнеегипетское искусство, Египетская  татуировка, Древний египет">
            <a:extLst>
              <a:ext uri="{FF2B5EF4-FFF2-40B4-BE49-F238E27FC236}">
                <a16:creationId xmlns:a16="http://schemas.microsoft.com/office/drawing/2014/main" id="{8C6FA4FD-8945-45B1-A64F-BDDF6EA0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142" y="620713"/>
            <a:ext cx="4508123" cy="540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0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24;p22">
            <a:extLst>
              <a:ext uri="{FF2B5EF4-FFF2-40B4-BE49-F238E27FC236}">
                <a16:creationId xmlns:a16="http://schemas.microsoft.com/office/drawing/2014/main" id="{5A008E6E-AA8F-4E1B-96E6-523AB1BD6F3E}"/>
              </a:ext>
            </a:extLst>
          </p:cNvPr>
          <p:cNvGrpSpPr/>
          <p:nvPr/>
        </p:nvGrpSpPr>
        <p:grpSpPr>
          <a:xfrm>
            <a:off x="4712960" y="653969"/>
            <a:ext cx="6645920" cy="5411551"/>
            <a:chOff x="0" y="156861"/>
            <a:chExt cx="5785301" cy="4430341"/>
          </a:xfrm>
        </p:grpSpPr>
        <p:sp>
          <p:nvSpPr>
            <p:cNvPr id="8" name="Google Shape;125;p22">
              <a:extLst>
                <a:ext uri="{FF2B5EF4-FFF2-40B4-BE49-F238E27FC236}">
                  <a16:creationId xmlns:a16="http://schemas.microsoft.com/office/drawing/2014/main" id="{4079388B-F6A5-4BFA-ACBD-C29A1243DB0B}"/>
                </a:ext>
              </a:extLst>
            </p:cNvPr>
            <p:cNvSpPr/>
            <p:nvPr/>
          </p:nvSpPr>
          <p:spPr>
            <a:xfrm>
              <a:off x="0" y="156861"/>
              <a:ext cx="5785301" cy="5958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6;p22">
              <a:extLst>
                <a:ext uri="{FF2B5EF4-FFF2-40B4-BE49-F238E27FC236}">
                  <a16:creationId xmlns:a16="http://schemas.microsoft.com/office/drawing/2014/main" id="{5BF33CD0-9E6A-41A8-9008-CB830DC14A36}"/>
                </a:ext>
              </a:extLst>
            </p:cNvPr>
            <p:cNvSpPr txBox="1"/>
            <p:nvPr/>
          </p:nvSpPr>
          <p:spPr>
            <a:xfrm>
              <a:off x="29088" y="185949"/>
              <a:ext cx="5727125" cy="537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u-RU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1. Междисциплинарность в противовес узкой специализации ранее.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7;p22">
              <a:extLst>
                <a:ext uri="{FF2B5EF4-FFF2-40B4-BE49-F238E27FC236}">
                  <a16:creationId xmlns:a16="http://schemas.microsoft.com/office/drawing/2014/main" id="{246D2EBF-03C8-4FDB-85FA-C401ED20C5A0}"/>
                </a:ext>
              </a:extLst>
            </p:cNvPr>
            <p:cNvSpPr/>
            <p:nvPr/>
          </p:nvSpPr>
          <p:spPr>
            <a:xfrm>
              <a:off x="0" y="795939"/>
              <a:ext cx="5785301" cy="5958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8;p22">
              <a:extLst>
                <a:ext uri="{FF2B5EF4-FFF2-40B4-BE49-F238E27FC236}">
                  <a16:creationId xmlns:a16="http://schemas.microsoft.com/office/drawing/2014/main" id="{F111B4FD-21A8-4E1B-805E-0D846B908277}"/>
                </a:ext>
              </a:extLst>
            </p:cNvPr>
            <p:cNvSpPr txBox="1"/>
            <p:nvPr/>
          </p:nvSpPr>
          <p:spPr>
            <a:xfrm>
              <a:off x="29088" y="825027"/>
              <a:ext cx="5727125" cy="537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u-RU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2. Мультикультурность (знание английского как минимум на уровне свободного общения и чтения специализированной литературы)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9;p22">
              <a:extLst>
                <a:ext uri="{FF2B5EF4-FFF2-40B4-BE49-F238E27FC236}">
                  <a16:creationId xmlns:a16="http://schemas.microsoft.com/office/drawing/2014/main" id="{80D58C7A-F835-49A4-8D85-16F929EAC084}"/>
                </a:ext>
              </a:extLst>
            </p:cNvPr>
            <p:cNvSpPr/>
            <p:nvPr/>
          </p:nvSpPr>
          <p:spPr>
            <a:xfrm>
              <a:off x="0" y="1435016"/>
              <a:ext cx="5785301" cy="5958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;p22">
              <a:extLst>
                <a:ext uri="{FF2B5EF4-FFF2-40B4-BE49-F238E27FC236}">
                  <a16:creationId xmlns:a16="http://schemas.microsoft.com/office/drawing/2014/main" id="{06C6723C-568B-42C2-AE0F-4605CB7B7BE3}"/>
                </a:ext>
              </a:extLst>
            </p:cNvPr>
            <p:cNvSpPr txBox="1"/>
            <p:nvPr/>
          </p:nvSpPr>
          <p:spPr>
            <a:xfrm>
              <a:off x="29088" y="1464104"/>
              <a:ext cx="5727125" cy="537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u-RU" sz="15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3. Программирование как базовый навык, умение работать в IT – насыщенных средах.</a:t>
              </a:r>
              <a:endParaRPr sz="1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31;p22">
              <a:extLst>
                <a:ext uri="{FF2B5EF4-FFF2-40B4-BE49-F238E27FC236}">
                  <a16:creationId xmlns:a16="http://schemas.microsoft.com/office/drawing/2014/main" id="{3ED75C02-09DA-44BD-95BD-58E4C07D3DB6}"/>
                </a:ext>
              </a:extLst>
            </p:cNvPr>
            <p:cNvSpPr/>
            <p:nvPr/>
          </p:nvSpPr>
          <p:spPr>
            <a:xfrm>
              <a:off x="0" y="2074093"/>
              <a:ext cx="5785301" cy="5958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2;p22">
              <a:extLst>
                <a:ext uri="{FF2B5EF4-FFF2-40B4-BE49-F238E27FC236}">
                  <a16:creationId xmlns:a16="http://schemas.microsoft.com/office/drawing/2014/main" id="{5D059CB2-BFA9-4053-A903-34833800FCA4}"/>
                </a:ext>
              </a:extLst>
            </p:cNvPr>
            <p:cNvSpPr txBox="1"/>
            <p:nvPr/>
          </p:nvSpPr>
          <p:spPr>
            <a:xfrm>
              <a:off x="29088" y="2103181"/>
              <a:ext cx="5727125" cy="537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u-RU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4. Способность к рефлексии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33;p22">
              <a:extLst>
                <a:ext uri="{FF2B5EF4-FFF2-40B4-BE49-F238E27FC236}">
                  <a16:creationId xmlns:a16="http://schemas.microsoft.com/office/drawing/2014/main" id="{FCE34D32-9329-44FE-8E25-3495094B62F4}"/>
                </a:ext>
              </a:extLst>
            </p:cNvPr>
            <p:cNvSpPr/>
            <p:nvPr/>
          </p:nvSpPr>
          <p:spPr>
            <a:xfrm>
              <a:off x="0" y="2713171"/>
              <a:ext cx="5785301" cy="5958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4;p22">
              <a:extLst>
                <a:ext uri="{FF2B5EF4-FFF2-40B4-BE49-F238E27FC236}">
                  <a16:creationId xmlns:a16="http://schemas.microsoft.com/office/drawing/2014/main" id="{8E9370F7-DCA4-4A53-8DA0-1A25CDE887B9}"/>
                </a:ext>
              </a:extLst>
            </p:cNvPr>
            <p:cNvSpPr txBox="1"/>
            <p:nvPr/>
          </p:nvSpPr>
          <p:spPr>
            <a:xfrm>
              <a:off x="29088" y="2742259"/>
              <a:ext cx="5727125" cy="537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u-RU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5. Способность решать проблемы любой сложности, независимо от того, на каком уровне управленческой пирамиды они находятся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35;p22">
              <a:extLst>
                <a:ext uri="{FF2B5EF4-FFF2-40B4-BE49-F238E27FC236}">
                  <a16:creationId xmlns:a16="http://schemas.microsoft.com/office/drawing/2014/main" id="{73347FCE-3BE7-43A1-B6B0-25476C586409}"/>
                </a:ext>
              </a:extLst>
            </p:cNvPr>
            <p:cNvSpPr/>
            <p:nvPr/>
          </p:nvSpPr>
          <p:spPr>
            <a:xfrm>
              <a:off x="0" y="3352248"/>
              <a:ext cx="5785301" cy="5958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;p22">
              <a:extLst>
                <a:ext uri="{FF2B5EF4-FFF2-40B4-BE49-F238E27FC236}">
                  <a16:creationId xmlns:a16="http://schemas.microsoft.com/office/drawing/2014/main" id="{D2FA4697-40E7-46C6-BB1A-153A29A0D268}"/>
                </a:ext>
              </a:extLst>
            </p:cNvPr>
            <p:cNvSpPr txBox="1"/>
            <p:nvPr/>
          </p:nvSpPr>
          <p:spPr>
            <a:xfrm>
              <a:off x="29088" y="3381336"/>
              <a:ext cx="5727125" cy="537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u-RU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6. Способность организовать работу команды из представителей различных профессиональных и социальных сфер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37;p22">
              <a:extLst>
                <a:ext uri="{FF2B5EF4-FFF2-40B4-BE49-F238E27FC236}">
                  <a16:creationId xmlns:a16="http://schemas.microsoft.com/office/drawing/2014/main" id="{6DADEFB5-82F6-444C-95DC-1C9581A9C5D8}"/>
                </a:ext>
              </a:extLst>
            </p:cNvPr>
            <p:cNvSpPr/>
            <p:nvPr/>
          </p:nvSpPr>
          <p:spPr>
            <a:xfrm>
              <a:off x="0" y="3991325"/>
              <a:ext cx="5785301" cy="5958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8;p22">
              <a:extLst>
                <a:ext uri="{FF2B5EF4-FFF2-40B4-BE49-F238E27FC236}">
                  <a16:creationId xmlns:a16="http://schemas.microsoft.com/office/drawing/2014/main" id="{F59A5E65-2B11-46A0-9F96-8022763C43A0}"/>
                </a:ext>
              </a:extLst>
            </p:cNvPr>
            <p:cNvSpPr txBox="1"/>
            <p:nvPr/>
          </p:nvSpPr>
          <p:spPr>
            <a:xfrm>
              <a:off x="29088" y="4020413"/>
              <a:ext cx="5727125" cy="537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u-RU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7. Способность выстраивать сложные системы коммуникации, направленные на решение проблемы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139;p22">
            <a:extLst>
              <a:ext uri="{FF2B5EF4-FFF2-40B4-BE49-F238E27FC236}">
                <a16:creationId xmlns:a16="http://schemas.microsoft.com/office/drawing/2014/main" id="{8D251362-BE5F-4700-A810-439E4190F78F}"/>
              </a:ext>
            </a:extLst>
          </p:cNvPr>
          <p:cNvSpPr txBox="1">
            <a:spLocks/>
          </p:cNvSpPr>
          <p:nvPr/>
        </p:nvSpPr>
        <p:spPr>
          <a:xfrm>
            <a:off x="554792" y="630073"/>
            <a:ext cx="3194248" cy="55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ru-RU" sz="16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 b="1" dirty="0">
                <a:solidFill>
                  <a:schemeClr val="tx2"/>
                </a:solidFill>
              </a:rPr>
              <a:t>ТРАНСПРОФЕССИОНАЛИЗМ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ru-RU" sz="16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ru-RU" sz="16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 dirty="0"/>
              <a:t>1. Принцип индивидуального творчества (обучение и самообучение)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 dirty="0"/>
              <a:t>2. Принцип социального творчества (высокий уровень социальной ответственности и активности, в том числе через социальные сети)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 dirty="0"/>
              <a:t>3. Принцип культурного творчества (ориентация на культурные  достижения; инновационный характер деятельности)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 dirty="0"/>
              <a:t>4. Принцип морального творчества (этичность профессиональной деятельности)</a:t>
            </a:r>
          </a:p>
        </p:txBody>
      </p:sp>
    </p:spTree>
    <p:extLst>
      <p:ext uri="{BB962C8B-B14F-4D97-AF65-F5344CB8AC3E}">
        <p14:creationId xmlns:p14="http://schemas.microsoft.com/office/powerpoint/2010/main" val="26536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63DDA8A-CEF4-3B48-8543-8956C9B0B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080" y="950655"/>
            <a:ext cx="2281555" cy="4164648"/>
          </a:xfrm>
        </p:spPr>
        <p:txBody>
          <a:bodyPr/>
          <a:lstStyle/>
          <a:p>
            <a:pPr defTabSz="685806"/>
            <a: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23 Территории опережающего развития</a:t>
            </a:r>
            <a:b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b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b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Свободный порт Владивосток</a:t>
            </a:r>
            <a:b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b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b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Более 500 резидентов</a:t>
            </a:r>
            <a:b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b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b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Более 100 000 рабочих мест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0D90D6-42F7-49FC-8967-3CC34AEFB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420" y="541721"/>
            <a:ext cx="6182500" cy="59014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0C52EE-C949-41F4-8DFE-07A7FA372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658" y="5223230"/>
            <a:ext cx="720000" cy="7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77112C-0361-407B-B25D-7AAFEFA06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658" y="2545148"/>
            <a:ext cx="720000" cy="7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F471B1-AE48-4E02-A98D-F42F4EED3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658" y="950655"/>
            <a:ext cx="720000" cy="72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88A64B-E95B-423C-97CD-C4E2ABDC0B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9229" y="3974188"/>
            <a:ext cx="617142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C503A23-1DE1-514C-BB7E-DCBCF037C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Миф 7. Успех только для избранных</a:t>
            </a:r>
          </a:p>
        </p:txBody>
      </p:sp>
      <p:pic>
        <p:nvPicPr>
          <p:cNvPr id="7" name="Picture 2" descr="Рисунок карандашом подвиги геракла – Картинки 12 подвигов Геракла (12 фото)  • Прикольные картинки и юмор — Артист-Ойл">
            <a:extLst>
              <a:ext uri="{FF2B5EF4-FFF2-40B4-BE49-F238E27FC236}">
                <a16:creationId xmlns:a16="http://schemas.microsoft.com/office/drawing/2014/main" id="{7051EBDB-43FA-4A9F-9CD2-2B5F7321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43" y="1424294"/>
            <a:ext cx="6616967" cy="520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7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5EA80B-9682-4D6B-9A3E-943AB0956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984" y="1636000"/>
            <a:ext cx="8950016" cy="4601287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FCA3928-2EC6-42E3-9FDC-C0481B8EDE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38" y="620713"/>
            <a:ext cx="10933112" cy="585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/>
              <a:t>Кванториум</a:t>
            </a:r>
            <a:endParaRPr lang="ru-RU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/>
              <a:t>Сириус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/>
              <a:t>ГТО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/>
              <a:t>Олимпиады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/>
              <a:t>Волонтерство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951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B367AC-88BB-4493-B13B-7A8AE4208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32" y="167679"/>
            <a:ext cx="8364069" cy="32613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A29B0F-E17B-4978-A93F-AA0F87BEB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068" y="2824480"/>
            <a:ext cx="6786699" cy="38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5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63DDA8A-CEF4-3B48-8543-8956C9B0B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2"/>
            <a:ext cx="4856400" cy="4835207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tx2"/>
                </a:solidFill>
              </a:rPr>
              <a:t>Принципы </a:t>
            </a:r>
            <a:r>
              <a:rPr lang="ru-RU" sz="2000" b="1" dirty="0" err="1">
                <a:solidFill>
                  <a:schemeClr val="tx2"/>
                </a:solidFill>
              </a:rPr>
              <a:t>Икигай</a:t>
            </a:r>
            <a:r>
              <a:rPr lang="ru-RU" sz="2000" b="1" dirty="0">
                <a:solidFill>
                  <a:schemeClr val="tx2"/>
                </a:solidFill>
              </a:rPr>
              <a:t>:</a:t>
            </a:r>
            <a:br>
              <a:rPr lang="ru-RU" sz="1800" dirty="0"/>
            </a:br>
            <a:br>
              <a:rPr lang="ru-RU" sz="1800" dirty="0"/>
            </a:br>
            <a:r>
              <a:rPr lang="ru-RU" sz="1800" dirty="0"/>
              <a:t>1. Начинать с малого.</a:t>
            </a:r>
            <a:br>
              <a:rPr lang="ru-RU" sz="1800" dirty="0"/>
            </a:br>
            <a:br>
              <a:rPr lang="ru-RU" sz="1800" dirty="0"/>
            </a:br>
            <a:r>
              <a:rPr lang="ru-RU" sz="1800" dirty="0"/>
              <a:t>2. Освободить себя. Осуществлять свои цели, а не чужие ожидания.</a:t>
            </a:r>
            <a:br>
              <a:rPr lang="ru-RU" sz="1800" dirty="0"/>
            </a:br>
            <a:br>
              <a:rPr lang="ru-RU" sz="1800" dirty="0"/>
            </a:br>
            <a:r>
              <a:rPr lang="ru-RU" sz="1800" dirty="0"/>
              <a:t>3. Обрести гармонию и устойчивость. Идти к своей мечте можно только помня о других людях, природе и окружающем мире. </a:t>
            </a:r>
            <a:br>
              <a:rPr lang="ru-RU" sz="1800" dirty="0"/>
            </a:br>
            <a:br>
              <a:rPr lang="ru-RU" sz="1800" dirty="0"/>
            </a:br>
            <a:r>
              <a:rPr lang="ru-RU" sz="1800" dirty="0"/>
              <a:t>4. Радоваться мелочам. Мысленно отмечайте вещи, которые дарят вам удовольствие, радуйтесь им и будьте благодарны судьбе за эти мелочи. </a:t>
            </a:r>
            <a:br>
              <a:rPr lang="ru-RU" sz="1800" dirty="0"/>
            </a:br>
            <a:br>
              <a:rPr lang="ru-RU" sz="1800" dirty="0"/>
            </a:br>
            <a:r>
              <a:rPr lang="ru-RU" sz="1800" dirty="0"/>
              <a:t>5. Быть здесь и сейчас. Вы работаете не для того, чтобы заработать деньги на жизнь, а потому что вы получаете от этого наслаждение, самореализуетесь, достигаете своих целей и делаете мир лучше.</a:t>
            </a:r>
            <a:br>
              <a:rPr lang="ru-RU" sz="1800" dirty="0"/>
            </a:b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2B55FF9E-25EB-4FD2-B52D-7876FB2F46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5275"/>
            <a:ext cx="4640895" cy="5576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50CD1C-69FF-2A4D-85D3-56982FDBC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00" y="2023200"/>
            <a:ext cx="4470320" cy="28116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Спасибо за внимание!</a:t>
            </a:r>
            <a:br>
              <a:rPr lang="ru-RU" b="1" dirty="0">
                <a:solidFill>
                  <a:schemeClr val="tx2"/>
                </a:solidFill>
              </a:rPr>
            </a:b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Горшунова Светлана Андреевна</a:t>
            </a:r>
            <a:br>
              <a:rPr lang="ru-RU" dirty="0">
                <a:solidFill>
                  <a:schemeClr val="tx2"/>
                </a:solidFill>
              </a:rPr>
            </a:b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89681422006</a:t>
            </a:r>
            <a:br>
              <a:rPr lang="ru-RU" dirty="0">
                <a:solidFill>
                  <a:schemeClr val="tx2"/>
                </a:solidFill>
              </a:rPr>
            </a:br>
            <a:br>
              <a:rPr lang="ru-RU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@</a:t>
            </a:r>
            <a:r>
              <a:rPr lang="en-US" sz="1600" b="1" dirty="0" err="1">
                <a:solidFill>
                  <a:schemeClr val="tx2"/>
                </a:solidFill>
              </a:rPr>
              <a:t>Svetlana_gorshunova.vladivosto</a:t>
            </a:r>
            <a:endParaRPr lang="ru-RU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8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92F06F-73BB-40EA-9D67-053C4B64E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5" y="186496"/>
            <a:ext cx="9536775" cy="6485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1BEAA1-1E3F-48B3-AC8F-3589BF44CBD3}"/>
              </a:ext>
            </a:extLst>
          </p:cNvPr>
          <p:cNvSpPr txBox="1"/>
          <p:nvPr/>
        </p:nvSpPr>
        <p:spPr>
          <a:xfrm>
            <a:off x="6376598" y="4341950"/>
            <a:ext cx="5273457" cy="15696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3200" b="1" dirty="0"/>
              <a:t>Миф 1:</a:t>
            </a:r>
          </a:p>
          <a:p>
            <a:r>
              <a:rPr lang="ru-RU" sz="3200" b="1" dirty="0"/>
              <a:t>Получение образования очень дорого</a:t>
            </a:r>
          </a:p>
        </p:txBody>
      </p:sp>
    </p:spTree>
    <p:extLst>
      <p:ext uri="{BB962C8B-B14F-4D97-AF65-F5344CB8AC3E}">
        <p14:creationId xmlns:p14="http://schemas.microsoft.com/office/powerpoint/2010/main" val="109351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A89A6E4E-AFDD-4648-AD06-AC7193A65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4876800"/>
            <a:ext cx="10934700" cy="164782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</a:rPr>
              <a:t>Сайт учебного заведения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</a:rPr>
              <a:t>Раздел «Абитуриенту» или «Поступление»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</a:rPr>
              <a:t>Информация о приеме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</a:rPr>
              <a:t>Информация о проходных баллах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C503A23-1DE1-514C-BB7E-DCBCF037C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Информация о количестве бюджетных мест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25682B-543D-48E9-A79B-135B8B704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70" y="1244484"/>
            <a:ext cx="10029190" cy="29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8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A89A6E4E-AFDD-4648-AD06-AC7193A65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Правила целевого обучения будут пересматриваться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C503A23-1DE1-514C-BB7E-DCBCF037C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Как поступить по программе целевого обучения в рамках квоты?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F24ED2-0CCF-4A02-A1FF-876FF8C99B9F}"/>
              </a:ext>
            </a:extLst>
          </p:cNvPr>
          <p:cNvSpPr/>
          <p:nvPr/>
        </p:nvSpPr>
        <p:spPr>
          <a:xfrm>
            <a:off x="628650" y="2371412"/>
            <a:ext cx="5213350" cy="970577"/>
          </a:xfrm>
          <a:prstGeom prst="rect">
            <a:avLst/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54F84D-7B40-416F-9C75-DCD0006B4928}"/>
              </a:ext>
            </a:extLst>
          </p:cNvPr>
          <p:cNvSpPr/>
          <p:nvPr/>
        </p:nvSpPr>
        <p:spPr>
          <a:xfrm>
            <a:off x="628650" y="3692212"/>
            <a:ext cx="5213350" cy="970577"/>
          </a:xfrm>
          <a:prstGeom prst="rect">
            <a:avLst/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EFFE7E8-661D-4A80-BBA2-28D77F562F34}"/>
              </a:ext>
            </a:extLst>
          </p:cNvPr>
          <p:cNvSpPr/>
          <p:nvPr/>
        </p:nvSpPr>
        <p:spPr>
          <a:xfrm>
            <a:off x="628650" y="5007932"/>
            <a:ext cx="5213350" cy="970577"/>
          </a:xfrm>
          <a:prstGeom prst="rect">
            <a:avLst/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EA65F6-A8B5-485E-87CB-00BA6899A26D}"/>
              </a:ext>
            </a:extLst>
          </p:cNvPr>
          <p:cNvSpPr/>
          <p:nvPr/>
        </p:nvSpPr>
        <p:spPr>
          <a:xfrm>
            <a:off x="6450330" y="2371412"/>
            <a:ext cx="5213350" cy="970577"/>
          </a:xfrm>
          <a:prstGeom prst="rect">
            <a:avLst/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A642F78-FC4E-4E21-9398-66DC760717D6}"/>
              </a:ext>
            </a:extLst>
          </p:cNvPr>
          <p:cNvSpPr/>
          <p:nvPr/>
        </p:nvSpPr>
        <p:spPr>
          <a:xfrm>
            <a:off x="6450330" y="3666812"/>
            <a:ext cx="5213350" cy="970577"/>
          </a:xfrm>
          <a:prstGeom prst="rect">
            <a:avLst/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694468E-E5AE-41F6-8CF6-E57CCC90F33E}"/>
              </a:ext>
            </a:extLst>
          </p:cNvPr>
          <p:cNvSpPr/>
          <p:nvPr/>
        </p:nvSpPr>
        <p:spPr>
          <a:xfrm>
            <a:off x="6450330" y="4977452"/>
            <a:ext cx="5213350" cy="970577"/>
          </a:xfrm>
          <a:prstGeom prst="rect">
            <a:avLst/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8C2CFA-EF7A-4B40-AC0A-26C103BFBD0A}"/>
              </a:ext>
            </a:extLst>
          </p:cNvPr>
          <p:cNvSpPr txBox="1"/>
          <p:nvPr/>
        </p:nvSpPr>
        <p:spPr>
          <a:xfrm>
            <a:off x="1879600" y="2606687"/>
            <a:ext cx="3616960" cy="47179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Arial" panose="020B0604020202020204" pitchFamily="34" charset="0"/>
                <a:sym typeface="Arial" panose="020B0604020202020204" pitchFamily="34" charset="0"/>
              </a:rPr>
              <a:t>Выбрать специальность из перечня, утвержденного распоряжением Правительства РФ от 11.02.2019 г № 186-р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91C6E-D6E7-4234-A123-E9EB89C1366E}"/>
              </a:ext>
            </a:extLst>
          </p:cNvPr>
          <p:cNvSpPr txBox="1"/>
          <p:nvPr/>
        </p:nvSpPr>
        <p:spPr>
          <a:xfrm>
            <a:off x="1879600" y="3901440"/>
            <a:ext cx="3535680" cy="6054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Arial" panose="020B0604020202020204" pitchFamily="34" charset="0"/>
                <a:sym typeface="Arial" panose="020B0604020202020204" pitchFamily="34" charset="0"/>
              </a:rPr>
              <a:t>Узнать, какой работодатель является заказчиком целевого обучения, и обратиться к нему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52D4D9-E06A-47CF-955E-F8554B80BE4E}"/>
              </a:ext>
            </a:extLst>
          </p:cNvPr>
          <p:cNvSpPr txBox="1"/>
          <p:nvPr/>
        </p:nvSpPr>
        <p:spPr>
          <a:xfrm>
            <a:off x="1879600" y="5190489"/>
            <a:ext cx="3535680" cy="6054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Arial" panose="020B0604020202020204" pitchFamily="34" charset="0"/>
                <a:sym typeface="Arial" panose="020B0604020202020204" pitchFamily="34" charset="0"/>
              </a:rPr>
              <a:t>Заключить с работодателем Договор о целевом обучении (после того, как вуз получит квоту)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99DA1-9E83-4AEF-8A30-30E4ED1616B9}"/>
              </a:ext>
            </a:extLst>
          </p:cNvPr>
          <p:cNvSpPr txBox="1"/>
          <p:nvPr/>
        </p:nvSpPr>
        <p:spPr>
          <a:xfrm>
            <a:off x="7752080" y="2501754"/>
            <a:ext cx="3535680" cy="6054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Arial" panose="020B0604020202020204" pitchFamily="34" charset="0"/>
                <a:sym typeface="Arial" panose="020B0604020202020204" pitchFamily="34" charset="0"/>
              </a:rPr>
              <a:t>Подобрать вуз, который ведет набор по целевому обучению по выбранному направлению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5983BC-2D67-4465-B646-C519A0BFA396}"/>
              </a:ext>
            </a:extLst>
          </p:cNvPr>
          <p:cNvSpPr txBox="1"/>
          <p:nvPr/>
        </p:nvSpPr>
        <p:spPr>
          <a:xfrm>
            <a:off x="7752080" y="3727630"/>
            <a:ext cx="3535680" cy="6054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Arial" panose="020B0604020202020204" pitchFamily="34" charset="0"/>
                <a:sym typeface="Arial" panose="020B0604020202020204" pitchFamily="34" charset="0"/>
              </a:rPr>
              <a:t>По требованию работодателя предоставить необходимый пакет документов, пройти конкурсный отбор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F6552-CE93-419D-BA50-B11B1D8C5972}"/>
              </a:ext>
            </a:extLst>
          </p:cNvPr>
          <p:cNvSpPr txBox="1"/>
          <p:nvPr/>
        </p:nvSpPr>
        <p:spPr>
          <a:xfrm>
            <a:off x="7752080" y="5143017"/>
            <a:ext cx="3535680" cy="6054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Arial" panose="020B0604020202020204" pitchFamily="34" charset="0"/>
                <a:sym typeface="Arial" panose="020B0604020202020204" pitchFamily="34" charset="0"/>
              </a:rPr>
              <a:t>Подать документы в вуз вместе с копией договора о целевом обучении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1E9C47-335A-43CD-8338-BBBD96F90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725" y="2606687"/>
            <a:ext cx="432000" cy="3813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4111B0-B5BF-41FD-AA26-25F7BEF5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2725" y="5246740"/>
            <a:ext cx="432000" cy="432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3492DB-18BB-493D-B540-BC23A1909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3750" y="2538480"/>
            <a:ext cx="540000" cy="54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7E6DCA-E398-4AD5-8F70-CE578D7F60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561" y="3887274"/>
            <a:ext cx="520164" cy="5201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C9C40A-B8E8-4032-87F7-DE78BE44C7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27750" y="3901091"/>
            <a:ext cx="432000" cy="432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9D043A6-EAF7-47AA-97F0-8FD1D4EE0D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27750" y="5185620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2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83D6B-5995-4C43-836F-FEC40C9D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2"/>
            <a:ext cx="4994623" cy="1746567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МИФ 2</a:t>
            </a:r>
            <a:br>
              <a:rPr lang="ru-RU" b="1" dirty="0">
                <a:solidFill>
                  <a:schemeClr val="tx2"/>
                </a:solidFill>
              </a:rPr>
            </a:br>
            <a:br>
              <a:rPr lang="ru-RU" b="1" dirty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>Хочешь добиться успеха – стань экономистом или юристом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2F217C9-B200-4CE6-8979-736C6758B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306" y="359748"/>
            <a:ext cx="2961827" cy="61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796E357-AFE0-BB4E-B384-EE0F5663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Ключевые отрасли Дальнего Востока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FEFD0B-DD5C-4B13-8544-CFC838A14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844" y="620713"/>
            <a:ext cx="1246354" cy="12137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2D0884-4017-4DBA-8D47-6E2837D02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769" y="620713"/>
            <a:ext cx="1898042" cy="11648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C3D09C-6DA1-4EF0-BA6D-7F36770A8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263" y="620713"/>
            <a:ext cx="1523321" cy="10182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9D9CC5-0DCB-43B3-8BFC-31F0DCBF5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919" y="2727960"/>
            <a:ext cx="1775850" cy="1010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8D6EF8-BB01-4D36-B31B-7ECFD5748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8933" y="2727960"/>
            <a:ext cx="1433714" cy="11648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99113A-9E11-4C0D-9039-DBFADB312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6263" y="2591884"/>
            <a:ext cx="1678097" cy="13522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CD0020-CD40-45D9-AEBE-62D43BEB1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7000" y="4631555"/>
            <a:ext cx="1238208" cy="11811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A19FF3-25E5-40B5-9278-E81BD4FC8D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8933" y="4631555"/>
            <a:ext cx="1319669" cy="10345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30D959-FCF9-4DE5-BC60-4407923A89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1431" y="4631555"/>
            <a:ext cx="1392984" cy="10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7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&quot;ссср комбайн&quot;">
            <a:extLst>
              <a:ext uri="{FF2B5EF4-FFF2-40B4-BE49-F238E27FC236}">
                <a16:creationId xmlns:a16="http://schemas.microsoft.com/office/drawing/2014/main" id="{A18A04ED-A08E-40B5-B91B-B5F5C2A0C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2" y="407649"/>
            <a:ext cx="4332475" cy="288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ртинки по запросу &quot;современный комбайн&quot;">
            <a:extLst>
              <a:ext uri="{FF2B5EF4-FFF2-40B4-BE49-F238E27FC236}">
                <a16:creationId xmlns:a16="http://schemas.microsoft.com/office/drawing/2014/main" id="{87AE35F2-F592-4BED-B4E1-8D887795B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1" y="3734972"/>
            <a:ext cx="4110035" cy="223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ртинки по запросу &quot;современный комбайн кабина&quot;">
            <a:extLst>
              <a:ext uri="{FF2B5EF4-FFF2-40B4-BE49-F238E27FC236}">
                <a16:creationId xmlns:a16="http://schemas.microsoft.com/office/drawing/2014/main" id="{29097380-AB95-4DD3-A94C-5CF40C74D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135" y="108265"/>
            <a:ext cx="4385703" cy="318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артинки по запросу &quot;современный комбайн кабина&quot;">
            <a:extLst>
              <a:ext uri="{FF2B5EF4-FFF2-40B4-BE49-F238E27FC236}">
                <a16:creationId xmlns:a16="http://schemas.microsoft.com/office/drawing/2014/main" id="{F6B1900D-2035-450D-BF72-9BC782A6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13" y="2707791"/>
            <a:ext cx="5143087" cy="343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30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B3C053-F3DD-4573-9834-07E2453CA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3" y="362951"/>
            <a:ext cx="4555848" cy="341688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рава, человек, забор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2E7C4644-8701-4EE1-A5A4-E0287243A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01" y="2469547"/>
            <a:ext cx="6545482" cy="368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7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418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EE4P_MASTERWIZARD_DRAFT" val="0"/>
  <p:tag name="EE4P_LANGUAGE_ID" val="1033"/>
  <p:tag name="EE4P_STYLE_NAME" val="FEDF Far East Grid 16:9"/>
  <p:tag name="EE4P_AGENDAWIZARD" val="&lt;ee4p&gt;&lt;layouts&gt;&lt;layout name=&quot;Section Header&quot; id=&quot;227_1-1&quot;&gt;&lt;standard&gt;&lt;textframe horizontalAnchor=&quot;1&quot; marginBottom=&quot;0&quot; marginLeft=&quot;0&quot; marginRight=&quot;0&quot; marginTop=&quot;0&quot; orientation=&quot;1&quot; verticalAnchor=&quot;1&quot; /&gt;&lt;font name=&quot;Arial&quot; bold=&quot;0&quot; italic=&quot;0&quot; color=&quot;#ffffff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/standard&gt;&lt;agenda name=&quot;&quot; title=&quot;&quot; subtitle=&quot;&quot; sizingModeId=&quot;1&quot; fontSize=&quot;24&quot; fontSizeAuto=&quot;1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0&quot; leftSpacing=&quot;0&quot; rightSpacing=&quot;0&quot; dock=&quot;1&quot; fixedWidth=&quot;51.87527&quot; /&gt;&lt;column field=&quot;topic&quot; label=&quot;Topic&quot; leftSpacing=&quot;0&quot; rightDistribute=&quot;1&quot; dock=&quot;1&quot; /&gt;&lt;column field=&quot;responsible&quot; label=&quot;Responsible&quot; visible=&quot;0&quot; checked=&quot;0&quot; leftSpacing=&quot;10&quot; rightDistribute=&quot;1&quot; dock=&quot;1&quot; /&gt;&lt;column field=&quot;freecolumn&quot; label=&quot;&quot; visible=&quot;0&quot; checked=&quot;0&quot; leftSpacing=&quot;10&quot; rightDistribute=&quot;1&quot; dock=&quot;1&quot; /&gt;&lt;column field=&quot;timeslot&quot; label=&quot;Time Slot&quot; visible=&quot;1&quot; checked=&quot;0&quot; leftSpacing=&quot;34&quot; rightSpacing=&quot;0&quot; dock=&quot;2&quot; /&gt;&lt;column field=&quot;pageno&quot; label=&quot;Page No.&quot; visible=&quot;0&quot; checked=&quot;0&quot; leftSpacing=&quot;34&quot; rightSpacing=&quot;0&quot; dock=&quot;2&quot; /&gt;&lt;/columns&gt;&lt;position left=&quot;395.4111&quot; top=&quot;116.9109&quot; width=&quot;515.0769&quot; height=&quot;345.2203&quot; /&gt;&lt;!--&#10;      &lt;subtitle&gt;&#10;      &#10;        &lt;position left=&quot;197.597&quot; top=&quot;369.3848&quot; width=&quot;123.634&quot; height=&quot;115.6044&quot; autoshape=&quot;1&quot; rotation=&quot;0&quot; /&gt;&#10;        &lt;line visible=&quot;1&quot; weight=&quot;0.75&quot; style=&quot;1&quot; dashStyle=&quot;1&quot; foreColor=&quot;14&quot; /&gt;&#10;        &lt;fill visible=&quot;0&quot; /&gt;&#10;        &lt;textframe horizontalAnchor=&quot;1&quot; verticalAnchor=&quot;1&quot; orientation=&quot;1&quot; wordWrap=&quot;1&quot; autoSize=&quot;0&quot; marginLeft=&quot;8.503937&quot; marginRight=&quot;0&quot; marginTop=&quot;14.17323&quot; marginBottom=&quot;0&quot; /&gt;&#10;        &lt;paragraphformat alignment=&quot;1&quot; lineRuleBefore=&quot;0&quot; lineRuleWithin=&quot;1&quot; lineRuleAfter=&quot;0&quot; spaceBefore=&quot;0&quot; spaceWithin=&quot;0.95&quot; spaceAfter=&quot;0&quot; /&gt;&#10;        &lt;font name=&quot;Trebuchet MS&quot; size=&quot;10&quot; bold=&quot;0&quot; italic=&quot;0&quot; underlineStyle=&quot;0&quot; color=&quot;#ffffff&quot; spacing=&quot;0&quot; kerning=&quot;12&quot; /&gt;&#10;      &#10;      &lt;/subtitle&gt;&#10;      --&gt;&lt;settings allowedSizingModeIds=&quot;1|2&quot; allowedFontSizes=&quot;8|9|10.5|11|12|14|16|18|20|22|24&quot; allowedTimeFormatIds=&quot;1|2|3&quot; slideLayout=&quot;11&quot; customLayoutName=&quot;Blank blue|Presentation¦Blank blue&quot; customLayoutIndex=&quot;&quot; showBreak=&quot;0&quot; singleAgendaSlideSelected=&quot;0&quot; backupSlideTitle=&quot;Unused Slides&quot; topMargin=&quot;0&quot; leftMargin=&quot;0&quot; allowedLevels=&quot;2&quot; itemNoFormats=&quot;{1}¦{1}.{2}¦{3:alphaLC}¦{3:alphaLC}.{4:alphaLC}&quot; customLayoutNameBackup=&quot;Special gray|Presentation¦Special gray&quot; titlePrompt=&quot;Insert Title&quot; namePrompt=&quot;Insert Date&quot; /&gt;&lt;cases&gt;&lt;case level=&quot;1&quot; single=&quot;1&quot; break=&quot;0&quot; topMinSpacing=&quot;5&quot; topMaxSpacing=&quot;15&quot; bottomMinSpacing=&quot;0&quot; bottomMaxSpacing=&quot;0&quot;&gt;&lt;element field=&quot;topic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textframe marginLeft=&quot;0&quot; /&gt;&lt;/element&gt;&lt;element field=&quot;responsible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/element&gt;&lt;element field=&quot;freecolumn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/element&gt;&lt;element field=&quot;timeslot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/element&gt;&lt;element field=&quot;pageno&quot; type=&quot;autoshape&quot; autoShapeType=&quot;1&quot;&gt;&lt;paragraphformat alignment=&quot;3&quot; /&gt;&lt;/element&gt;&lt;/case&gt;&lt;case level=&quot;2&quot; single=&quot;1&quot; break=&quot;0&quot; topMinSpacing=&quot;4&quot; topMaxSpacing=&quot;4&quot; bottomMinSpacing=&quot;0&quot; bottomMaxSpacing=&quot;0&quot;&gt;&lt;element field=&quot;topic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textframe marginLeft=&quot;0&quot; /&gt;&lt;font relativeSize=&quot;0.75&quot; /&gt;&lt;/element&gt;&lt;element field=&quot;responsible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relativeSize=&quot;0.75&quot; /&gt;&lt;/element&gt;&lt;element field=&quot;freecolumn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relativeSize=&quot;0.75&quot; /&gt;&lt;/element&gt;&lt;element field=&quot;timeslot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relativeSize=&quot;0.75&quot; /&gt;&lt;/element&gt;&lt;element field=&quot;pageno&quot; type=&quot;autoshape&quot; autoShapeType=&quot;1&quot;&gt;&lt;paragraphformat alignment=&quot;3&quot; /&gt;&lt;font relativeSize=&quot;0.75&quot; /&gt;&lt;/element&gt;&lt;/case&gt;&lt;/cases&gt;&lt;elements&gt;&lt;element type=&quot;autoshape&quot; autoShapeType=&quot;1&quot; value=&quot;%agendaTitle%&quot; slideType=&quot;1&quot;&gt;&lt;position left=&quot;-345.68251&quot; top=&quot;-45.376146&quot; width=&quot;271.5024&quot; height=&quot;274.7323&quot; autoshape=&quot;1&quot; rotation=&quot;0&quot; /&gt;&lt;line visible=&quot;1&quot; weight=&quot;0.75&quot; style=&quot;1&quot; dashStyle=&quot;1&quot; foreColor=&quot;#ffffff&quot; /&gt;&lt;fill visible=&quot;0&quot; /&gt;&lt;textframe horizontalAnchor=&quot;1&quot; verticalAnchor=&quot;1&quot; orientation=&quot;1&quot; wordWrap=&quot;1&quot; autoSize=&quot;0&quot; marginLeft=&quot;0&quot; marginRight=&quot;0&quot; marginTop=&quot;19.84252&quot; marginBottom=&quot;0&quot; /&gt;&lt;paragraphformat alignment=&quot;2&quot; lineRuleBefore=&quot;0&quot; lineRuleWithin=&quot;1&quot; lineRuleAfter=&quot;0&quot; spaceBefore=&quot;0&quot; spaceWithin=&quot;0.95&quot; spaceAfter=&quot;0&quot; /&gt;&lt;font name=&quot;Arial&quot; size=&quot;54&quot; bold=&quot;0&quot; italic=&quot;0&quot; underlineStyle=&quot;0&quot; color=&quot;#ffffff&quot; spacing=&quot;0&quot; kerning=&quot;12&quot; /&gt;&lt;/element&gt;&lt;element type=&quot;autoshape&quot; autoShapeType=&quot;1&quot; value=&quot;%agendaName%&quot; slideType=&quot;1&quot;&gt;&lt;position left=&quot;-197.81411&quot; top=&quot;252.473934&quot; width=&quot;123.634&quot; height=&quot;115.6044&quot; autoshape=&quot;1&quot; rotation=&quot;0&quot; /&gt;&lt;line visible=&quot;1&quot; weight=&quot;0.75&quot; style=&quot;1&quot; dashStyle=&quot;1&quot; foreColor=&quot;#ffffff&quot; /&gt;&lt;fill visible=&quot;0&quot; /&gt;&lt;textframe horizontalAnchor=&quot;1&quot; verticalAnchor=&quot;1&quot; orientation=&quot;1&quot; wordWrap=&quot;1&quot; autoSize=&quot;0&quot; marginLeft=&quot;8.503937&quot; marginRight=&quot;0&quot; marginTop=&quot;14.17323&quot; marginBottom=&quot;0&quot; /&gt;&lt;paragraphformat alignment=&quot;1&quot; lineRuleBefore=&quot;0&quot; lineRuleWithin=&quot;1&quot; lineRuleAfter=&quot;0&quot; spaceBefore=&quot;0&quot; spaceWithin=&quot;0.95&quot; spaceAfter=&quot;0&quot; /&gt;&lt;font name=&quot;Arial&quot; size=&quot;10&quot; bold=&quot;0&quot; italic=&quot;0&quot; underlineStyle=&quot;0&quot; color=&quot;#ffffff&quot; spacing=&quot;0&quot; kerning=&quot;12&quot; /&gt;&lt;/element&gt;&lt;element type=&quot;autoshape&quot; autoShapeType=&quot;1&quot; value=&quot;&quot; slideType=&quot;1&quot;&gt;&lt;position left=&quot;-286.10831&quot; top=&quot;252.473934&quot; width=&quot;73.17614&quot; height=&quot;78.41528&quot; autoshape=&quot;1&quot; rotation=&quot;0&quot; /&gt;&lt;line visible=&quot;1&quot; weight=&quot;0.75&quot; style=&quot;1&quot; dashStyle=&quot;1&quot; foreColor=&quot;#ffffff&quot; /&gt;&lt;fill visible=&quot;0&quot; /&gt;&lt;/element&gt;&lt;element type=&quot;autoshape&quot; autoShapeType=&quot;1&quot; value=&quot;&quot; slideType=&quot;2&quot;&gt;&lt;position left=&quot;-294.2502816&quot; top=&quot;-4.4596064&quot; width=&quot;74.61984&quot; height=&quot;74.61984&quot; autoshape=&quot;1&quot; rotation=&quot;0&quot; /&gt;&lt;line visible=&quot;1&quot; weight=&quot;0.75&quot; style=&quot;1&quot; dashStyle=&quot;1&quot; foreColor=&quot;#ffffff&quot; /&gt;&lt;fill visible=&quot;0&quot; /&gt;&lt;/element&gt;&lt;element type=&quot;autoshape&quot; autoShapeType=&quot;1&quot; value=&quot;%topic%&quot; slideType=&quot;2&quot;&gt;&lt;position left=&quot;-294.2502816&quot; top=&quot;93.1711075&quot; width=&quot;758.6493&quot; height=&quot;252.2583&quot; autoshape=&quot;1&quot; rotation=&quot;0&quot; /&gt;&lt;line visible=&quot;1&quot; weight=&quot;0.75&quot; style=&quot;1&quot; dashStyle=&quot;1&quot; foreColor=&quot;#ffffff&quot; /&gt;&lt;fill visible=&quot;0&quot; /&gt;&lt;textframe horizontalAnchor=&quot;1&quot; verticalAnchor=&quot;4&quot; orientation=&quot;1&quot; wordWrap=&quot;1&quot; autoSize=&quot;0&quot; marginLeft=&quot;21.6&quot; marginRight=&quot;21.6&quot; marginTop=&quot;21.6&quot; marginBottom=&quot;10.8&quot; /&gt;&lt;paragraphformat alignment=&quot;1&quot; lineRuleBefore=&quot;0&quot; lineRuleWithin=&quot;0&quot; lineRuleAfter=&quot;0&quot; spaceBefore=&quot;0&quot; spaceWithin=&quot;60&quot; spaceAfter=&quot;0&quot; /&gt;&lt;font name=&quot;Arial&quot; size=&quot;54&quot; bold=&quot;0&quot; italic=&quot;0&quot; underlineStyle=&quot;0&quot; color=&quot;#ffffff&quot; spacing=&quot;0&quot; kerning=&quot;12&quot; /&gt;&lt;/element&gt;&lt;/elements&gt;&lt;/layout&gt;&lt;/layouts&gt;&lt;contents&gt;&lt;agenda name=&quot;&quot; title=&quot;&quot; subtitle=&quot;&quot; sizingModeId=&quot;1&quot; fontSize=&quot;24&quot; fontSizeAuto=&quot;1&quot; startTime=&quot;540&quot; timeFormatId=&quot;1&quot; startItemNo=&quot;1&quot; createSingleAgendaSlide=&quot;1&quot; createSeparatingSlides=&quot;1&quot; createBackupSlide=&quot;1&quot; layoutId=&quot;227_1-1&quot; hideSeparatingSlides=&quot;0&quot; createSections=&quot;0&quot;&gt;&lt;columns&gt;&lt;column field=&quot;itemno&quot; label=&quot;No.&quot; checked=&quot;0&quot; leftSpacing=&quot;0&quot; rightSpacing=&quot;0&quot; dock=&quot;1&quot; fixedWidth=&quot;51.87527&quot; /&gt;&lt;column field=&quot;topic&quot; label=&quot;Topic&quot; leftSpacing=&quot;0&quot; rightDistribute=&quot;1&quot; dock=&quot;1&quot; /&gt;&lt;column field=&quot;responsible&quot; label=&quot;Responsible&quot; visible=&quot;0&quot; checked=&quot;0&quot; leftSpacing=&quot;10&quot; rightDistribute=&quot;1&quot; dock=&quot;1&quot; /&gt;&lt;column field=&quot;freecolumn&quot; label=&quot;&quot; visible=&quot;0&quot; checked=&quot;0&quot; leftSpacing=&quot;10&quot; rightDistribute=&quot;1&quot; dock=&quot;1&quot; /&gt;&lt;column field=&quot;timeslot&quot; label=&quot;Time Slot&quot; visible=&quot;1&quot; checked=&quot;0&quot; leftSpacing=&quot;34&quot; rightSpacing=&quot;0&quot; dock=&quot;2&quot; /&gt;&lt;column field=&quot;pageno&quot; label=&quot;Page No.&quot; visible=&quot;0&quot; checked=&quot;0&quot; leftSpacing=&quot;34&quot; rightSpacing=&quot;0&quot; dock=&quot;2&quot; /&gt;&lt;/columns&gt;&lt;items /&gt;&lt;/agenda&gt;&lt;/contents&gt;&lt;/ee4p&gt;"/>
  <p:tag name="EE4P_MASTERWIZARD_MARGINS" val="0"/>
  <p:tag name="EE4P_STYLE_ID" val="gO2RZBf2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OVERLA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ssKmaolleEHkHnNnh96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QKwybSONHuWhbnmi9rml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 FEDF Far East Grid 16:9 - 13395">
  <a:themeElements>
    <a:clrScheme name="Custom 28">
      <a:dk1>
        <a:srgbClr val="000000"/>
      </a:dk1>
      <a:lt1>
        <a:srgbClr val="FFFFFF"/>
      </a:lt1>
      <a:dk2>
        <a:srgbClr val="1F497D"/>
      </a:dk2>
      <a:lt2>
        <a:srgbClr val="F2F2F2"/>
      </a:lt2>
      <a:accent1>
        <a:srgbClr val="005FA0"/>
      </a:accent1>
      <a:accent2>
        <a:srgbClr val="007BB4"/>
      </a:accent2>
      <a:accent3>
        <a:srgbClr val="00B0CA"/>
      </a:accent3>
      <a:accent4>
        <a:srgbClr val="87E3FD"/>
      </a:accent4>
      <a:accent5>
        <a:srgbClr val="DC0D15"/>
      </a:accent5>
      <a:accent6>
        <a:srgbClr val="92D050"/>
      </a:accent6>
      <a:hlink>
        <a:srgbClr val="154094"/>
      </a:hlink>
      <a:folHlink>
        <a:srgbClr val="00B9DC"/>
      </a:folHlink>
    </a:clrScheme>
    <a:fontScheme name="Custom 4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E4A8E"/>
        </a:solidFill>
        <a:ln w="9525" cap="rnd" cmpd="sng" algn="ctr">
          <a:noFill/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50000"/>
            </a:schemeClr>
          </a:solidFill>
          <a:miter lim="800000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wrap="square" lIns="0" tIns="0" rIns="0" bIns="0" rtlCol="0" anchor="ctr">
        <a:noAutofit/>
      </a:bodyPr>
      <a:lstStyle>
        <a:defPPr algn="ctr">
          <a:lnSpc>
            <a:spcPct val="90000"/>
          </a:lnSpc>
          <a:spcAft>
            <a:spcPts val="600"/>
          </a:spcAft>
          <a:defRPr sz="1200" dirty="0" err="1" smtClean="0">
            <a:latin typeface="Arial" panose="020B0604020202020204" pitchFamily="34" charset="0"/>
            <a:sym typeface="Arial" panose="020B0604020202020204" pitchFamily="34" charset="0"/>
          </a:defRPr>
        </a:defPPr>
      </a:lst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2.xml><?xml version="1.0" encoding="utf-8"?>
<a:theme xmlns:a="http://schemas.openxmlformats.org/drawingml/2006/main" name="Office Theme">
  <a:themeElements>
    <a:clrScheme name="BCG 2015">
      <a:dk1>
        <a:srgbClr val="6E6F73"/>
      </a:dk1>
      <a:lt1>
        <a:sysClr val="window" lastClr="FFFFFF"/>
      </a:lt1>
      <a:dk2>
        <a:srgbClr val="2FC77E"/>
      </a:dk2>
      <a:lt2>
        <a:srgbClr val="E7E7E7"/>
      </a:lt2>
      <a:accent1>
        <a:srgbClr val="03522D"/>
      </a:accent1>
      <a:accent2>
        <a:srgbClr val="197A56"/>
      </a:accent2>
      <a:accent3>
        <a:srgbClr val="E3EE37"/>
      </a:accent3>
      <a:accent4>
        <a:srgbClr val="3EAD92"/>
      </a:accent4>
      <a:accent5>
        <a:srgbClr val="6E6F73"/>
      </a:accent5>
      <a:accent6>
        <a:srgbClr val="295E7E"/>
      </a:accent6>
      <a:hlink>
        <a:srgbClr val="2E3558"/>
      </a:hlink>
      <a:folHlink>
        <a:srgbClr val="670F31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CG Colors 2015">
      <a:dk1>
        <a:srgbClr val="6E6F73"/>
      </a:dk1>
      <a:lt1>
        <a:sysClr val="window" lastClr="FFFFFF"/>
      </a:lt1>
      <a:dk2>
        <a:srgbClr val="2FC77E"/>
      </a:dk2>
      <a:lt2>
        <a:srgbClr val="E7E7E7"/>
      </a:lt2>
      <a:accent1>
        <a:srgbClr val="03522D"/>
      </a:accent1>
      <a:accent2>
        <a:srgbClr val="197A56"/>
      </a:accent2>
      <a:accent3>
        <a:srgbClr val="E3EE37"/>
      </a:accent3>
      <a:accent4>
        <a:srgbClr val="3EAD92"/>
      </a:accent4>
      <a:accent5>
        <a:srgbClr val="6E6F73"/>
      </a:accent5>
      <a:accent6>
        <a:srgbClr val="295E7E"/>
      </a:accent6>
      <a:hlink>
        <a:srgbClr val="2FC77E"/>
      </a:hlink>
      <a:folHlink>
        <a:srgbClr val="03522D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4309</TotalTime>
  <Words>657</Words>
  <Application>Microsoft Office PowerPoint</Application>
  <PresentationFormat>Широкоэкранный</PresentationFormat>
  <Paragraphs>67</Paragraphs>
  <Slides>24</Slides>
  <Notes>1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  <vt:variant>
        <vt:lpstr>Произвольные показы</vt:lpstr>
      </vt:variant>
      <vt:variant>
        <vt:i4>1</vt:i4>
      </vt:variant>
    </vt:vector>
  </HeadingPairs>
  <TitlesOfParts>
    <vt:vector size="32" baseType="lpstr">
      <vt:lpstr>Arial</vt:lpstr>
      <vt:lpstr>Arial Nova Light</vt:lpstr>
      <vt:lpstr>Calibri</vt:lpstr>
      <vt:lpstr>Trebuchet MS</vt:lpstr>
      <vt:lpstr>Wingdings</vt:lpstr>
      <vt:lpstr>2_ FEDF Far East Grid 16:9 - 13395</vt:lpstr>
      <vt:lpstr>think-cell Slide</vt:lpstr>
      <vt:lpstr>Профессиональное развитие на Дальнем Востоке</vt:lpstr>
      <vt:lpstr>23 Территории опережающего развития   Свободный порт Владивосток   Более 500 резидентов   Более 100 000 рабочих мест </vt:lpstr>
      <vt:lpstr>Презентация PowerPoint</vt:lpstr>
      <vt:lpstr>Информация о количестве бюджетных мест</vt:lpstr>
      <vt:lpstr>Как поступить по программе целевого обучения в рамках квоты?</vt:lpstr>
      <vt:lpstr>МИФ 2  Хочешь добиться успеха – стань экономистом или юристом</vt:lpstr>
      <vt:lpstr>Ключевые отрасли Дальнего Востока</vt:lpstr>
      <vt:lpstr>Презентация PowerPoint</vt:lpstr>
      <vt:lpstr>Презентация PowerPoint</vt:lpstr>
      <vt:lpstr>Презентация PowerPoint</vt:lpstr>
      <vt:lpstr>МИФ 3  Образование должно быть только высшим</vt:lpstr>
      <vt:lpstr>Презентация PowerPoint</vt:lpstr>
      <vt:lpstr>МИФ 4  ОБРАЗОВАНИЕ ПОЛУЧАЮТ ОДИН РАЗ НА ВСЮ ЖИЗНЬ</vt:lpstr>
      <vt:lpstr>Презентация PowerPoint</vt:lpstr>
      <vt:lpstr>Программа «Содействие занятости» в рамках национального проекта «Демография»</vt:lpstr>
      <vt:lpstr>Миф 5. Нужно быть коммуникабельным, креативным и позитивным</vt:lpstr>
      <vt:lpstr>Бета-лидеры</vt:lpstr>
      <vt:lpstr>МИФ 6  Надо хорошо учиться, и этого достаточно</vt:lpstr>
      <vt:lpstr>Презентация PowerPoint</vt:lpstr>
      <vt:lpstr>Миф 7. Успех только для избранных</vt:lpstr>
      <vt:lpstr>Кванториум Сириус ГТО Олимпиады Волонтерство</vt:lpstr>
      <vt:lpstr>Презентация PowerPoint</vt:lpstr>
      <vt:lpstr>Принципы Икигай:  1. Начинать с малого.  2. Освободить себя. Осуществлять свои цели, а не чужие ожидания.  3. Обрести гармонию и устойчивость. Идти к своей мечте можно только помня о других людях, природе и окружающем мире.   4. Радоваться мелочам. Мысленно отмечайте вещи, которые дарят вам удовольствие, радуйтесь им и будьте благодарны судьбе за эти мелочи.   5. Быть здесь и сейчас. Вы работаете не для того, чтобы заработать деньги на жизнь, а потому что вы получаете от этого наслаждение, самореализуетесь, достигаете своих целей и делаете мир лучше. </vt:lpstr>
      <vt:lpstr>Спасибо за внимание!  Горшунова Светлана Андреевна  89681422006  @Svetlana_gorshunova.vladivosto</vt:lpstr>
      <vt:lpstr>Format Guide Workshop</vt:lpstr>
    </vt:vector>
  </TitlesOfParts>
  <Manager/>
  <Company>КРДВ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ДВ</dc:creator>
  <cp:keywords/>
  <dc:description/>
  <cp:lastModifiedBy>Горшунова Светлана Андреевна</cp:lastModifiedBy>
  <cp:revision>1134</cp:revision>
  <cp:lastPrinted>2021-04-26T13:14:13Z</cp:lastPrinted>
  <dcterms:created xsi:type="dcterms:W3CDTF">2021-01-23T01:46:21Z</dcterms:created>
  <dcterms:modified xsi:type="dcterms:W3CDTF">2021-10-14T10:01:01Z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ormat Name">
    <vt:lpwstr>Grid Format</vt:lpwstr>
  </property>
  <property fmtid="{D5CDD505-2E9C-101B-9397-08002B2CF9AE}" pid="3" name="NXPowerLiteLastOptimized">
    <vt:lpwstr>12014826</vt:lpwstr>
  </property>
  <property fmtid="{D5CDD505-2E9C-101B-9397-08002B2CF9AE}" pid="4" name="NXPowerLiteSettings">
    <vt:lpwstr>87000AA0054001</vt:lpwstr>
  </property>
  <property fmtid="{D5CDD505-2E9C-101B-9397-08002B2CF9AE}" pid="5" name="NXPowerLiteVersion">
    <vt:lpwstr>D8.0.11</vt:lpwstr>
  </property>
  <property fmtid="{D5CDD505-2E9C-101B-9397-08002B2CF9AE}" pid="6" name="Template Name">
    <vt:lpwstr>16x9</vt:lpwstr>
  </property>
</Properties>
</file>