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  <p:sldId id="273" r:id="rId20"/>
    <p:sldId id="275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ecocenter.khv@mail.ru" TargetMode="External"/><Relationship Id="rId2" Type="http://schemas.openxmlformats.org/officeDocument/2006/relationships/hyperlink" Target="http://www.debc27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6467" y="1092200"/>
            <a:ext cx="11531600" cy="358358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ПРИЛОЖЕНИЕ-ФОТООТЧЕТ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ПРОЕКТ: ЭКСПЛОРАТОРИУМ «АКАДЕМИЯ ЭЗОП» (Экология Земли и Охрана Природы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8735" y="5234579"/>
            <a:ext cx="6197598" cy="1126283"/>
          </a:xfrm>
        </p:spPr>
        <p:txBody>
          <a:bodyPr/>
          <a:lstStyle/>
          <a:p>
            <a:r>
              <a:rPr lang="ru-RU" i="1" dirty="0" smtClean="0"/>
              <a:t>Руководитель проекта</a:t>
            </a:r>
            <a:r>
              <a:rPr lang="ru-RU" i="1" dirty="0"/>
              <a:t>: </a:t>
            </a:r>
            <a:r>
              <a:rPr lang="ru-RU" dirty="0" smtClean="0"/>
              <a:t>директор МАУ ДО «ДЭБЦ» Борзенкова Татьяна Геннадьевна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7800" y="228600"/>
            <a:ext cx="1201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МАУ ДОД «Детский эколого-биологический центр»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991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81667" y="11892"/>
            <a:ext cx="10549465" cy="1280890"/>
          </a:xfrm>
        </p:spPr>
        <p:txBody>
          <a:bodyPr/>
          <a:lstStyle/>
          <a:p>
            <a:pPr algn="ctr"/>
            <a:r>
              <a:rPr lang="ru-RU" b="1" dirty="0" smtClean="0"/>
              <a:t>Взаимодействие с ВУЗами, НИИ, МПР, предприятиями города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2088649"/>
            <a:ext cx="3129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Министерство </a:t>
            </a:r>
          </a:p>
          <a:p>
            <a:pPr algn="ctr"/>
            <a:r>
              <a:rPr lang="ru-RU" dirty="0" smtClean="0"/>
              <a:t>природных ресурсов</a:t>
            </a:r>
          </a:p>
          <a:p>
            <a:pPr algn="ctr"/>
            <a:r>
              <a:rPr lang="ru-RU" dirty="0" smtClean="0"/>
              <a:t> в гостях на экскурсиях и мастер-классах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49" y="1303501"/>
            <a:ext cx="3760351" cy="2503224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974" y="1246168"/>
            <a:ext cx="3760352" cy="2503225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067" y="4074126"/>
            <a:ext cx="3728080" cy="24817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737" y="4084845"/>
            <a:ext cx="3728080" cy="248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70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81667" y="11892"/>
            <a:ext cx="10549465" cy="1280890"/>
          </a:xfrm>
        </p:spPr>
        <p:txBody>
          <a:bodyPr/>
          <a:lstStyle/>
          <a:p>
            <a:pPr algn="ctr"/>
            <a:r>
              <a:rPr lang="ru-RU" b="1" dirty="0" smtClean="0"/>
              <a:t>Взаимодействие с ВУЗами, НИИ, МПР, предприятиями города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09078" y="2088648"/>
            <a:ext cx="3129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Министерство </a:t>
            </a:r>
          </a:p>
          <a:p>
            <a:pPr algn="ctr"/>
            <a:r>
              <a:rPr lang="ru-RU" dirty="0" smtClean="0"/>
              <a:t>природных ресурсов</a:t>
            </a:r>
          </a:p>
          <a:p>
            <a:pPr algn="ctr"/>
            <a:r>
              <a:rPr lang="ru-RU" dirty="0" smtClean="0"/>
              <a:t> в гостях на экскурсиях и мастер-классах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400" y="1566597"/>
            <a:ext cx="3371593" cy="22444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398" y="1566597"/>
            <a:ext cx="3402203" cy="226480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230" y="4224865"/>
            <a:ext cx="3523067" cy="23452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334" y="4222060"/>
            <a:ext cx="3527280" cy="23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96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81667" y="11892"/>
            <a:ext cx="10549465" cy="1280890"/>
          </a:xfrm>
        </p:spPr>
        <p:txBody>
          <a:bodyPr/>
          <a:lstStyle/>
          <a:p>
            <a:pPr algn="ctr"/>
            <a:r>
              <a:rPr lang="ru-RU" b="1" dirty="0" smtClean="0"/>
              <a:t>Взаимодействие с ВУЗами, НИИ, МПР, предприятиями города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2088649"/>
            <a:ext cx="31292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Мастер-классы с участниками краевого конкурса педагогов дополнительного образования  «Сердце отдаю детям»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45" y="1420246"/>
            <a:ext cx="3894155" cy="260683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434" y="1420245"/>
            <a:ext cx="3894156" cy="260683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32" y="4239561"/>
            <a:ext cx="3699933" cy="24768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799" y="4239561"/>
            <a:ext cx="3552241" cy="242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33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81667" y="11892"/>
            <a:ext cx="10549465" cy="1280890"/>
          </a:xfrm>
        </p:spPr>
        <p:txBody>
          <a:bodyPr/>
          <a:lstStyle/>
          <a:p>
            <a:pPr algn="ctr"/>
            <a:r>
              <a:rPr lang="ru-RU" b="1" dirty="0" smtClean="0"/>
              <a:t>Взаимодействие с ВУЗами, НИИ, МПР, предприятиями города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1707998"/>
            <a:ext cx="31292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Мастер-классы с участниками краевого семинара для руководителей и методистов учреждений дополнительного образования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13" y="1615188"/>
            <a:ext cx="3735388" cy="2500549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467" y="1707998"/>
            <a:ext cx="3596746" cy="2407739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399" y="4258734"/>
            <a:ext cx="3582757" cy="23983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631" y="4258734"/>
            <a:ext cx="3458486" cy="239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54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0" y="175376"/>
            <a:ext cx="9701211" cy="696690"/>
          </a:xfrm>
        </p:spPr>
        <p:txBody>
          <a:bodyPr/>
          <a:lstStyle/>
          <a:p>
            <a:r>
              <a:rPr lang="ru-RU" b="1" dirty="0" smtClean="0"/>
              <a:t>Профильный лагерь «Планета знаний»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574800" y="1370294"/>
            <a:ext cx="4313237" cy="242619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348442" y="4007165"/>
            <a:ext cx="4313238" cy="2426196"/>
          </a:xfrm>
        </p:spPr>
      </p:pic>
      <p:grpSp>
        <p:nvGrpSpPr>
          <p:cNvPr id="9" name="Группа 8"/>
          <p:cNvGrpSpPr/>
          <p:nvPr/>
        </p:nvGrpSpPr>
        <p:grpSpPr>
          <a:xfrm>
            <a:off x="7603068" y="1311027"/>
            <a:ext cx="3841750" cy="5122334"/>
            <a:chOff x="7594601" y="1041399"/>
            <a:chExt cx="3841750" cy="512233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4601" y="1041399"/>
              <a:ext cx="3841750" cy="5122334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7907867" y="5147733"/>
              <a:ext cx="3149600" cy="170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01266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0" y="175376"/>
            <a:ext cx="9701211" cy="696690"/>
          </a:xfrm>
        </p:spPr>
        <p:txBody>
          <a:bodyPr/>
          <a:lstStyle/>
          <a:p>
            <a:r>
              <a:rPr lang="ru-RU" b="1" dirty="0" smtClean="0"/>
              <a:t>Профильный лагерь «Планета знаний»</a:t>
            </a:r>
            <a:endParaRPr lang="ru-RU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92" y="1170516"/>
            <a:ext cx="4572000" cy="2571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266" y="1148720"/>
            <a:ext cx="4612745" cy="25946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959" y="4170262"/>
            <a:ext cx="4572000" cy="2571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405" y="4170262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40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0" y="175376"/>
            <a:ext cx="9701211" cy="696690"/>
          </a:xfrm>
        </p:spPr>
        <p:txBody>
          <a:bodyPr/>
          <a:lstStyle/>
          <a:p>
            <a:r>
              <a:rPr lang="ru-RU" b="1" dirty="0" smtClean="0"/>
              <a:t>Профильный лагерь «Планета знаний»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800" y="1277160"/>
            <a:ext cx="4313237" cy="242619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897" y="4108448"/>
            <a:ext cx="4313236" cy="242619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828" y="1277160"/>
            <a:ext cx="4313237" cy="24261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335" y="4108449"/>
            <a:ext cx="4309532" cy="242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79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0" y="175376"/>
            <a:ext cx="9701211" cy="696690"/>
          </a:xfrm>
        </p:spPr>
        <p:txBody>
          <a:bodyPr/>
          <a:lstStyle/>
          <a:p>
            <a:r>
              <a:rPr lang="ru-RU" b="1" dirty="0" smtClean="0"/>
              <a:t>Профильный лагерь «Планета знаний»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975" y="1311290"/>
            <a:ext cx="4313238" cy="242619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80" y="1311291"/>
            <a:ext cx="4313237" cy="242619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866" y="4176710"/>
            <a:ext cx="4394200" cy="24717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1" y="4176710"/>
            <a:ext cx="4401872" cy="247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19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0" y="175376"/>
            <a:ext cx="9701211" cy="696690"/>
          </a:xfrm>
        </p:spPr>
        <p:txBody>
          <a:bodyPr/>
          <a:lstStyle/>
          <a:p>
            <a:r>
              <a:rPr lang="ru-RU" b="1" dirty="0" smtClean="0"/>
              <a:t>Профильный лагерь «Планета знаний»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80" y="1243558"/>
            <a:ext cx="4313237" cy="242619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198" y="1201490"/>
            <a:ext cx="4462813" cy="2510332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332" y="4039657"/>
            <a:ext cx="4351867" cy="24479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133" y="4039657"/>
            <a:ext cx="4351866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89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333" y="133043"/>
            <a:ext cx="11768667" cy="12808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Общероссийская детская общественная организация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Малая академия наук «Интеллект будущего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095" y="3234266"/>
            <a:ext cx="2304270" cy="329160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398" y="1281466"/>
            <a:ext cx="3937001" cy="540527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56" y="1477626"/>
            <a:ext cx="2329675" cy="327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6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771" y="1031424"/>
            <a:ext cx="3740502" cy="2805377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020" y="878340"/>
            <a:ext cx="4090724" cy="5454298"/>
          </a:xfr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6261" y="1283896"/>
            <a:ext cx="3378200" cy="25336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0057" y="4456320"/>
            <a:ext cx="3844000" cy="2162250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2123544" y="156250"/>
            <a:ext cx="9728200" cy="722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/>
              <a:t>Академия «ЭЗОП» </a:t>
            </a:r>
            <a:r>
              <a:rPr lang="ru-RU" sz="2000" b="1" dirty="0" smtClean="0"/>
              <a:t>(экология земли и охрана природы)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43237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5430" y="277943"/>
            <a:ext cx="11756570" cy="12808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Мероприятия эколого-биологической направленности, проводимые МАН «Интеллект будущего»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88276" y="1654628"/>
            <a:ext cx="11199222" cy="499001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ВСЕРОССИЙСКИЙ </a:t>
            </a:r>
            <a:r>
              <a:rPr lang="ru-RU" sz="1600" dirty="0"/>
              <a:t>ОТКРЫТЫЙ КОНКУРС ИССЛЕДОВАТЕЛЬСКИХ </a:t>
            </a:r>
            <a:r>
              <a:rPr lang="ru-RU" sz="1600" dirty="0" smtClean="0"/>
              <a:t>РАБОТ «ЮНОСТЬ</a:t>
            </a:r>
            <a:r>
              <a:rPr lang="ru-RU" sz="1600" dirty="0"/>
              <a:t>, НАУКА, КУЛЬТУРА» 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ВСЕРОССИЙСКИЙ </a:t>
            </a:r>
            <a:r>
              <a:rPr lang="ru-RU" sz="1600" dirty="0"/>
              <a:t>ОТКРЫТЫЙ КОНКУРС ИССЛЕДОВАТЕЛЬСКИХ И ТВОРЧЕСКИХ </a:t>
            </a:r>
            <a:r>
              <a:rPr lang="ru-RU" sz="1600" dirty="0" smtClean="0"/>
              <a:t>РАБОТ «</a:t>
            </a:r>
            <a:r>
              <a:rPr lang="ru-RU" sz="1600" dirty="0"/>
              <a:t>ЮНЫЙ ИССЛЕДОВАТЕЛЬ</a:t>
            </a:r>
            <a:r>
              <a:rPr lang="ru-RU" sz="1600" dirty="0" smtClean="0"/>
              <a:t>»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ВСЕРОССИЙСКИЙ </a:t>
            </a:r>
            <a:r>
              <a:rPr lang="ru-RU" sz="1600" dirty="0"/>
              <a:t>КОНКУРС УЧЕБНО-ИССЛЕДОВАТЕЛЬСКИХ </a:t>
            </a:r>
            <a:r>
              <a:rPr lang="ru-RU" sz="1600" dirty="0" smtClean="0"/>
              <a:t>РАБОТ «ИНТЕЛЛЕКТУАЛЬНАЯ </a:t>
            </a:r>
            <a:r>
              <a:rPr lang="ru-RU" sz="1600" dirty="0"/>
              <a:t>ИНИЦИАТИВА-XXI</a:t>
            </a:r>
            <a:r>
              <a:rPr lang="ru-RU" sz="1600" dirty="0" smtClean="0"/>
              <a:t>»</a:t>
            </a:r>
            <a:r>
              <a:rPr lang="ru-RU" sz="1600" dirty="0"/>
              <a:t> 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ВСЕРОССИЙСКИЙ </a:t>
            </a:r>
            <a:r>
              <a:rPr lang="ru-RU" sz="1600" dirty="0"/>
              <a:t>ОТКРЫТЫЙ КОНКУРС ИССЛЕДОВАТЕЛЬСКИХ И ТВОРЧЕСКИХ РАБОТ«ШАГИ В НАУКУ</a:t>
            </a:r>
            <a:r>
              <a:rPr lang="ru-RU" sz="1600" dirty="0" smtClean="0"/>
              <a:t>»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КОНКУРС-ОЛИМПИАДА </a:t>
            </a:r>
            <a:r>
              <a:rPr lang="ru-RU" sz="1600" dirty="0"/>
              <a:t>«ПОЗНАНИЕ И ТВОРЧЕСТВО</a:t>
            </a:r>
            <a:r>
              <a:rPr lang="ru-RU" sz="1600" dirty="0" smtClean="0"/>
              <a:t>»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ВСЕРОССИЙСКИЙ </a:t>
            </a:r>
            <a:r>
              <a:rPr lang="ru-RU" sz="1600" dirty="0"/>
              <a:t>ТВОРЧЕСКИЙ ПРОЕКТ «СОЗВЕЗДИЕ ТАЛАНТОВ</a:t>
            </a:r>
            <a:r>
              <a:rPr lang="ru-RU" sz="1600" dirty="0" smtClean="0"/>
              <a:t>»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ВСЕРОССИЙСКАЯ АКЦИЯ «ЗЕЛЕНЫЙ ДЕСАНТ»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ВСЕРОССИЙСКАЯ АКЦИЯ «ЖИВИ ЗЕМЛЯ!»</a:t>
            </a:r>
            <a:endParaRPr lang="ru-RU" sz="1600" dirty="0"/>
          </a:p>
          <a:p>
            <a:pPr>
              <a:lnSpc>
                <a:spcPct val="150000"/>
              </a:lnSpc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595907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6333" y="243110"/>
            <a:ext cx="9938278" cy="1280890"/>
          </a:xfrm>
        </p:spPr>
        <p:txBody>
          <a:bodyPr/>
          <a:lstStyle/>
          <a:p>
            <a:r>
              <a:rPr lang="ru-RU" b="1" dirty="0" smtClean="0"/>
              <a:t>Дистанционные конкурсы и олимпиады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614" y="1135260"/>
            <a:ext cx="3836986" cy="287773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200" y="1135260"/>
            <a:ext cx="3833814" cy="2875360"/>
          </a:xfrm>
        </p:spPr>
      </p:pic>
      <p:grpSp>
        <p:nvGrpSpPr>
          <p:cNvPr id="9" name="Группа 8"/>
          <p:cNvGrpSpPr/>
          <p:nvPr/>
        </p:nvGrpSpPr>
        <p:grpSpPr>
          <a:xfrm>
            <a:off x="4174068" y="4258734"/>
            <a:ext cx="4149685" cy="2475695"/>
            <a:chOff x="4569391" y="4461933"/>
            <a:chExt cx="3932161" cy="223862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391" y="4488721"/>
              <a:ext cx="3932161" cy="2211841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4572000" y="4461933"/>
              <a:ext cx="3928533" cy="3217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Дистанционная олимпиада для учащихся 6-х классов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6270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65924" y="217710"/>
            <a:ext cx="8911687" cy="1280890"/>
          </a:xfrm>
        </p:spPr>
        <p:txBody>
          <a:bodyPr/>
          <a:lstStyle/>
          <a:p>
            <a:r>
              <a:rPr lang="ru-RU" b="1" dirty="0" smtClean="0"/>
              <a:t>Итоги работы центра</a:t>
            </a:r>
            <a:endParaRPr lang="ru-RU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16335081"/>
              </p:ext>
            </p:extLst>
          </p:nvPr>
        </p:nvGraphicFramePr>
        <p:xfrm>
          <a:off x="1498601" y="2133599"/>
          <a:ext cx="9745134" cy="3720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5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95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95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05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05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166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Уровень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 участников (в том числе победители и призеры)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2018-2019 </a:t>
                      </a:r>
                      <a:r>
                        <a:rPr lang="ru-RU" sz="1600" dirty="0" err="1">
                          <a:effectLst/>
                        </a:rPr>
                        <a:t>уч.г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2019-2020 </a:t>
                      </a:r>
                      <a:r>
                        <a:rPr lang="ru-RU" sz="1600" dirty="0" err="1">
                          <a:effectLst/>
                        </a:rPr>
                        <a:t>уч.г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65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Всего,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кол-во чел (%)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Призеры,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победители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кол-во чел (%)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Всего,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кол-во чел (%)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Призеры,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победители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кол-во чел (%)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Муниципальный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110 (13,1%)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28  (3,3%)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130 (15,4%)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33 (3,9%)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3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Региональный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42 (5,0%)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13 (1,6%)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49 (5,8%)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 (2,1%)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3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Межрегиональный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(0,1%)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(0,1%)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 (0,6%)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 (0,2%)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3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Федеральный (очный)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 (1,1%)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 (0,8%)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 (1,2%)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 (0,8%)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Федеральный (дистанционный)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26 (3,1%)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 (0,8%)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28 (3,3%)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 (2,7%)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3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Международный (очный)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(0,1%)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(0,1%)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 (0,2%)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2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Международный (дистанционный)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 (1,1%)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 (0,4%)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 (0,7%)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 (0,4%)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30" marR="5153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54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96333" y="-20664"/>
            <a:ext cx="11531599" cy="171399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Детский эколого-биологический центр приглашает школьников  присоединиться к проектам, реализуемым педагогами центра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932" y="1800492"/>
            <a:ext cx="1127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За подробной информацией </a:t>
            </a:r>
            <a:r>
              <a:rPr lang="ru-RU" sz="2400" b="1" dirty="0" smtClean="0"/>
              <a:t>обращайтесь</a:t>
            </a:r>
            <a:r>
              <a:rPr lang="en-US" sz="2400" b="1" dirty="0" smtClean="0"/>
              <a:t> </a:t>
            </a:r>
            <a:r>
              <a:rPr lang="ru-RU" sz="2400" b="1" dirty="0" smtClean="0"/>
              <a:t> в</a:t>
            </a:r>
            <a:endParaRPr lang="en-US" sz="2400" b="1" dirty="0" smtClean="0"/>
          </a:p>
          <a:p>
            <a:r>
              <a:rPr lang="ru-RU" sz="2400" b="1" dirty="0" smtClean="0"/>
              <a:t>МАУ </a:t>
            </a:r>
            <a:r>
              <a:rPr lang="ru-RU" sz="2400" b="1" dirty="0"/>
              <a:t>ДОД   </a:t>
            </a:r>
            <a:r>
              <a:rPr lang="ru-RU" sz="2400" b="1" dirty="0" smtClean="0"/>
              <a:t>«Детский </a:t>
            </a:r>
            <a:r>
              <a:rPr lang="ru-RU" sz="2400" b="1" dirty="0"/>
              <a:t>эколого-биологический </a:t>
            </a:r>
            <a:r>
              <a:rPr lang="ru-RU" sz="2400" b="1" dirty="0" smtClean="0"/>
              <a:t>центр»</a:t>
            </a:r>
            <a:endParaRPr lang="en-US" sz="2400" b="1" dirty="0" smtClean="0"/>
          </a:p>
          <a:p>
            <a:r>
              <a:rPr lang="ru-RU" sz="2400" b="1" dirty="0" smtClean="0"/>
              <a:t> </a:t>
            </a:r>
            <a:r>
              <a:rPr lang="ru-RU" sz="2400" b="1" dirty="0"/>
              <a:t>по телефону: </a:t>
            </a:r>
            <a:r>
              <a:rPr lang="ru-RU" sz="2400" b="1" dirty="0" smtClean="0"/>
              <a:t>58-34-71</a:t>
            </a:r>
            <a:r>
              <a:rPr lang="ru-RU" sz="2400" b="1" dirty="0"/>
              <a:t>,</a:t>
            </a:r>
            <a:r>
              <a:rPr lang="en-US" sz="2400" b="1" dirty="0" smtClean="0"/>
              <a:t> 59-46-14</a:t>
            </a:r>
            <a:r>
              <a:rPr lang="ru-RU" sz="2400" b="1" dirty="0" smtClean="0"/>
              <a:t>             Наш </a:t>
            </a:r>
            <a:r>
              <a:rPr lang="ru-RU" sz="2400" b="1" dirty="0"/>
              <a:t>сайт: </a:t>
            </a:r>
            <a:r>
              <a:rPr lang="en-US" sz="2400" b="1" dirty="0">
                <a:hlinkClick r:id="rId2"/>
              </a:rPr>
              <a:t>www.debc27.ru</a:t>
            </a:r>
            <a:r>
              <a:rPr lang="en-US" sz="2400" b="1" dirty="0"/>
              <a:t> </a:t>
            </a:r>
            <a:endParaRPr lang="ru-RU" sz="2400" b="1" dirty="0"/>
          </a:p>
          <a:p>
            <a:r>
              <a:rPr lang="ru-RU" sz="2400" b="1" dirty="0" smtClean="0"/>
              <a:t>или </a:t>
            </a:r>
            <a:r>
              <a:rPr lang="ru-RU" sz="2400" b="1" dirty="0"/>
              <a:t>пишите нам по  электронному адресу </a:t>
            </a:r>
            <a:r>
              <a:rPr lang="en-US" sz="2400" b="1" dirty="0" smtClean="0">
                <a:hlinkClick r:id="rId3"/>
              </a:rPr>
              <a:t>ecocenter.khv@mail.ru</a:t>
            </a:r>
            <a:endParaRPr lang="en-US" sz="2400" b="1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7932" y="3477311"/>
            <a:ext cx="2423017" cy="3230689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629398" y="3477311"/>
            <a:ext cx="2423017" cy="3230689"/>
            <a:chOff x="6062131" y="3477310"/>
            <a:chExt cx="2423017" cy="323068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2131" y="3477310"/>
              <a:ext cx="2423017" cy="3230689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7018867" y="5842000"/>
              <a:ext cx="1303866" cy="127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23623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645" y="1731693"/>
            <a:ext cx="10190967" cy="36001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Проект </a:t>
            </a:r>
            <a:r>
              <a:rPr lang="ru-RU" dirty="0"/>
              <a:t>«Академия ЭЗОП» можно считать успешным. Проект нашел положительный отклик среди учащихся образовательных учреждений города, позволил привлечь их к исследовательской деятельности в области биологии и </a:t>
            </a:r>
            <a:r>
              <a:rPr lang="ru-RU" dirty="0" smtClean="0"/>
              <a:t>экологии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48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3333" y="111992"/>
            <a:ext cx="9728200" cy="722090"/>
          </a:xfrm>
        </p:spPr>
        <p:txBody>
          <a:bodyPr>
            <a:normAutofit/>
          </a:bodyPr>
          <a:lstStyle/>
          <a:p>
            <a:r>
              <a:rPr lang="ru-RU" b="1" dirty="0" smtClean="0"/>
              <a:t>Академия «ЭЗОП» </a:t>
            </a:r>
            <a:r>
              <a:rPr lang="ru-RU" sz="2000" b="1" dirty="0" smtClean="0"/>
              <a:t>(экология земли и охрана природы)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975549"/>
            <a:ext cx="3859212" cy="256903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767" y="975549"/>
            <a:ext cx="4013201" cy="267154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767" y="3930026"/>
            <a:ext cx="4013201" cy="26242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3951287"/>
            <a:ext cx="3910208" cy="260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8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33" y="834082"/>
            <a:ext cx="4200438" cy="2796185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933" y="834082"/>
            <a:ext cx="4161149" cy="2770031"/>
          </a:xfr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693333" y="111992"/>
            <a:ext cx="9728200" cy="722090"/>
          </a:xfrm>
        </p:spPr>
        <p:txBody>
          <a:bodyPr>
            <a:normAutofit/>
          </a:bodyPr>
          <a:lstStyle/>
          <a:p>
            <a:r>
              <a:rPr lang="ru-RU" b="1" dirty="0" smtClean="0"/>
              <a:t>Академия «ЭЗОП» </a:t>
            </a:r>
            <a:r>
              <a:rPr lang="ru-RU" sz="2000" b="1" dirty="0" smtClean="0"/>
              <a:t>(экология земли и охрана природы)</a:t>
            </a:r>
            <a:endParaRPr lang="ru-RU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933" y="3862984"/>
            <a:ext cx="4255414" cy="28327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844" y="3862983"/>
            <a:ext cx="4255415" cy="283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0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3333" y="1913467"/>
            <a:ext cx="5136621" cy="459036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СОШ № 10, 11, 19, 26, 35, 38, 40, 49, 52, 56, 62, 66, 68, </a:t>
            </a:r>
            <a:r>
              <a:rPr lang="ru-RU" dirty="0" smtClean="0"/>
              <a:t>85</a:t>
            </a:r>
          </a:p>
          <a:p>
            <a:r>
              <a:rPr lang="ru-RU" dirty="0" smtClean="0"/>
              <a:t> </a:t>
            </a:r>
            <a:r>
              <a:rPr lang="ru-RU" dirty="0"/>
              <a:t>лицеи: «РИТМ», Инновационных технологий, </a:t>
            </a:r>
            <a:r>
              <a:rPr lang="ru-RU" dirty="0" smtClean="0"/>
              <a:t>Политехнический</a:t>
            </a:r>
          </a:p>
          <a:p>
            <a:r>
              <a:rPr lang="ru-RU" dirty="0" smtClean="0"/>
              <a:t>Гимназии </a:t>
            </a:r>
            <a:r>
              <a:rPr lang="ru-RU" dirty="0"/>
              <a:t>№ 1, 3, 4, 6, Экономическая, </a:t>
            </a:r>
            <a:r>
              <a:rPr lang="ru-RU" dirty="0" smtClean="0"/>
              <a:t>Математическая</a:t>
            </a:r>
          </a:p>
          <a:p>
            <a:r>
              <a:rPr lang="ru-RU" dirty="0" smtClean="0"/>
              <a:t>Детские </a:t>
            </a:r>
            <a:r>
              <a:rPr lang="ru-RU" dirty="0"/>
              <a:t>дома № 1, </a:t>
            </a:r>
            <a:r>
              <a:rPr lang="ru-RU" dirty="0" smtClean="0"/>
              <a:t>6</a:t>
            </a:r>
          </a:p>
          <a:p>
            <a:r>
              <a:rPr lang="ru-RU" dirty="0" smtClean="0"/>
              <a:t>Коррекционный </a:t>
            </a:r>
            <a:r>
              <a:rPr lang="ru-RU" dirty="0"/>
              <a:t>детский сад «</a:t>
            </a:r>
            <a:r>
              <a:rPr lang="ru-RU" dirty="0" err="1"/>
              <a:t>Верботон</a:t>
            </a:r>
            <a:r>
              <a:rPr lang="ru-RU" dirty="0"/>
              <a:t>» для слабовидящих </a:t>
            </a:r>
            <a:r>
              <a:rPr lang="ru-RU" dirty="0" smtClean="0"/>
              <a:t>детей</a:t>
            </a:r>
          </a:p>
          <a:p>
            <a:r>
              <a:rPr lang="ru-RU" dirty="0" smtClean="0"/>
              <a:t>ДОУ </a:t>
            </a:r>
            <a:r>
              <a:rPr lang="ru-RU" dirty="0"/>
              <a:t>№ 5, 208, «Родничок</a:t>
            </a:r>
            <a:r>
              <a:rPr lang="ru-RU" dirty="0" smtClean="0"/>
              <a:t>»</a:t>
            </a:r>
          </a:p>
          <a:p>
            <a:r>
              <a:rPr lang="ru-RU" dirty="0"/>
              <a:t>У</a:t>
            </a:r>
            <a:r>
              <a:rPr lang="ru-RU" dirty="0" smtClean="0"/>
              <a:t>ДОД</a:t>
            </a:r>
            <a:r>
              <a:rPr lang="ru-RU" dirty="0"/>
              <a:t>: «ДЭБЦ», ЦЭВД «Отрада», ДЮЦ «Восхождение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детский </a:t>
            </a:r>
            <a:r>
              <a:rPr lang="ru-RU" dirty="0"/>
              <a:t>центр «</a:t>
            </a:r>
            <a:r>
              <a:rPr lang="ru-RU" dirty="0" err="1" smtClean="0"/>
              <a:t>Юниклаб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АРТ-клуб </a:t>
            </a:r>
            <a:r>
              <a:rPr lang="ru-RU" dirty="0"/>
              <a:t>«</a:t>
            </a:r>
            <a:r>
              <a:rPr lang="ru-RU" dirty="0" err="1"/>
              <a:t>Stego</a:t>
            </a:r>
            <a:r>
              <a:rPr lang="ru-RU" dirty="0"/>
              <a:t>».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75" y="1530639"/>
            <a:ext cx="4313238" cy="2426196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93333" y="111992"/>
            <a:ext cx="9728200" cy="722090"/>
          </a:xfrm>
        </p:spPr>
        <p:txBody>
          <a:bodyPr>
            <a:normAutofit/>
          </a:bodyPr>
          <a:lstStyle/>
          <a:p>
            <a:r>
              <a:rPr lang="ru-RU" b="1" dirty="0" smtClean="0"/>
              <a:t>Академия «ЭЗОП» </a:t>
            </a:r>
            <a:r>
              <a:rPr lang="ru-RU" sz="2000" b="1" dirty="0" smtClean="0"/>
              <a:t>(экология земли и охрана природы)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5610" y="884308"/>
            <a:ext cx="10207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период с 2015 года по февраль 2020 года учебные «научные площадки» посетили 9705 учащихся из образовательных </a:t>
            </a:r>
            <a:r>
              <a:rPr lang="ru-RU" dirty="0" smtClean="0"/>
              <a:t>учреждений города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75" y="4247653"/>
            <a:ext cx="4313238" cy="242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3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481" y="1691017"/>
            <a:ext cx="4313237" cy="242619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481" y="4278739"/>
            <a:ext cx="4313238" cy="2426196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93333" y="437882"/>
            <a:ext cx="10024534" cy="825308"/>
          </a:xfrm>
        </p:spPr>
        <p:txBody>
          <a:bodyPr>
            <a:normAutofit/>
          </a:bodyPr>
          <a:lstStyle/>
          <a:p>
            <a:r>
              <a:rPr lang="ru-RU" b="1" dirty="0" smtClean="0"/>
              <a:t>Академия «ЭЗОП» </a:t>
            </a:r>
            <a:r>
              <a:rPr lang="ru-RU" sz="2000" b="1" dirty="0" smtClean="0"/>
              <a:t>(экология земли и охрана природы)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46100" y="1263190"/>
            <a:ext cx="5508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Занятия в учебных кабинетах и на территории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68387" y="2415418"/>
            <a:ext cx="4538117" cy="340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5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36091"/>
            <a:ext cx="3625850" cy="271938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442" y="3459683"/>
            <a:ext cx="4313238" cy="28712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108" y="613891"/>
            <a:ext cx="4090771" cy="54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7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667" y="192310"/>
            <a:ext cx="10549465" cy="1280890"/>
          </a:xfrm>
        </p:spPr>
        <p:txBody>
          <a:bodyPr/>
          <a:lstStyle/>
          <a:p>
            <a:pPr algn="ctr"/>
            <a:r>
              <a:rPr lang="ru-RU" b="1" dirty="0" smtClean="0"/>
              <a:t>Индивидуальные образовательные траектории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1267" y="1574800"/>
            <a:ext cx="4313864" cy="466030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дистанционное взаимодействие (консультирование через сеть Интернет)</a:t>
            </a:r>
          </a:p>
          <a:p>
            <a:r>
              <a:rPr lang="ru-RU" dirty="0" smtClean="0"/>
              <a:t>индивидуальная </a:t>
            </a:r>
            <a:r>
              <a:rPr lang="ru-RU" dirty="0"/>
              <a:t>работа (устные консультации)</a:t>
            </a:r>
          </a:p>
          <a:p>
            <a:r>
              <a:rPr lang="ru-RU" dirty="0" smtClean="0"/>
              <a:t>взаимодействие </a:t>
            </a:r>
            <a:r>
              <a:rPr lang="ru-RU" dirty="0"/>
              <a:t>на разных межведомственных </a:t>
            </a:r>
            <a:r>
              <a:rPr lang="ru-RU" dirty="0" smtClean="0"/>
              <a:t>уровнях (интеграция </a:t>
            </a:r>
            <a:r>
              <a:rPr lang="ru-RU" dirty="0"/>
              <a:t>и непрерывность </a:t>
            </a:r>
            <a:r>
              <a:rPr lang="ru-RU" dirty="0" smtClean="0"/>
              <a:t>образования)</a:t>
            </a:r>
          </a:p>
          <a:p>
            <a:r>
              <a:rPr lang="ru-RU" dirty="0" smtClean="0"/>
              <a:t>организация </a:t>
            </a:r>
            <a:r>
              <a:rPr lang="ru-RU" dirty="0"/>
              <a:t>исследовательской </a:t>
            </a:r>
            <a:r>
              <a:rPr lang="ru-RU" dirty="0" smtClean="0"/>
              <a:t>деятельности (совместно с ВУЗами и НИИ)</a:t>
            </a:r>
          </a:p>
          <a:p>
            <a:r>
              <a:rPr lang="ru-RU" dirty="0"/>
              <a:t> </a:t>
            </a:r>
            <a:r>
              <a:rPr lang="ru-RU" dirty="0" smtClean="0"/>
              <a:t>участие </a:t>
            </a:r>
            <a:r>
              <a:rPr lang="ru-RU" dirty="0"/>
              <a:t>в акциях, включая </a:t>
            </a:r>
            <a:r>
              <a:rPr lang="ru-RU" dirty="0" smtClean="0"/>
              <a:t>природоохранные</a:t>
            </a:r>
          </a:p>
          <a:p>
            <a:r>
              <a:rPr lang="ru-RU" dirty="0"/>
              <a:t>у</a:t>
            </a:r>
            <a:r>
              <a:rPr lang="ru-RU" dirty="0" smtClean="0"/>
              <a:t>частие в конкурсах, конференциях разного уровня, включая печатные статьи в сборниках</a:t>
            </a:r>
          </a:p>
          <a:p>
            <a:r>
              <a:rPr lang="ru-RU" dirty="0" smtClean="0"/>
              <a:t>участие </a:t>
            </a:r>
            <a:r>
              <a:rPr lang="ru-RU" dirty="0"/>
              <a:t>в социальных </a:t>
            </a:r>
            <a:r>
              <a:rPr lang="ru-RU" dirty="0" smtClean="0"/>
              <a:t>проектах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471" y="1574800"/>
            <a:ext cx="3197314" cy="2397985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73893" y="2756642"/>
            <a:ext cx="4306852" cy="26882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507" y="4301067"/>
            <a:ext cx="3917243" cy="220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0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935" y="2569585"/>
            <a:ext cx="3416301" cy="211440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970439" y="2543856"/>
            <a:ext cx="3416300" cy="2165861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81667" y="11892"/>
            <a:ext cx="10549465" cy="1280890"/>
          </a:xfrm>
        </p:spPr>
        <p:txBody>
          <a:bodyPr/>
          <a:lstStyle/>
          <a:p>
            <a:pPr algn="ctr"/>
            <a:r>
              <a:rPr lang="ru-RU" b="1" dirty="0" smtClean="0"/>
              <a:t>Взаимодействие с ВУЗами, НИИ, МПР, предприятиями города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2619" y="1176867"/>
            <a:ext cx="2972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Соглашение о </a:t>
            </a:r>
          </a:p>
          <a:p>
            <a:pPr algn="ctr"/>
            <a:r>
              <a:rPr lang="ru-RU" dirty="0" smtClean="0"/>
              <a:t>сотрудничестве с ДВГГУ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008115" y="1164403"/>
            <a:ext cx="3183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Соглашение о </a:t>
            </a:r>
          </a:p>
          <a:p>
            <a:pPr algn="ctr"/>
            <a:r>
              <a:rPr lang="ru-RU" dirty="0" smtClean="0"/>
              <a:t>сотрудничестве с ДВГМУ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565" y="1176867"/>
            <a:ext cx="3884797" cy="25860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908" y="4358837"/>
            <a:ext cx="2916498" cy="19414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30638" y="3876219"/>
            <a:ext cx="3592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Занятия со студентами ДВГГУ</a:t>
            </a:r>
            <a:endParaRPr lang="ru-RU" dirty="0"/>
          </a:p>
        </p:txBody>
      </p:sp>
      <p:pic>
        <p:nvPicPr>
          <p:cNvPr id="13" name="Объект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232" y="4358837"/>
            <a:ext cx="2932600" cy="195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8963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448</TotalTime>
  <Words>733</Words>
  <Application>Microsoft Office PowerPoint</Application>
  <PresentationFormat>Широкоэкранный</PresentationFormat>
  <Paragraphs>118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Times New Roman</vt:lpstr>
      <vt:lpstr>Wingdings 3</vt:lpstr>
      <vt:lpstr>Легкий дым</vt:lpstr>
      <vt:lpstr>ПРИЛОЖЕНИЕ-ФОТООТЧЕТ ПРОЕКТ: ЭКСПЛОРАТОРИУМ «АКАДЕМИЯ ЭЗОП» (Экология Земли и Охрана Природы)</vt:lpstr>
      <vt:lpstr>Презентация PowerPoint</vt:lpstr>
      <vt:lpstr>Академия «ЭЗОП» (экология земли и охрана природы)</vt:lpstr>
      <vt:lpstr>Академия «ЭЗОП» (экология земли и охрана природы)</vt:lpstr>
      <vt:lpstr>Академия «ЭЗОП» (экология земли и охрана природы)</vt:lpstr>
      <vt:lpstr>Академия «ЭЗОП» (экология земли и охрана природы)</vt:lpstr>
      <vt:lpstr>Презентация PowerPoint</vt:lpstr>
      <vt:lpstr>Индивидуальные образовательные траектории</vt:lpstr>
      <vt:lpstr>Взаимодействие с ВУЗами, НИИ, МПР, предприятиями города</vt:lpstr>
      <vt:lpstr>Взаимодействие с ВУЗами, НИИ, МПР, предприятиями города</vt:lpstr>
      <vt:lpstr>Взаимодействие с ВУЗами, НИИ, МПР, предприятиями города</vt:lpstr>
      <vt:lpstr>Взаимодействие с ВУЗами, НИИ, МПР, предприятиями города</vt:lpstr>
      <vt:lpstr>Взаимодействие с ВУЗами, НИИ, МПР, предприятиями города</vt:lpstr>
      <vt:lpstr>Профильный лагерь «Планета знаний»</vt:lpstr>
      <vt:lpstr>Профильный лагерь «Планета знаний»</vt:lpstr>
      <vt:lpstr>Профильный лагерь «Планета знаний»</vt:lpstr>
      <vt:lpstr>Профильный лагерь «Планета знаний»</vt:lpstr>
      <vt:lpstr>Профильный лагерь «Планета знаний»</vt:lpstr>
      <vt:lpstr>Общероссийская детская общественная организация  Малая академия наук «Интеллект будущего»</vt:lpstr>
      <vt:lpstr>Мероприятия эколого-биологической направленности, проводимые МАН «Интеллект будущего»</vt:lpstr>
      <vt:lpstr>Дистанционные конкурсы и олимпиады</vt:lpstr>
      <vt:lpstr>Итоги работы центра</vt:lpstr>
      <vt:lpstr>Детский эколого-биологический центр приглашает школьников  присоединиться к проектам, реализуемым педагогами центра</vt:lpstr>
      <vt:lpstr>Проект «Академия ЭЗОП» можно считать успешным. Проект нашел положительный отклик среди учащихся образовательных учреждений города, позволил привлечь их к исследовательской деятельности в области биологии и экологии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образовательная среда центра как условие самореализации личности учащихся</dc:title>
  <dc:creator>Зам. директора</dc:creator>
  <cp:lastModifiedBy>Зам. директора</cp:lastModifiedBy>
  <cp:revision>38</cp:revision>
  <dcterms:created xsi:type="dcterms:W3CDTF">2015-07-14T23:29:51Z</dcterms:created>
  <dcterms:modified xsi:type="dcterms:W3CDTF">2020-10-18T23:46:01Z</dcterms:modified>
</cp:coreProperties>
</file>