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75" r:id="rId5"/>
    <p:sldId id="276" r:id="rId6"/>
    <p:sldId id="277" r:id="rId7"/>
    <p:sldId id="278" r:id="rId8"/>
    <p:sldId id="274" r:id="rId9"/>
    <p:sldId id="258" r:id="rId10"/>
    <p:sldId id="259" r:id="rId11"/>
    <p:sldId id="266" r:id="rId12"/>
    <p:sldId id="260" r:id="rId13"/>
    <p:sldId id="264" r:id="rId14"/>
    <p:sldId id="261" r:id="rId15"/>
    <p:sldId id="263" r:id="rId16"/>
    <p:sldId id="262" r:id="rId17"/>
    <p:sldId id="265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680" y="-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2" Type="http://schemas.openxmlformats.org/officeDocument/2006/relationships/tableStyles" Target="tableStyles.xml"/><Relationship Id="rId21" Type="http://schemas.openxmlformats.org/officeDocument/2006/relationships/viewProps" Target="viewProps.xml"/><Relationship Id="rId20" Type="http://schemas.openxmlformats.org/officeDocument/2006/relationships/presProps" Target="presProps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1D7-F549-43EE-9D98-50F68F0D550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478A-2678-4397-9FCC-2CA130DBD0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1D7-F549-43EE-9D98-50F68F0D550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478A-2678-4397-9FCC-2CA130DBD0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1D7-F549-43EE-9D98-50F68F0D550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478A-2678-4397-9FCC-2CA130DBD0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1D7-F549-43EE-9D98-50F68F0D550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478A-2678-4397-9FCC-2CA130DBD0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1D7-F549-43EE-9D98-50F68F0D550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478A-2678-4397-9FCC-2CA130DBD0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1D7-F549-43EE-9D98-50F68F0D550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478A-2678-4397-9FCC-2CA130DBD0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1D7-F549-43EE-9D98-50F68F0D550A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478A-2678-4397-9FCC-2CA130DBD0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1D7-F549-43EE-9D98-50F68F0D550A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478A-2678-4397-9FCC-2CA130DBD0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1D7-F549-43EE-9D98-50F68F0D550A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478A-2678-4397-9FCC-2CA130DBD0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1D7-F549-43EE-9D98-50F68F0D550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478A-2678-4397-9FCC-2CA130DBD0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1761D7-F549-43EE-9D98-50F68F0D550A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9E478A-2678-4397-9FCC-2CA130DBD0C2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1761D7-F549-43EE-9D98-50F68F0D550A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9E478A-2678-4397-9FCC-2CA130DBD0C2}" type="slidenum">
              <a:rPr lang="ru-RU" smtClean="0"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www.snta.ru/uslugi/pedagogika/pedagogika-i-metodika-dopolnitelnogo-professionalnogo-obucheniya/?utm_source=yar&amp;utm_medium=press&amp;utm_campaign=press_peddop0309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hyperlink" Target="https://www.snta.ru/uslugi/pedagogika/pedagogika-i-metodika-dopolnitelnogo-professionalnogo-obucheniya/?utm_source=yar&amp;utm_medium=press&amp;utm_campaign=press_peddop0309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10027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Реализация профессионального стандарта «Педагог дополнительного образования»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i="1" dirty="0" err="1" smtClean="0">
                <a:solidFill>
                  <a:schemeClr val="tx1"/>
                </a:solidFill>
              </a:rPr>
              <a:t>Сеньчукова</a:t>
            </a:r>
            <a:r>
              <a:rPr lang="ru-RU" i="1" dirty="0" smtClean="0">
                <a:solidFill>
                  <a:schemeClr val="tx1"/>
                </a:solidFill>
              </a:rPr>
              <a:t> Ирина Викторовна, доцент кафедры педагогики и психологии ХК ИРО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6 уровень квалификации</a:t>
            </a:r>
            <a:endParaRPr lang="ru-RU" sz="3600" dirty="0">
              <a:solidFill>
                <a:srgbClr val="FF0000"/>
              </a:solidFill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857233"/>
          <a:ext cx="9144000" cy="6000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/>
                <a:gridCol w="2032000"/>
                <a:gridCol w="2286000"/>
                <a:gridCol w="2286000"/>
              </a:tblGrid>
              <a:tr h="518998">
                <a:tc gridSpan="3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Показатели уровней квалификации</a:t>
                      </a:r>
                      <a:endParaRPr lang="ru-RU" b="0" dirty="0"/>
                    </a:p>
                  </a:txBody>
                  <a:tcPr/>
                </a:tc>
                <a:tc hMerge="1">
                  <a:tcPr/>
                </a:tc>
                <a:tc hMerge="1"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ru-RU" b="0" dirty="0" smtClean="0"/>
                        <a:t>Основные пути достижения уровня квалификации</a:t>
                      </a:r>
                      <a:endParaRPr lang="ru-RU" b="0" dirty="0"/>
                    </a:p>
                  </a:txBody>
                  <a:tcPr/>
                </a:tc>
              </a:tr>
              <a:tr h="65038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Полномочия и ответственность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Характер умений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Характер знаний</a:t>
                      </a:r>
                      <a:endParaRPr lang="ru-RU" dirty="0"/>
                    </a:p>
                  </a:txBody>
                  <a:tcPr/>
                </a:tc>
                <a:tc vMerge="1">
                  <a:tcPr/>
                </a:tc>
              </a:tr>
              <a:tr h="4831391"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Самостоятельная деятельность, предполагающая определение задач собственной работы и/или подчиненных по достижению цели Обеспечение взаимодействия сотрудников и смежных подразделений Ответственность за результат выполнения работ на уровне подразделения или организации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600" dirty="0" smtClean="0"/>
                        <a:t>Разработка, внедрение, контроль, оценка и корректировка направлений профессиональной деятельности, технологических или методических решений 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Применение профессиональных знаний технологического или методического характера, в том числе, инновационных Самостоятельный поиск, анализ и оценка профессиональной информации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Образовательные программы высшего образования - программы </a:t>
                      </a:r>
                      <a:r>
                        <a:rPr lang="ru-RU" sz="1600" dirty="0" err="1" smtClean="0"/>
                        <a:t>бакалавриата</a:t>
                      </a:r>
                      <a:r>
                        <a:rPr lang="ru-RU" sz="1600" dirty="0" smtClean="0"/>
                        <a:t> Образовательные программы среднего профессионального образования - программы подготовки специалистов среднего звена Дополнительные профессиональные программы Практический опыт</a:t>
                      </a:r>
                      <a:endParaRPr lang="ru-RU" sz="16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643050"/>
          </a:xfrm>
        </p:spPr>
        <p:txBody>
          <a:bodyPr>
            <a:normAutofit/>
          </a:bodyPr>
          <a:lstStyle/>
          <a:p>
            <a:r>
              <a:rPr lang="ru-RU" sz="3200" dirty="0">
                <a:solidFill>
                  <a:srgbClr val="FF0000"/>
                </a:solidFill>
              </a:rPr>
              <a:t>1 подуровень: преподавание по дополнительным общеобразовательным программам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Педагоги </a:t>
            </a:r>
            <a:r>
              <a:rPr lang="ru-RU" i="1" dirty="0" smtClean="0"/>
              <a:t>данного </a:t>
            </a:r>
            <a:r>
              <a:rPr lang="ru-RU" i="1" dirty="0"/>
              <a:t>уровня квалификации </a:t>
            </a:r>
            <a:r>
              <a:rPr lang="ru-RU" dirty="0"/>
              <a:t>должны осуществлять организационно-методическое сопровождение, проводить мониторинг и оценку качества реализации программ педагогами </a:t>
            </a:r>
            <a:r>
              <a:rPr lang="ru-RU" dirty="0" err="1"/>
              <a:t>допобразования.</a:t>
            </a:r>
            <a:r>
              <a:rPr lang="ru-RU" dirty="0" err="1" smtClean="0"/>
              <a:t>должны</a:t>
            </a:r>
            <a:r>
              <a:rPr lang="ru-RU" dirty="0" smtClean="0"/>
              <a:t> </a:t>
            </a:r>
            <a:r>
              <a:rPr lang="ru-RU" dirty="0"/>
              <a:t>заниматься </a:t>
            </a:r>
            <a:r>
              <a:rPr lang="ru-RU" b="1" dirty="0"/>
              <a:t>организацией</a:t>
            </a:r>
            <a:r>
              <a:rPr lang="ru-RU" dirty="0"/>
              <a:t> </a:t>
            </a:r>
            <a:r>
              <a:rPr lang="ru-RU" i="1" dirty="0"/>
              <a:t>образовательной деятельности </a:t>
            </a:r>
            <a:r>
              <a:rPr lang="ru-RU" dirty="0"/>
              <a:t>обучающихся, </a:t>
            </a:r>
            <a:r>
              <a:rPr lang="ru-RU" i="1" dirty="0" err="1"/>
              <a:t>досуговой</a:t>
            </a:r>
            <a:r>
              <a:rPr lang="ru-RU" i="1" dirty="0"/>
              <a:t> деятельности </a:t>
            </a:r>
            <a:r>
              <a:rPr lang="ru-RU" dirty="0"/>
              <a:t>в процессе реализации дополнительной общеобразовательной программы.</a:t>
            </a:r>
            <a:endParaRPr lang="ru-RU" dirty="0"/>
          </a:p>
          <a:p>
            <a:pPr algn="just"/>
            <a:r>
              <a:rPr lang="ru-RU" dirty="0"/>
              <a:t>Обеспечивать </a:t>
            </a:r>
            <a:r>
              <a:rPr lang="ru-RU" b="1" dirty="0"/>
              <a:t>взаимодействие</a:t>
            </a:r>
            <a:r>
              <a:rPr lang="ru-RU" dirty="0"/>
              <a:t> с </a:t>
            </a:r>
            <a:r>
              <a:rPr lang="ru-RU" i="1" dirty="0"/>
              <a:t>родителями</a:t>
            </a:r>
            <a:r>
              <a:rPr lang="ru-RU" dirty="0"/>
              <a:t>, </a:t>
            </a:r>
            <a:r>
              <a:rPr lang="ru-RU" b="1" dirty="0"/>
              <a:t>осуществлять</a:t>
            </a:r>
            <a:r>
              <a:rPr lang="ru-RU" dirty="0"/>
              <a:t> педагогический </a:t>
            </a:r>
            <a:r>
              <a:rPr lang="ru-RU" i="1" dirty="0"/>
              <a:t>контроль</a:t>
            </a:r>
            <a:r>
              <a:rPr lang="ru-RU" dirty="0"/>
              <a:t> освоения программы </a:t>
            </a:r>
            <a:r>
              <a:rPr lang="ru-RU" dirty="0" err="1"/>
              <a:t>допобразования</a:t>
            </a:r>
            <a:r>
              <a:rPr lang="ru-RU" dirty="0"/>
              <a:t>.</a:t>
            </a:r>
            <a:endParaRPr lang="ru-RU" dirty="0"/>
          </a:p>
          <a:p>
            <a:pPr algn="just"/>
            <a:r>
              <a:rPr lang="ru-RU" b="1" dirty="0"/>
              <a:t>Разрабатывать</a:t>
            </a:r>
            <a:r>
              <a:rPr lang="ru-RU" dirty="0"/>
              <a:t> программно-методическое обеспечение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Требования к педагогам дополнительного образования детей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71546"/>
            <a:ext cx="9144000" cy="5786454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b="1" dirty="0"/>
              <a:t>Первый вариант</a:t>
            </a:r>
            <a:r>
              <a:rPr lang="ru-RU" dirty="0"/>
              <a:t>: </a:t>
            </a:r>
            <a:r>
              <a:rPr lang="ru-RU" b="1" dirty="0"/>
              <a:t>получить высшее педагогическое</a:t>
            </a:r>
            <a:r>
              <a:rPr lang="ru-RU" dirty="0"/>
              <a:t> </a:t>
            </a:r>
            <a:r>
              <a:rPr lang="ru-RU" dirty="0" smtClean="0"/>
              <a:t>или </a:t>
            </a:r>
            <a:r>
              <a:rPr lang="ru-RU" dirty="0"/>
              <a:t>среднее проф. образование по </a:t>
            </a:r>
            <a:r>
              <a:rPr lang="ru-RU" dirty="0" smtClean="0"/>
              <a:t>педагогической специальности</a:t>
            </a:r>
            <a:r>
              <a:rPr lang="ru-RU" dirty="0"/>
              <a:t>. </a:t>
            </a:r>
            <a:endParaRPr lang="ru-RU" dirty="0"/>
          </a:p>
          <a:p>
            <a:pPr algn="just"/>
            <a:r>
              <a:rPr lang="ru-RU" b="1" dirty="0"/>
              <a:t>Второй вариант</a:t>
            </a:r>
            <a:r>
              <a:rPr lang="ru-RU" b="1" dirty="0" smtClean="0"/>
              <a:t>: пройти </a:t>
            </a:r>
            <a:r>
              <a:rPr lang="ru-RU" b="1" dirty="0"/>
              <a:t>курс переподготовки по </a:t>
            </a:r>
            <a:r>
              <a:rPr lang="ru-RU" b="1" dirty="0" smtClean="0"/>
              <a:t>педагогике</a:t>
            </a:r>
            <a:r>
              <a:rPr lang="ru-RU" dirty="0" smtClean="0"/>
              <a:t>. </a:t>
            </a:r>
            <a:r>
              <a:rPr lang="ru-RU" dirty="0"/>
              <a:t>Если нет высшего или среднего педагогического образования, но есть другое высшее или среднее профессиональное образование (непедагогическое), то можно пройти курсы профессиональной </a:t>
            </a:r>
            <a:r>
              <a:rPr lang="ru-RU" u="sng" dirty="0">
                <a:hlinkClick r:id="rId1"/>
              </a:rPr>
              <a:t>переподготовки по направлению «Образование и педагогические науки</a:t>
            </a:r>
            <a:r>
              <a:rPr lang="ru-RU" u="sng" dirty="0" smtClean="0">
                <a:hlinkClick r:id="rId1"/>
              </a:rPr>
              <a:t>»</a:t>
            </a:r>
            <a:r>
              <a:rPr lang="ru-RU" u="sng" dirty="0" smtClean="0"/>
              <a:t> </a:t>
            </a:r>
            <a:endParaRPr lang="ru-RU" u="sng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2 подуровень: организация методического сопровождения при реализации программ дополнительных общеобразовательных программ.</a:t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5500702"/>
          </a:xfrm>
        </p:spPr>
        <p:txBody>
          <a:bodyPr/>
          <a:lstStyle/>
          <a:p>
            <a:pPr algn="just"/>
            <a:r>
              <a:rPr lang="ru-RU" dirty="0"/>
              <a:t>Педагоги </a:t>
            </a:r>
            <a:r>
              <a:rPr lang="ru-RU" i="1" dirty="0"/>
              <a:t>данного уровня квалификации </a:t>
            </a:r>
            <a:r>
              <a:rPr lang="ru-RU" dirty="0"/>
              <a:t>должны </a:t>
            </a:r>
            <a:r>
              <a:rPr lang="ru-RU" b="1" dirty="0"/>
              <a:t>осуществлять</a:t>
            </a:r>
            <a:r>
              <a:rPr lang="ru-RU" dirty="0"/>
              <a:t> </a:t>
            </a:r>
            <a:r>
              <a:rPr lang="ru-RU" i="1" dirty="0"/>
              <a:t>организационно-методическое сопровождение</a:t>
            </a:r>
            <a:r>
              <a:rPr lang="ru-RU" dirty="0"/>
              <a:t>, </a:t>
            </a:r>
            <a:r>
              <a:rPr lang="ru-RU" b="1" dirty="0"/>
              <a:t>проводить</a:t>
            </a:r>
            <a:r>
              <a:rPr lang="ru-RU" dirty="0"/>
              <a:t> </a:t>
            </a:r>
            <a:r>
              <a:rPr lang="ru-RU" i="1" dirty="0"/>
              <a:t>мониторинг и оценку качества</a:t>
            </a:r>
            <a:r>
              <a:rPr lang="ru-RU" dirty="0"/>
              <a:t> реализации программ педагогами </a:t>
            </a:r>
            <a:r>
              <a:rPr lang="ru-RU" dirty="0" err="1"/>
              <a:t>допобразования</a:t>
            </a:r>
            <a:r>
              <a:rPr lang="ru-RU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Требования к методистам дополнительного образования детей и взрослых</a:t>
            </a:r>
            <a:br>
              <a:rPr lang="ru-RU" sz="3200" dirty="0" smtClean="0">
                <a:solidFill>
                  <a:srgbClr val="FF0000"/>
                </a:solidFill>
              </a:rPr>
            </a:b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Методист </a:t>
            </a:r>
            <a:r>
              <a:rPr lang="ru-RU" dirty="0"/>
              <a:t>доп. образования детей и взрослых должен иметь высшее или среднее профессиональное образование по направлению «Образование и педагогические науки</a:t>
            </a:r>
            <a:r>
              <a:rPr lang="ru-RU" dirty="0" smtClean="0"/>
              <a:t>»</a:t>
            </a:r>
            <a:endParaRPr lang="ru-RU" dirty="0" smtClean="0"/>
          </a:p>
          <a:p>
            <a:pPr algn="just"/>
            <a:r>
              <a:rPr lang="ru-RU" dirty="0" smtClean="0"/>
              <a:t>Или  иметь </a:t>
            </a:r>
            <a:r>
              <a:rPr lang="ru-RU" dirty="0"/>
              <a:t>не педагогическое образование, но </a:t>
            </a:r>
            <a:r>
              <a:rPr lang="ru-RU" dirty="0" smtClean="0"/>
              <a:t>соответствовать </a:t>
            </a:r>
            <a:r>
              <a:rPr lang="ru-RU" dirty="0"/>
              <a:t>программам доп. образования, которые реализуются в учреждении, </a:t>
            </a:r>
            <a:r>
              <a:rPr lang="ru-RU" dirty="0" smtClean="0"/>
              <a:t>пройдя</a:t>
            </a:r>
            <a:r>
              <a:rPr lang="ru-RU" dirty="0"/>
              <a:t> </a:t>
            </a:r>
            <a:r>
              <a:rPr lang="ru-RU" dirty="0">
                <a:hlinkClick r:id="rId1"/>
              </a:rPr>
              <a:t>курс переподготовки по </a:t>
            </a:r>
            <a:r>
              <a:rPr lang="ru-RU" dirty="0" smtClean="0">
                <a:hlinkClick r:id="rId1"/>
              </a:rPr>
              <a:t>педагогической </a:t>
            </a:r>
            <a:r>
              <a:rPr lang="ru-RU" dirty="0">
                <a:hlinkClick r:id="rId1"/>
              </a:rPr>
              <a:t>специальности</a:t>
            </a:r>
            <a:r>
              <a:rPr lang="ru-RU" dirty="0"/>
              <a:t> 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571612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solidFill>
                  <a:srgbClr val="FF0000"/>
                </a:solidFill>
              </a:rPr>
              <a:t>3 подуровень: организация педагогического обеспечения программ дополнительного образования детей и взрослых</a:t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/>
            <a:r>
              <a:rPr lang="ru-RU" dirty="0" smtClean="0"/>
              <a:t>Специалисты</a:t>
            </a:r>
            <a:r>
              <a:rPr lang="ru-RU" dirty="0"/>
              <a:t>, которые должны </a:t>
            </a:r>
            <a:r>
              <a:rPr lang="ru-RU" b="1" dirty="0"/>
              <a:t>организовывать</a:t>
            </a:r>
            <a:r>
              <a:rPr lang="ru-RU" dirty="0"/>
              <a:t> и </a:t>
            </a:r>
            <a:r>
              <a:rPr lang="ru-RU" b="1" dirty="0"/>
              <a:t>проводить</a:t>
            </a:r>
            <a:r>
              <a:rPr lang="ru-RU" dirty="0"/>
              <a:t> </a:t>
            </a:r>
            <a:r>
              <a:rPr lang="ru-RU" i="1" dirty="0"/>
              <a:t>массовые </a:t>
            </a:r>
            <a:r>
              <a:rPr lang="ru-RU" i="1" dirty="0" err="1"/>
              <a:t>досуговые</a:t>
            </a:r>
            <a:r>
              <a:rPr lang="ru-RU" i="1" dirty="0"/>
              <a:t> мероприятия</a:t>
            </a:r>
            <a:r>
              <a:rPr lang="ru-RU" dirty="0"/>
              <a:t>, </a:t>
            </a:r>
            <a:r>
              <a:rPr lang="ru-RU" b="1" dirty="0"/>
              <a:t>развивать</a:t>
            </a:r>
            <a:r>
              <a:rPr lang="ru-RU" dirty="0"/>
              <a:t> </a:t>
            </a:r>
            <a:r>
              <a:rPr lang="ru-RU" i="1" dirty="0"/>
              <a:t>социальное партнерство </a:t>
            </a:r>
            <a:r>
              <a:rPr lang="ru-RU" dirty="0"/>
              <a:t>и </a:t>
            </a:r>
            <a:r>
              <a:rPr lang="ru-RU" b="1" dirty="0"/>
              <a:t>продвигать</a:t>
            </a:r>
            <a:r>
              <a:rPr lang="ru-RU" dirty="0"/>
              <a:t> </a:t>
            </a:r>
            <a:r>
              <a:rPr lang="ru-RU" i="1" dirty="0"/>
              <a:t>услуги</a:t>
            </a:r>
            <a:r>
              <a:rPr lang="ru-RU" dirty="0"/>
              <a:t> </a:t>
            </a:r>
            <a:r>
              <a:rPr lang="ru-RU" dirty="0" err="1"/>
              <a:t>допоборазования</a:t>
            </a:r>
            <a:r>
              <a:rPr lang="ru-RU" dirty="0"/>
              <a:t> детей и взрослых.</a:t>
            </a:r>
            <a:endParaRPr lang="ru-RU" dirty="0"/>
          </a:p>
          <a:p>
            <a:pPr algn="just"/>
            <a:r>
              <a:rPr lang="ru-RU" dirty="0"/>
              <a:t>Специалисты данного подуровня должны заниматься </a:t>
            </a:r>
            <a:r>
              <a:rPr lang="ru-RU" b="1" dirty="0"/>
              <a:t>организацией</a:t>
            </a:r>
            <a:r>
              <a:rPr lang="ru-RU" dirty="0"/>
              <a:t> </a:t>
            </a:r>
            <a:r>
              <a:rPr lang="ru-RU" dirty="0" err="1"/>
              <a:t>допобразования</a:t>
            </a:r>
            <a:r>
              <a:rPr lang="ru-RU" dirty="0"/>
              <a:t> по одному или нескольким направлениям деятельности.</a:t>
            </a:r>
            <a:endParaRPr lang="ru-RU" dirty="0"/>
          </a:p>
          <a:p>
            <a:pPr algn="just"/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Требования к педагогу-организатору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142984"/>
            <a:ext cx="9144000" cy="5715016"/>
          </a:xfrm>
        </p:spPr>
        <p:txBody>
          <a:bodyPr>
            <a:normAutofit/>
          </a:bodyPr>
          <a:lstStyle/>
          <a:p>
            <a:pPr algn="just"/>
            <a:r>
              <a:rPr lang="ru-RU" dirty="0" smtClean="0"/>
              <a:t>Чтобы </a:t>
            </a:r>
            <a:r>
              <a:rPr lang="ru-RU" dirty="0"/>
              <a:t>занимать должность педагога-организатора не обязательно иметь высшее педагогическое или среднее профессиональное образование по педагогической специальности</a:t>
            </a:r>
            <a:r>
              <a:rPr lang="ru-RU" dirty="0" smtClean="0"/>
              <a:t>.</a:t>
            </a:r>
            <a:endParaRPr lang="ru-RU" dirty="0" smtClean="0"/>
          </a:p>
          <a:p>
            <a:pPr algn="just"/>
            <a:r>
              <a:rPr lang="ru-RU" dirty="0" smtClean="0"/>
              <a:t>Если </a:t>
            </a:r>
            <a:r>
              <a:rPr lang="ru-RU" dirty="0"/>
              <a:t>у педагога-организатора нет </a:t>
            </a:r>
            <a:r>
              <a:rPr lang="ru-RU" dirty="0" err="1"/>
              <a:t>пед</a:t>
            </a:r>
            <a:r>
              <a:rPr lang="ru-RU" dirty="0"/>
              <a:t>. образования, то его можно получить на курсах профессиональной </a:t>
            </a:r>
            <a:r>
              <a:rPr lang="ru-RU" dirty="0" smtClean="0"/>
              <a:t>переподготовки.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35" y="30480"/>
            <a:ext cx="9015730" cy="577215"/>
          </a:xfrm>
        </p:spPr>
        <p:txBody>
          <a:bodyPr>
            <a:normAutofit fontScale="90000"/>
          </a:bodyPr>
          <a:p>
            <a:r>
              <a:rPr lang="ru-RU" altLang="en-US">
                <a:solidFill>
                  <a:srgbClr val="FF0000"/>
                </a:solidFill>
                <a:latin typeface="Times New Roman" panose="02020603050405020304" charset="0"/>
              </a:rPr>
              <a:t>Продолжительность ПК</a:t>
            </a:r>
            <a:endParaRPr lang="ru-RU" altLang="en-US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7780" y="661670"/>
            <a:ext cx="9074150" cy="6141085"/>
          </a:xfrm>
        </p:spPr>
        <p:txBody>
          <a:bodyPr>
            <a:noAutofit/>
          </a:bodyPr>
          <a:p>
            <a:pPr algn="just"/>
            <a:r>
              <a:rPr lang="ru-RU" altLang="en-US" sz="2400">
                <a:latin typeface="Times New Roman" panose="02020603050405020304" charset="0"/>
              </a:rPr>
              <a:t>Дополнительное профессиональное образование осуществляется посредством реализации дополнительных профессиональных программ (</a:t>
            </a:r>
            <a:r>
              <a:rPr lang="ru-RU" altLang="en-US" sz="2400" i="1">
                <a:latin typeface="Times New Roman" panose="02020603050405020304" charset="0"/>
              </a:rPr>
              <a:t>программ повышения квалификации </a:t>
            </a:r>
            <a:r>
              <a:rPr lang="ru-RU" altLang="en-US" sz="2400">
                <a:latin typeface="Times New Roman" panose="02020603050405020304" charset="0"/>
              </a:rPr>
              <a:t>и </a:t>
            </a:r>
            <a:r>
              <a:rPr lang="ru-RU" altLang="en-US" sz="2400" i="1">
                <a:latin typeface="Times New Roman" panose="02020603050405020304" charset="0"/>
              </a:rPr>
              <a:t>программ профессиональной переподготовки</a:t>
            </a:r>
            <a:r>
              <a:rPr lang="ru-RU" altLang="en-US" sz="2400">
                <a:latin typeface="Times New Roman" panose="02020603050405020304" charset="0"/>
              </a:rPr>
              <a:t>) (ч. 2, ст. 76,  № 273-ФЗ "Об образовании в Российской Федерации" ).</a:t>
            </a:r>
            <a:endParaRPr lang="ru-RU" altLang="en-US" sz="2400">
              <a:latin typeface="Times New Roman" panose="02020603050405020304" charset="0"/>
            </a:endParaRPr>
          </a:p>
          <a:p>
            <a:pPr algn="just"/>
            <a:r>
              <a:rPr lang="ru-RU" altLang="en-US" sz="2400">
                <a:latin typeface="Times New Roman" panose="02020603050405020304" charset="0"/>
              </a:rPr>
              <a:t> Формы обучения и сроки освоения дополнительной профессиональной программы определяются образовательной программой и (или) договором об образовании ( ч. 13, ст. 76, № 273-ФЗ "Об образовании в Российской Федерации"). </a:t>
            </a:r>
            <a:endParaRPr lang="ru-RU" altLang="en-US" sz="2400">
              <a:latin typeface="Times New Roman" panose="02020603050405020304" charset="0"/>
            </a:endParaRPr>
          </a:p>
          <a:p>
            <a:pPr algn="just"/>
            <a:r>
              <a:rPr lang="ru-RU" altLang="en-US" sz="2400" b="1">
                <a:latin typeface="Times New Roman" panose="02020603050405020304" charset="0"/>
              </a:rPr>
              <a:t>Срок</a:t>
            </a:r>
            <a:r>
              <a:rPr lang="ru-RU" altLang="en-US" sz="2400">
                <a:latin typeface="Times New Roman" panose="02020603050405020304" charset="0"/>
              </a:rPr>
              <a:t> освоения дополнительной профессиональной программы должен обеспечивать возможность достижения планируемых результатов и </a:t>
            </a:r>
            <a:r>
              <a:rPr lang="ru-RU" altLang="en-US" sz="2400" b="1">
                <a:latin typeface="Times New Roman" panose="02020603050405020304" charset="0"/>
              </a:rPr>
              <a:t>получение новой компетенции</a:t>
            </a:r>
            <a:r>
              <a:rPr lang="ru-RU" altLang="en-US" sz="2400">
                <a:latin typeface="Times New Roman" panose="02020603050405020304" charset="0"/>
              </a:rPr>
              <a:t> (квалификации), заявленных в программе. </a:t>
            </a:r>
            <a:endParaRPr lang="ru-RU" altLang="en-US" sz="2400">
              <a:latin typeface="Times New Roman" panose="02020603050405020304" charset="0"/>
            </a:endParaRPr>
          </a:p>
          <a:p>
            <a:pPr algn="just"/>
            <a:r>
              <a:rPr lang="ru-RU" altLang="en-US" sz="2400">
                <a:latin typeface="Times New Roman" panose="02020603050405020304" charset="0"/>
              </a:rPr>
              <a:t>Минимально допустимый срок освоения программ повышения квалификации </a:t>
            </a:r>
            <a:r>
              <a:rPr lang="ru-RU" altLang="en-US" sz="2400" i="1">
                <a:latin typeface="Times New Roman" panose="02020603050405020304" charset="0"/>
              </a:rPr>
              <a:t>не может быть менее 16 часов</a:t>
            </a:r>
            <a:r>
              <a:rPr lang="ru-RU" altLang="en-US" sz="2400">
                <a:latin typeface="Times New Roman" panose="02020603050405020304" charset="0"/>
              </a:rPr>
              <a:t>, а срок освоения программ профессиональной переподготовки - </a:t>
            </a:r>
            <a:r>
              <a:rPr lang="ru-RU" altLang="en-US" sz="2400" i="1">
                <a:latin typeface="Times New Roman" panose="02020603050405020304" charset="0"/>
              </a:rPr>
              <a:t>менее 250 часов</a:t>
            </a:r>
            <a:r>
              <a:rPr lang="ru-RU" altLang="en-US" sz="2400">
                <a:latin typeface="Times New Roman" panose="02020603050405020304" charset="0"/>
              </a:rPr>
              <a:t>.</a:t>
            </a:r>
            <a:endParaRPr lang="ru-RU" altLang="en-US" sz="2400">
              <a:latin typeface="Times New Roman" panose="02020603050405020304" charset="0"/>
            </a:endParaRPr>
          </a:p>
          <a:p>
            <a:pPr algn="just"/>
            <a:endParaRPr lang="ru-RU" altLang="en-US" sz="2400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Изменения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Приказом Минтруда от 5 мая 2018 года №298 утверждён </a:t>
            </a:r>
            <a:r>
              <a:rPr lang="ru-RU" b="1" dirty="0"/>
              <a:t>новый</a:t>
            </a:r>
            <a:r>
              <a:rPr lang="ru-RU" dirty="0"/>
              <a:t> </a:t>
            </a:r>
            <a:r>
              <a:rPr lang="ru-RU" dirty="0" err="1"/>
              <a:t>профстандарт</a:t>
            </a:r>
            <a:r>
              <a:rPr lang="ru-RU" dirty="0"/>
              <a:t> «Педагог дополнительного образования </a:t>
            </a:r>
            <a:r>
              <a:rPr lang="ru-RU" b="1" dirty="0"/>
              <a:t>детей и взрослых</a:t>
            </a:r>
            <a:r>
              <a:rPr lang="ru-RU" dirty="0"/>
              <a:t>». </a:t>
            </a:r>
            <a:endParaRPr lang="ru-RU" dirty="0" smtClean="0"/>
          </a:p>
          <a:p>
            <a:pPr algn="just"/>
            <a:r>
              <a:rPr lang="ru-RU" dirty="0" smtClean="0"/>
              <a:t>Приказ </a:t>
            </a:r>
            <a:r>
              <a:rPr lang="ru-RU" dirty="0"/>
              <a:t>зарегистрирован в Минюсте 28 августа </a:t>
            </a:r>
            <a:r>
              <a:rPr lang="ru-RU" dirty="0" smtClean="0"/>
              <a:t>2018 года за </a:t>
            </a:r>
            <a:r>
              <a:rPr lang="ru-RU" dirty="0"/>
              <a:t>номером 52016</a:t>
            </a:r>
            <a:r>
              <a:rPr lang="ru-RU" dirty="0" smtClean="0"/>
              <a:t>.</a:t>
            </a:r>
            <a:endParaRPr lang="ru-RU" dirty="0" smtClean="0"/>
          </a:p>
          <a:p>
            <a:pPr algn="just"/>
            <a:r>
              <a:rPr lang="ru-RU" dirty="0" smtClean="0"/>
              <a:t> </a:t>
            </a:r>
            <a:r>
              <a:rPr lang="ru-RU" dirty="0" err="1"/>
              <a:t>Профстандарт</a:t>
            </a:r>
            <a:r>
              <a:rPr lang="ru-RU" dirty="0"/>
              <a:t>, утверждённый приказом Минтруда от 8 сентября 2015 года №613н, </a:t>
            </a:r>
            <a:r>
              <a:rPr lang="ru-RU" b="1" dirty="0"/>
              <a:t>утратил свою силу</a:t>
            </a:r>
            <a:r>
              <a:rPr lang="ru-RU" dirty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545" y="55245"/>
            <a:ext cx="8931910" cy="1278255"/>
          </a:xfrm>
        </p:spPr>
        <p:txBody>
          <a:bodyPr>
            <a:normAutofit fontScale="90000"/>
          </a:bodyPr>
          <a:p>
            <a:r>
              <a:rPr lang="ru-RU" altLang="en-US" sz="3200">
                <a:solidFill>
                  <a:srgbClr val="FF0000"/>
                </a:solidFill>
                <a:latin typeface="Times New Roman" panose="02020603050405020304" charset="0"/>
              </a:rPr>
              <a:t>Постановления Правительства РФ от 27.06.2016 № 584 "Об особенностях применения профессиональных стандартов.... </a:t>
            </a:r>
            <a:r>
              <a:rPr lang="ru-RU" altLang="en-US"/>
              <a:t> </a:t>
            </a:r>
            <a:endParaRPr lang="ru-RU" altLang="en-US"/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42545" y="1600200"/>
            <a:ext cx="9074785" cy="5201920"/>
          </a:xfrm>
        </p:spPr>
        <p:txBody>
          <a:bodyPr>
            <a:normAutofit/>
          </a:bodyPr>
          <a:p>
            <a:pPr algn="just"/>
            <a:r>
              <a:rPr lang="ru-RU" altLang="en-US" sz="2800">
                <a:latin typeface="Times New Roman" panose="02020603050405020304" charset="0"/>
              </a:rPr>
              <a:t>На основании пункта 1  план по организации применения профессиональных стандартов утверждается самой организацией (то есть государственным или муниципальным учреждением), с учётом мнения представительного органа работников.</a:t>
            </a:r>
            <a:endParaRPr lang="ru-RU" altLang="en-US" sz="2800">
              <a:latin typeface="Times New Roman" panose="02020603050405020304" charset="0"/>
            </a:endParaRPr>
          </a:p>
          <a:p>
            <a:pPr algn="just"/>
            <a:r>
              <a:rPr lang="ru-RU" altLang="en-US" sz="2800">
                <a:latin typeface="Times New Roman" panose="02020603050405020304" charset="0"/>
              </a:rPr>
              <a:t>Согласно пункту 2  реализация мероприятий планов по организации применения профессиональных стандартов должна быть завершена не позднее 1 января 2020 года.</a:t>
            </a:r>
            <a:endParaRPr lang="ru-RU" altLang="en-US" sz="2800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2070" y="30480"/>
            <a:ext cx="9108440" cy="1049020"/>
          </a:xfrm>
        </p:spPr>
        <p:txBody>
          <a:bodyPr>
            <a:normAutofit fontScale="90000"/>
          </a:bodyPr>
          <a:p>
            <a:r>
              <a:rPr lang="ru-RU" altLang="en-US" sz="320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Что должен включать план по организации применения профессиональных стандартов?</a:t>
            </a:r>
            <a:endParaRPr lang="ru-RU" altLang="en-US" sz="3200">
              <a:solidFill>
                <a:srgbClr val="FF0000"/>
              </a:solidFill>
              <a:latin typeface="Times New Roman" panose="02020603050405020304" charset="0"/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-16510" y="957580"/>
            <a:ext cx="9125585" cy="5836285"/>
          </a:xfrm>
        </p:spPr>
        <p:txBody>
          <a:bodyPr>
            <a:normAutofit/>
          </a:bodyPr>
          <a:p>
            <a:r>
              <a:rPr lang="ru-RU" altLang="en-US" sz="2400">
                <a:latin typeface="Times New Roman" panose="02020603050405020304" charset="0"/>
                <a:sym typeface="+mn-ea"/>
              </a:rPr>
              <a:t>В соответствии с пунктом 1  (</a:t>
            </a:r>
            <a:r>
              <a:rPr lang="ru-RU" altLang="en-US" sz="2400" b="1">
                <a:solidFill>
                  <a:schemeClr val="tx1"/>
                </a:solidFill>
                <a:latin typeface="Times New Roman" panose="02020603050405020304" charset="0"/>
                <a:sym typeface="+mn-ea"/>
              </a:rPr>
              <a:t>Постановления Правительства РФ от 27.06.2016 № 584)</a:t>
            </a:r>
            <a:r>
              <a:rPr lang="ru-RU" altLang="en-US" sz="240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 </a:t>
            </a:r>
            <a:r>
              <a:rPr lang="ru-RU" altLang="en-US" sz="2400">
                <a:latin typeface="Times New Roman" panose="02020603050405020304" charset="0"/>
                <a:sym typeface="+mn-ea"/>
              </a:rPr>
              <a:t>план должен включать:</a:t>
            </a:r>
            <a:endParaRPr lang="ru-RU" altLang="en-US" sz="2400">
              <a:latin typeface="Times New Roman" panose="02020603050405020304" charset="0"/>
            </a:endParaRPr>
          </a:p>
          <a:p>
            <a:pPr marL="0" indent="0" algn="just">
              <a:buNone/>
            </a:pPr>
            <a:r>
              <a:rPr lang="ru-RU" altLang="en-US" sz="2400">
                <a:latin typeface="Times New Roman" panose="02020603050405020304" charset="0"/>
                <a:sym typeface="+mn-ea"/>
              </a:rPr>
              <a:t>а) список профессиональных стандартов, подлежащих применению;</a:t>
            </a:r>
            <a:endParaRPr lang="ru-RU" altLang="en-US" sz="2400">
              <a:latin typeface="Times New Roman" panose="02020603050405020304" charset="0"/>
            </a:endParaRPr>
          </a:p>
          <a:p>
            <a:pPr marL="0" indent="0" algn="just">
              <a:buNone/>
            </a:pPr>
            <a:r>
              <a:rPr lang="ru-RU" altLang="en-US" sz="2400">
                <a:latin typeface="Times New Roman" panose="02020603050405020304" charset="0"/>
                <a:sym typeface="+mn-ea"/>
              </a:rPr>
              <a:t>б) сведения о потребности в профессиональном образовании, профессиональном обучении и (или) дополнительном профессиональном образовании работников и о проведении соответствующих мероприятий по образованию и обучению в установленном порядке;</a:t>
            </a:r>
            <a:endParaRPr lang="ru-RU" altLang="en-US" sz="2400">
              <a:latin typeface="Times New Roman" panose="02020603050405020304" charset="0"/>
            </a:endParaRPr>
          </a:p>
          <a:p>
            <a:pPr marL="0" indent="0" algn="just">
              <a:buNone/>
            </a:pPr>
            <a:r>
              <a:rPr lang="ru-RU" altLang="en-US" sz="2400">
                <a:latin typeface="Times New Roman" panose="02020603050405020304" charset="0"/>
                <a:sym typeface="+mn-ea"/>
              </a:rPr>
              <a:t>в) этапы применения профессиональных стандартов;</a:t>
            </a:r>
            <a:endParaRPr lang="ru-RU" altLang="en-US" sz="2400">
              <a:latin typeface="Times New Roman" panose="02020603050405020304" charset="0"/>
            </a:endParaRPr>
          </a:p>
          <a:p>
            <a:pPr marL="0" indent="0" algn="just">
              <a:buNone/>
            </a:pPr>
            <a:r>
              <a:rPr lang="ru-RU" altLang="en-US" sz="2400">
                <a:latin typeface="Times New Roman" panose="02020603050405020304" charset="0"/>
                <a:sym typeface="+mn-ea"/>
              </a:rPr>
              <a:t>г) перечень локальных нормативных актов и других документов, подлежащих изменению с учётом положений профессиональных стандартов, подлежащих применению.</a:t>
            </a:r>
            <a:endParaRPr lang="ru-RU" altLang="en-US" sz="2400">
              <a:latin typeface="Times New Roman" panose="02020603050405020304" charset="0"/>
            </a:endParaRPr>
          </a:p>
          <a:p>
            <a:endParaRPr lang="ru-RU" altLang="en-US" sz="2400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31750" y="46355"/>
            <a:ext cx="9157970" cy="1066800"/>
          </a:xfrm>
        </p:spPr>
        <p:txBody>
          <a:bodyPr>
            <a:normAutofit fontScale="90000"/>
          </a:bodyPr>
          <a:p>
            <a:r>
              <a:rPr lang="ru-RU" altLang="en-US" sz="320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Как сформировать список профессиональных стандартов, подлежащих применению?</a:t>
            </a:r>
            <a:br>
              <a:rPr lang="ru-RU" altLang="en-US" sz="3200">
                <a:solidFill>
                  <a:srgbClr val="FF0000"/>
                </a:solidFill>
                <a:latin typeface="Times New Roman" panose="02020603050405020304" charset="0"/>
              </a:rPr>
            </a:br>
            <a:endParaRPr lang="ru-RU" altLang="en-US" sz="32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-31750" y="1025525"/>
            <a:ext cx="9157970" cy="5835650"/>
          </a:xfrm>
        </p:spPr>
        <p:txBody>
          <a:bodyPr>
            <a:normAutofit fontScale="70000"/>
          </a:bodyPr>
          <a:p>
            <a:pPr algn="just"/>
            <a:r>
              <a:rPr lang="ru-RU" altLang="en-US">
                <a:latin typeface="Times New Roman" panose="02020603050405020304" charset="0"/>
              </a:rPr>
              <a:t>Список профессиональных стандартов, подлежащих применению, зависит от кадрового состава организации, которая формирует такой список. При составлении списка необходимо иметь в виду следующее:</a:t>
            </a:r>
            <a:endParaRPr lang="ru-RU" altLang="en-US">
              <a:latin typeface="Times New Roman" panose="02020603050405020304" charset="0"/>
            </a:endParaRPr>
          </a:p>
          <a:p>
            <a:pPr marL="0" indent="0" algn="just">
              <a:buNone/>
            </a:pPr>
            <a:r>
              <a:rPr lang="ru-RU" altLang="en-US">
                <a:latin typeface="Times New Roman" panose="02020603050405020304" charset="0"/>
              </a:rPr>
              <a:t>- список не может быть единым для каждой организации, так как его наполнение зависит от кадрового состава, предусмотренного штатным расписанием, установление которого относится к компетенции образовательной организации;</a:t>
            </a:r>
            <a:endParaRPr lang="ru-RU" altLang="en-US">
              <a:latin typeface="Times New Roman" panose="02020603050405020304" charset="0"/>
            </a:endParaRPr>
          </a:p>
          <a:p>
            <a:pPr marL="0" indent="0" algn="just">
              <a:buNone/>
            </a:pPr>
            <a:r>
              <a:rPr lang="ru-RU" altLang="en-US">
                <a:latin typeface="Times New Roman" panose="02020603050405020304" charset="0"/>
              </a:rPr>
              <a:t>- в список включаются профессиональные стандарты, утвержденные для различных категорий персонала, а не только педагогических работников;</a:t>
            </a:r>
            <a:endParaRPr lang="ru-RU" altLang="en-US">
              <a:latin typeface="Times New Roman" panose="02020603050405020304" charset="0"/>
            </a:endParaRPr>
          </a:p>
          <a:p>
            <a:pPr marL="0" indent="0" algn="just">
              <a:buNone/>
            </a:pPr>
            <a:r>
              <a:rPr lang="ru-RU" altLang="en-US">
                <a:latin typeface="Times New Roman" panose="02020603050405020304" charset="0"/>
              </a:rPr>
              <a:t>- в список не включаются профессиональные стандарты, которые существуют ещё в виде проектов (в частности, проект профессионального стандарта "Руководитель образовательной организации (управление в сфере образования)";</a:t>
            </a:r>
            <a:endParaRPr lang="ru-RU" altLang="en-US">
              <a:latin typeface="Times New Roman" panose="02020603050405020304" charset="0"/>
            </a:endParaRPr>
          </a:p>
          <a:p>
            <a:pPr marL="0" indent="0" algn="just">
              <a:buNone/>
            </a:pPr>
            <a:r>
              <a:rPr lang="ru-RU" altLang="en-US">
                <a:latin typeface="Times New Roman" panose="02020603050405020304" charset="0"/>
              </a:rPr>
              <a:t>- в список не включается профессиональный стандарт, дата вступления в силу которого не наступила.</a:t>
            </a:r>
            <a:endParaRPr lang="ru-RU" altLang="en-US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66675" y="-12065"/>
            <a:ext cx="9201785" cy="1210310"/>
          </a:xfrm>
        </p:spPr>
        <p:txBody>
          <a:bodyPr>
            <a:normAutofit fontScale="90000"/>
          </a:bodyPr>
          <a:p>
            <a:r>
              <a:rPr lang="ru-RU" altLang="en-US" sz="280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Как определить потребность в профессиональном образовании, профессиональном обучении  работников?</a:t>
            </a:r>
            <a:br>
              <a:rPr lang="ru-RU" altLang="en-US" sz="2800">
                <a:solidFill>
                  <a:srgbClr val="FF0000"/>
                </a:solidFill>
                <a:latin typeface="Times New Roman" panose="02020603050405020304" charset="0"/>
              </a:rPr>
            </a:br>
            <a:endParaRPr lang="ru-RU" altLang="en-US" sz="2800">
              <a:solidFill>
                <a:srgbClr val="FF0000"/>
              </a:solidFill>
              <a:latin typeface="Times New Roman" panose="02020603050405020304" charset="0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7780" y="1008380"/>
            <a:ext cx="9117330" cy="5785485"/>
          </a:xfrm>
        </p:spPr>
        <p:txBody>
          <a:bodyPr>
            <a:normAutofit lnSpcReduction="10000"/>
          </a:bodyPr>
          <a:p>
            <a:pPr algn="just"/>
            <a:r>
              <a:rPr lang="ru-RU" altLang="en-US" sz="2000">
                <a:latin typeface="Times New Roman" panose="02020603050405020304" charset="0"/>
              </a:rPr>
              <a:t>Пункт 1 </a:t>
            </a:r>
            <a:r>
              <a:rPr lang="ru-RU" altLang="en-US" sz="2000">
                <a:latin typeface="Times New Roman" panose="02020603050405020304" charset="0"/>
                <a:sym typeface="+mn-ea"/>
              </a:rPr>
              <a:t> "б" </a:t>
            </a:r>
            <a:r>
              <a:rPr lang="ru-RU" altLang="en-US" sz="2000">
                <a:latin typeface="Times New Roman" panose="02020603050405020304" charset="0"/>
              </a:rPr>
              <a:t> предусмотрено получение сведений о наличии такой потребности на основе анализа:</a:t>
            </a:r>
            <a:endParaRPr lang="ru-RU" altLang="en-US" sz="2000">
              <a:latin typeface="Times New Roman" panose="02020603050405020304" charset="0"/>
            </a:endParaRPr>
          </a:p>
          <a:p>
            <a:pPr marL="0" indent="0" algn="just">
              <a:buNone/>
            </a:pPr>
            <a:r>
              <a:rPr lang="ru-RU" altLang="en-US" sz="2000">
                <a:latin typeface="Times New Roman" panose="02020603050405020304" charset="0"/>
              </a:rPr>
              <a:t>- квалификационных требований, содержащихся в профессиональных стандартах;</a:t>
            </a:r>
            <a:endParaRPr lang="ru-RU" altLang="en-US" sz="2000">
              <a:latin typeface="Times New Roman" panose="02020603050405020304" charset="0"/>
            </a:endParaRPr>
          </a:p>
          <a:p>
            <a:pPr marL="0" indent="0" algn="just">
              <a:buNone/>
            </a:pPr>
            <a:r>
              <a:rPr lang="ru-RU" altLang="en-US" sz="2000">
                <a:latin typeface="Times New Roman" panose="02020603050405020304" charset="0"/>
              </a:rPr>
              <a:t>- квалификации кадрового состава организации (то есть уровня знаний, умений, профессиональных навыков и опыта работы работников).</a:t>
            </a:r>
            <a:endParaRPr lang="ru-RU" altLang="en-US" sz="2000">
              <a:latin typeface="Times New Roman" panose="02020603050405020304" charset="0"/>
            </a:endParaRPr>
          </a:p>
          <a:p>
            <a:pPr algn="just"/>
            <a:r>
              <a:rPr lang="ru-RU" altLang="en-US" sz="2000" b="1">
                <a:latin typeface="Times New Roman" panose="02020603050405020304" charset="0"/>
              </a:rPr>
              <a:t>Пример 1</a:t>
            </a:r>
            <a:r>
              <a:rPr lang="ru-RU" altLang="en-US" sz="2000">
                <a:latin typeface="Times New Roman" panose="02020603050405020304" charset="0"/>
              </a:rPr>
              <a:t>. Если квалификация конкретного работника не соответствует требованиям к образованию и обучению, установленным соответствующим профессиональным стандартом, то план организации должен содержать сведения о действиях работодателя по преодолению такого несоответствия.</a:t>
            </a:r>
            <a:endParaRPr lang="ru-RU" altLang="en-US" sz="2000">
              <a:latin typeface="Times New Roman" panose="02020603050405020304" charset="0"/>
            </a:endParaRPr>
          </a:p>
          <a:p>
            <a:pPr algn="just"/>
            <a:r>
              <a:rPr lang="ru-RU" altLang="en-US" sz="2000" b="1">
                <a:latin typeface="Times New Roman" panose="02020603050405020304" charset="0"/>
              </a:rPr>
              <a:t>Пример 2</a:t>
            </a:r>
            <a:r>
              <a:rPr lang="ru-RU" altLang="en-US" sz="2000">
                <a:latin typeface="Times New Roman" panose="02020603050405020304" charset="0"/>
              </a:rPr>
              <a:t>. Если квалификация конкретного педагогического работника соответствует требованиям к образованию и обучению, установленным соответствующим профессиональным стандартом, то работнику в любом случае обеспечивается право на дополнительное профессиональное образование по профилю педагогической деятельности не реже чем один раз в три года (пункт 2 части 5 статьи 47 Федерального закона от 29 декабря 2012 г. N 273-ФЗ "Об образовании в Российской Федерации"). Следовательно, план организации должен содержать также и проведение соответствующих мероприятий по дополнительному профессиональному образованию.</a:t>
            </a:r>
            <a:endParaRPr lang="ru-RU" altLang="en-US" sz="2000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70" y="38100"/>
            <a:ext cx="9150350" cy="797560"/>
          </a:xfrm>
        </p:spPr>
        <p:txBody>
          <a:bodyPr/>
          <a:p>
            <a:r>
              <a:rPr lang="ru-RU" altLang="en-US" sz="3600">
                <a:solidFill>
                  <a:srgbClr val="FF0000"/>
                </a:solidFill>
                <a:latin typeface="Times New Roman" panose="02020603050405020304" charset="0"/>
                <a:sym typeface="+mn-ea"/>
              </a:rPr>
              <a:t>Основные мероприятия</a:t>
            </a:r>
            <a:r>
              <a:rPr lang="ru-RU" altLang="en-US">
                <a:solidFill>
                  <a:srgbClr val="FF0000"/>
                </a:solidFill>
                <a:sym typeface="+mn-ea"/>
              </a:rPr>
              <a:t> </a:t>
            </a:r>
            <a:endParaRPr lang="ru-RU" altLang="en-US">
              <a:solidFill>
                <a:srgbClr val="FF0000"/>
              </a:solidFill>
              <a:sym typeface="+mn-ea"/>
            </a:endParaRPr>
          </a:p>
        </p:txBody>
      </p:sp>
      <p:sp>
        <p:nvSpPr>
          <p:cNvPr id="3" name="Замещающее содержимое 2"/>
          <p:cNvSpPr>
            <a:spLocks noGrp="1"/>
          </p:cNvSpPr>
          <p:nvPr>
            <p:ph idx="1"/>
          </p:nvPr>
        </p:nvSpPr>
        <p:spPr>
          <a:xfrm>
            <a:off x="1270" y="767715"/>
            <a:ext cx="9149715" cy="5955030"/>
          </a:xfrm>
        </p:spPr>
        <p:txBody>
          <a:bodyPr>
            <a:normAutofit lnSpcReduction="20000"/>
          </a:bodyPr>
          <a:p>
            <a:pPr algn="just"/>
            <a:r>
              <a:rPr lang="ru-RU" altLang="en-US" sz="1800">
                <a:latin typeface="Times New Roman" panose="02020603050405020304" charset="0"/>
              </a:rPr>
              <a:t>Изучить соответствующий профстандарт. </a:t>
            </a:r>
            <a:endParaRPr lang="ru-RU" altLang="en-US" sz="1800">
              <a:latin typeface="Times New Roman" panose="02020603050405020304" charset="0"/>
            </a:endParaRPr>
          </a:p>
          <a:p>
            <a:pPr algn="just"/>
            <a:r>
              <a:rPr lang="ru-RU" altLang="en-US" sz="1800">
                <a:latin typeface="Times New Roman" panose="02020603050405020304" charset="0"/>
              </a:rPr>
              <a:t>Определить перечень должностей в штатном расписании, которые необходимо привести в соответствие с положениями профессионального стандарта (при необходимости проведения организационно-штатных мероприятий подготовить соответствующий приказ и уведомить заинтересованных лиц за два месяца до их проведения). </a:t>
            </a:r>
            <a:endParaRPr lang="ru-RU" altLang="en-US" sz="1800">
              <a:latin typeface="Times New Roman" panose="02020603050405020304" charset="0"/>
            </a:endParaRPr>
          </a:p>
          <a:p>
            <a:pPr algn="just"/>
            <a:r>
              <a:rPr lang="ru-RU" altLang="en-US" sz="1800">
                <a:latin typeface="Times New Roman" panose="02020603050405020304" charset="0"/>
              </a:rPr>
              <a:t>Определить круг лиц, которые подпадают под действие соответствующего профстандарта. </a:t>
            </a:r>
            <a:endParaRPr lang="ru-RU" altLang="en-US" sz="1800">
              <a:latin typeface="Times New Roman" panose="02020603050405020304" charset="0"/>
            </a:endParaRPr>
          </a:p>
          <a:p>
            <a:pPr algn="just"/>
            <a:r>
              <a:rPr lang="ru-RU" altLang="en-US" sz="1800">
                <a:latin typeface="Times New Roman" panose="02020603050405020304" charset="0"/>
              </a:rPr>
              <a:t>Создать аттестационную комиссию для работников, которые подпадают под действие соответствующих профстандартов, с целью определения квалификационного соответствия этих лиц требованиям профстандартов. </a:t>
            </a:r>
            <a:endParaRPr lang="ru-RU" altLang="en-US" sz="1800">
              <a:latin typeface="Times New Roman" panose="02020603050405020304" charset="0"/>
            </a:endParaRPr>
          </a:p>
          <a:p>
            <a:pPr algn="just"/>
            <a:r>
              <a:rPr lang="ru-RU" altLang="en-US" sz="1800">
                <a:latin typeface="Times New Roman" panose="02020603050405020304" charset="0"/>
              </a:rPr>
              <a:t>При необходимости провести процедуру аттестации работников на соответствие квалификации, изложенной в стандарте. </a:t>
            </a:r>
            <a:endParaRPr lang="ru-RU" altLang="en-US" sz="1800">
              <a:latin typeface="Times New Roman" panose="02020603050405020304" charset="0"/>
            </a:endParaRPr>
          </a:p>
          <a:p>
            <a:pPr algn="just"/>
            <a:r>
              <a:rPr lang="ru-RU" altLang="en-US" sz="1800">
                <a:latin typeface="Times New Roman" panose="02020603050405020304" charset="0"/>
              </a:rPr>
              <a:t>Уведомить надлежащим образом работников, чьи должности подпадают под внедрение профстандартов, что их существенные условия труда подлежат изменению (при необходимости). </a:t>
            </a:r>
            <a:endParaRPr lang="ru-RU" altLang="en-US" sz="1800">
              <a:latin typeface="Times New Roman" panose="02020603050405020304" charset="0"/>
            </a:endParaRPr>
          </a:p>
          <a:p>
            <a:pPr algn="just"/>
            <a:r>
              <a:rPr lang="ru-RU" altLang="en-US" sz="1800">
                <a:latin typeface="Times New Roman" panose="02020603050405020304" charset="0"/>
              </a:rPr>
              <a:t>Подготовить проекты изменений в положения о подразделениях, должностные инструкции работников и иные локальные нормативные акты (в том числе дополнительные соглашения к трудовым договорам), положения которых подлежат изменению в связи с внедрением профстандартов. </a:t>
            </a:r>
            <a:endParaRPr lang="ru-RU" altLang="en-US" sz="1800">
              <a:latin typeface="Times New Roman" panose="02020603050405020304" charset="0"/>
            </a:endParaRPr>
          </a:p>
          <a:p>
            <a:pPr algn="just"/>
            <a:r>
              <a:rPr lang="ru-RU" altLang="en-US" sz="1800">
                <a:latin typeface="Times New Roman" panose="02020603050405020304" charset="0"/>
              </a:rPr>
              <a:t>Обеспечить доступ к материалам по профстандартам всех работников организации, в том числе сформировать группу, в которую работники могут обратиться и получить разъяснение по вопросу внедрения стандарта. </a:t>
            </a:r>
            <a:endParaRPr lang="ru-RU" altLang="en-US" sz="1800">
              <a:latin typeface="Times New Roman" panose="0202060305040502030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2 главных требования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algn="just"/>
            <a:r>
              <a:rPr lang="ru-RU" dirty="0" smtClean="0"/>
              <a:t>Чтобы </a:t>
            </a:r>
            <a:r>
              <a:rPr lang="ru-RU" dirty="0"/>
              <a:t>занимать должность педагога </a:t>
            </a:r>
            <a:r>
              <a:rPr lang="ru-RU" dirty="0" err="1"/>
              <a:t>допобразования</a:t>
            </a:r>
            <a:r>
              <a:rPr lang="ru-RU" dirty="0"/>
              <a:t> </a:t>
            </a:r>
            <a:r>
              <a:rPr lang="ru-RU" dirty="0" smtClean="0"/>
              <a:t>необходимо:</a:t>
            </a:r>
            <a:endParaRPr lang="ru-RU" dirty="0" smtClean="0"/>
          </a:p>
          <a:p>
            <a:pPr marL="514350" indent="-514350" algn="just">
              <a:buAutoNum type="arabicPeriod"/>
            </a:pPr>
            <a:r>
              <a:rPr lang="ru-RU" dirty="0" smtClean="0"/>
              <a:t>Иметь специализацию </a:t>
            </a:r>
            <a:r>
              <a:rPr lang="ru-RU" dirty="0"/>
              <a:t>по самому преподаваемому </a:t>
            </a:r>
            <a:r>
              <a:rPr lang="ru-RU" dirty="0" smtClean="0"/>
              <a:t>предмету</a:t>
            </a:r>
            <a:endParaRPr lang="ru-RU" dirty="0" smtClean="0"/>
          </a:p>
          <a:p>
            <a:pPr marL="514350" indent="-514350" algn="just">
              <a:buAutoNum type="arabicPeriod"/>
            </a:pPr>
            <a:r>
              <a:rPr lang="ru-RU" dirty="0" smtClean="0"/>
              <a:t>Получить </a:t>
            </a:r>
            <a:r>
              <a:rPr lang="ru-RU" dirty="0"/>
              <a:t>педагогическую специальность по направлению «Образование и педагогические науки</a:t>
            </a:r>
            <a:r>
              <a:rPr lang="ru-RU" dirty="0" smtClean="0"/>
              <a:t>»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Функции и квалификация педагогов </a:t>
            </a:r>
            <a:r>
              <a:rPr lang="ru-RU" dirty="0" err="1" smtClean="0">
                <a:solidFill>
                  <a:srgbClr val="FF0000"/>
                </a:solidFill>
              </a:rPr>
              <a:t>допобразования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smtClean="0"/>
              <a:t>1. Функции </a:t>
            </a:r>
            <a:r>
              <a:rPr lang="ru-RU" dirty="0"/>
              <a:t>педагогов дополнительного образования разделены на 3 подуровня в рамках одного уровня квалификации. </a:t>
            </a:r>
            <a:endParaRPr lang="ru-RU" dirty="0" smtClean="0"/>
          </a:p>
          <a:p>
            <a:pPr algn="just"/>
            <a:r>
              <a:rPr lang="ru-RU" dirty="0" smtClean="0"/>
              <a:t>2. Педагоги дополнительного образования соответствуют </a:t>
            </a:r>
            <a:r>
              <a:rPr lang="ru-RU" dirty="0"/>
              <a:t>шестому уровню квалификации</a:t>
            </a:r>
            <a:r>
              <a:rPr lang="ru-RU" dirty="0" smtClean="0"/>
              <a:t>.</a:t>
            </a:r>
            <a:endParaRPr lang="ru-RU" dirty="0" smtClean="0"/>
          </a:p>
          <a:p>
            <a:pPr algn="just"/>
            <a:r>
              <a:rPr lang="ru-RU" dirty="0" smtClean="0"/>
              <a:t>Уровни квалификации применяются при разработке профессиональных стандартов для описания трудовых функций, умений, требований к образованию и обучению работников в зависимости от полномочий и ответственности работника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10356</Words>
  <Application>WPS Presentation</Application>
  <PresentationFormat>Экран (4:3)</PresentationFormat>
  <Paragraphs>132</Paragraphs>
  <Slides>17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8" baseType="lpstr">
      <vt:lpstr>Arial</vt:lpstr>
      <vt:lpstr>SimSun</vt:lpstr>
      <vt:lpstr>Wingdings</vt:lpstr>
      <vt:lpstr>Times New Roman</vt:lpstr>
      <vt:lpstr>Calibri</vt:lpstr>
      <vt:lpstr>Microsoft YaHei</vt:lpstr>
      <vt:lpstr/>
      <vt:lpstr>Arial Unicode MS</vt:lpstr>
      <vt:lpstr>Segoe Print</vt:lpstr>
      <vt:lpstr>DotumChe</vt:lpstr>
      <vt:lpstr>Тема Office</vt:lpstr>
      <vt:lpstr>Реализация профессионального стандарта «Педагог дополнительного образования»</vt:lpstr>
      <vt:lpstr>Изменения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2 главных требования</vt:lpstr>
      <vt:lpstr>Функции и квалификация педагогов допобразования</vt:lpstr>
      <vt:lpstr>6 уровень квалификации</vt:lpstr>
      <vt:lpstr>1 подуровень: преподавание по дополнительным общеобразовательным программам</vt:lpstr>
      <vt:lpstr>Требования к педагогам дополнительного образования детей</vt:lpstr>
      <vt:lpstr>2 подуровень: организация методического сопровождения при реализации программ дополнительных общеобразовательных программ. </vt:lpstr>
      <vt:lpstr>Требования к методистам дополнительного образования детей и взрослых </vt:lpstr>
      <vt:lpstr>3 подуровень: организация педагогического обеспечения программ дополнительного образования детей и взрослых </vt:lpstr>
      <vt:lpstr>Требования к педагогу-организатору</vt:lpstr>
      <vt:lpstr>Продолжительность ПК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Особенности профессионального стандарта «Педагог дополнительного образования»</dc:title>
  <dc:creator>Seven</dc:creator>
  <cp:lastModifiedBy>Seven</cp:lastModifiedBy>
  <cp:revision>8</cp:revision>
  <dcterms:created xsi:type="dcterms:W3CDTF">2019-05-21T10:57:00Z</dcterms:created>
  <dcterms:modified xsi:type="dcterms:W3CDTF">2019-05-26T11:20:32Z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1049-10.2.0.5908</vt:lpwstr>
  </property>
</Properties>
</file>