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7F2F53-E889-43D2-8853-1A9100951A75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4E0C9-C4D6-4A95-B8D4-685BEB8DFE1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35C1F1-7049-4515-946A-E129E1FB4A87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4461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35C1F1-7049-4515-946A-E129E1FB4A87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1852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35C1F1-7049-4515-946A-E129E1FB4A87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417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1392-AACD-4621-88DA-7CE41F1A76A4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07A7-DDCF-4706-B7CC-5313115B45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1392-AACD-4621-88DA-7CE41F1A76A4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07A7-DDCF-4706-B7CC-5313115B45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1392-AACD-4621-88DA-7CE41F1A76A4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07A7-DDCF-4706-B7CC-5313115B45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1392-AACD-4621-88DA-7CE41F1A76A4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07A7-DDCF-4706-B7CC-5313115B45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1392-AACD-4621-88DA-7CE41F1A76A4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07A7-DDCF-4706-B7CC-5313115B45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1392-AACD-4621-88DA-7CE41F1A76A4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07A7-DDCF-4706-B7CC-5313115B45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1392-AACD-4621-88DA-7CE41F1A76A4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07A7-DDCF-4706-B7CC-5313115B45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1392-AACD-4621-88DA-7CE41F1A76A4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07A7-DDCF-4706-B7CC-5313115B45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1392-AACD-4621-88DA-7CE41F1A76A4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07A7-DDCF-4706-B7CC-5313115B45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1392-AACD-4621-88DA-7CE41F1A76A4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07A7-DDCF-4706-B7CC-5313115B45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1392-AACD-4621-88DA-7CE41F1A76A4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07A7-DDCF-4706-B7CC-5313115B45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A1392-AACD-4621-88DA-7CE41F1A76A4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307A7-DDCF-4706-B7CC-5313115B459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98629A-32BB-4C2A-AC46-25E8AE62CECB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23554" name="Подзаголовок 2"/>
          <p:cNvSpPr>
            <a:spLocks noGrp="1"/>
          </p:cNvSpPr>
          <p:nvPr>
            <p:ph sz="quarter" idx="1"/>
          </p:nvPr>
        </p:nvSpPr>
        <p:spPr>
          <a:xfrm>
            <a:off x="785786" y="2143116"/>
            <a:ext cx="7615262" cy="2786082"/>
          </a:xfrm>
        </p:spPr>
        <p:txBody>
          <a:bodyPr lIns="0" rIns="18288">
            <a:normAutofit/>
          </a:bodyPr>
          <a:lstStyle/>
          <a:p>
            <a:pPr algn="ctr" eaLnBrk="1" hangingPunct="1">
              <a:buFontTx/>
              <a:buNone/>
            </a:pPr>
            <a:endParaRPr lang="ru-RU" sz="4000" b="1" i="1" dirty="0">
              <a:latin typeface="Arial Narrow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sz="2400" b="1" cap="all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ea typeface="+mj-ea"/>
                <a:cs typeface="+mj-cs"/>
              </a:rPr>
              <a:t>    </a:t>
            </a:r>
            <a:r>
              <a:rPr lang="ru-RU" sz="2400" b="1" cap="all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ea typeface="+mj-ea"/>
                <a:cs typeface="+mj-cs"/>
              </a:rPr>
              <a:t>«реализация основных и дополнительных образовательных программ в сетевой форме»</a:t>
            </a:r>
            <a:endParaRPr lang="ru-RU" sz="2400" b="1" cap="all" dirty="0">
              <a:solidFill>
                <a:schemeClr val="bg2">
                  <a:lumMod val="25000"/>
                </a:schemeClr>
              </a:solidFill>
              <a:latin typeface="Calibri" pitchFamily="34" charset="0"/>
              <a:ea typeface="+mj-ea"/>
              <a:cs typeface="+mj-cs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400" b="1" cap="all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ea typeface="+mj-ea"/>
                <a:cs typeface="+mj-cs"/>
              </a:rPr>
              <a:t>   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1428736"/>
            <a:ext cx="9072594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 bwMode="auto">
          <a:xfrm>
            <a:off x="0" y="5143512"/>
            <a:ext cx="9144000" cy="1714488"/>
          </a:xfrm>
          <a:prstGeom prst="rect">
            <a:avLst/>
          </a:prstGeom>
          <a:solidFill>
            <a:schemeClr val="bg2">
              <a:lumMod val="2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0" tIns="45720" rIns="18288" bIns="45720" numCol="1" anchor="t" anchorCtr="0" compatLnSpc="1">
            <a:prstTxWarp prst="textNoShape">
              <a:avLst/>
            </a:prstTxWarp>
          </a:bodyPr>
          <a:lstStyle/>
          <a:p>
            <a:pPr indent="360000"/>
            <a:r>
              <a:rPr lang="ru-RU" b="1" dirty="0">
                <a:solidFill>
                  <a:schemeClr val="bg1"/>
                </a:solidFill>
                <a:latin typeface="Calibri" pitchFamily="34" charset="0"/>
              </a:rPr>
              <a:t>				</a:t>
            </a:r>
          </a:p>
          <a:p>
            <a:pPr indent="360000"/>
            <a:r>
              <a:rPr lang="ru-RU" b="1" dirty="0">
                <a:solidFill>
                  <a:schemeClr val="bg1"/>
                </a:solidFill>
                <a:latin typeface="Calibri" pitchFamily="34" charset="0"/>
              </a:rPr>
              <a:t>				</a:t>
            </a:r>
            <a:r>
              <a:rPr lang="ru-RU" dirty="0">
                <a:solidFill>
                  <a:schemeClr val="bg1"/>
                </a:solidFill>
                <a:latin typeface="Calibri" pitchFamily="34" charset="0"/>
              </a:rPr>
              <a:t>Директор </a:t>
            </a:r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МАОУ «СШ № 10»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  <a:p>
            <a:pPr indent="360000"/>
            <a:r>
              <a:rPr lang="ru-RU" sz="2400" dirty="0">
                <a:solidFill>
                  <a:schemeClr val="bg1"/>
                </a:solidFill>
                <a:latin typeface="Calibri" pitchFamily="34" charset="0"/>
              </a:rPr>
              <a:t>				</a:t>
            </a:r>
            <a:r>
              <a:rPr lang="ru-RU" sz="2400" dirty="0" smtClean="0">
                <a:solidFill>
                  <a:schemeClr val="bg1"/>
                </a:solidFill>
                <a:latin typeface="Calibri" pitchFamily="34" charset="0"/>
              </a:rPr>
              <a:t>СТРУЦЕНКО ТАТЬЯНА ИГОРЕВНА</a:t>
            </a:r>
            <a:endParaRPr lang="ru-RU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2" name="Picture 2" descr="http://sch18.oobz.ru/sites/default/files/docs/18/pic/nac.proekt_obr.png">
            <a:extLst>
              <a:ext uri="{FF2B5EF4-FFF2-40B4-BE49-F238E27FC236}">
                <a16:creationId xmlns:a16="http://schemas.microsoft.com/office/drawing/2014/main" xmlns="" id="{8B84EDC4-0728-48B3-BBB9-33B463F0BDDE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98184"/>
            <a:ext cx="3826768" cy="1045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4115408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3A846A1-1F15-4140-B95F-DE8204CAC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/>
              <a:t>Письмо Министерства образования и науки РФ </a:t>
            </a:r>
            <a:br>
              <a:rPr lang="ru-RU" sz="1800" dirty="0"/>
            </a:br>
            <a:r>
              <a:rPr lang="ru-RU" sz="1800" dirty="0"/>
              <a:t>от 28 августа 2015 г. N АК-2563/05 "О методических рекомендациях"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5725892A-9124-475D-8FC9-1FDC6963D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A7C90E-D242-4524-B330-79F08E2FBC54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DD56747-6E74-4DB9-87C9-47E44FDDB0A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602622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sz="2400" b="1" dirty="0">
                <a:latin typeface="Franklin Gothic Medium" panose="020B0603020102020204" pitchFamily="34" charset="0"/>
              </a:rPr>
              <a:t>Преимущества образовательных программ, реализуемых с применением сетевой формы</a:t>
            </a:r>
            <a:r>
              <a:rPr lang="ru-RU" sz="2400" dirty="0">
                <a:latin typeface="Franklin Gothic Medium" panose="020B0603020102020204" pitchFamily="34" charset="0"/>
              </a:rPr>
              <a:t>:</a:t>
            </a:r>
          </a:p>
          <a:p>
            <a:pPr algn="just"/>
            <a:r>
              <a:rPr lang="ru-RU" sz="2200" dirty="0">
                <a:latin typeface="Franklin Gothic Medium" panose="020B0603020102020204" pitchFamily="34" charset="0"/>
              </a:rPr>
              <a:t>- </a:t>
            </a:r>
            <a:r>
              <a:rPr lang="ru-RU" sz="2200" dirty="0">
                <a:solidFill>
                  <a:schemeClr val="bg2">
                    <a:lumMod val="50000"/>
                  </a:schemeClr>
                </a:solidFill>
                <a:latin typeface="Franklin Gothic Medium" panose="020B0603020102020204" pitchFamily="34" charset="0"/>
              </a:rPr>
              <a:t>сетевая форма направлена на повышение качества образования и позволяет аккумулировать лучший опыт ведущих зарубежных и отечественных образовательных организаций, а также актуализировать образовательные программы с учетом уровня и особенностей ресурсного обеспечения реальной профессиональной деятельности</a:t>
            </a:r>
            <a:r>
              <a:rPr lang="ru-RU" sz="2200" dirty="0">
                <a:latin typeface="Franklin Gothic Medium" panose="020B0603020102020204" pitchFamily="34" charset="0"/>
              </a:rPr>
              <a:t>;</a:t>
            </a:r>
          </a:p>
          <a:p>
            <a:pPr algn="just"/>
            <a:r>
              <a:rPr lang="ru-RU" sz="2200" dirty="0">
                <a:latin typeface="Franklin Gothic Medium" panose="020B0603020102020204" pitchFamily="34" charset="0"/>
              </a:rPr>
              <a:t>- освоение образовательной программы обучающимися за пределами своей образовательной организации способствует развитию личностных качеств, компетенций устной и письменной коммуникации, развивает способность адаптироваться к иной образовательной среде, традициям и педагогическим подходам, к профессиональной среде;</a:t>
            </a:r>
          </a:p>
          <a:p>
            <a:pPr algn="just"/>
            <a:r>
              <a:rPr lang="ru-RU" sz="2200" dirty="0">
                <a:latin typeface="Franklin Gothic Medium" panose="020B0603020102020204" pitchFamily="34" charset="0"/>
              </a:rPr>
              <a:t>- </a:t>
            </a:r>
            <a:r>
              <a:rPr lang="ru-RU" sz="2200" dirty="0">
                <a:solidFill>
                  <a:schemeClr val="bg2">
                    <a:lumMod val="50000"/>
                  </a:schemeClr>
                </a:solidFill>
                <a:latin typeface="Franklin Gothic Medium" panose="020B0603020102020204" pitchFamily="34" charset="0"/>
              </a:rPr>
              <a:t>сетевая форма расширяет границы информированности обучающихся о имеющихся образовательных и иных ресурсах и позволяет ему сделать осознанный выбор собственной образовательной траектории, что повышает мотивацию к учебе, осознание ответственности за достижение результата</a:t>
            </a:r>
            <a:r>
              <a:rPr lang="ru-RU" sz="2200" dirty="0">
                <a:latin typeface="Franklin Gothic Medium" panose="020B0603020102020204" pitchFamily="34" charset="0"/>
              </a:rPr>
              <a:t>;</a:t>
            </a:r>
          </a:p>
          <a:p>
            <a:pPr algn="just"/>
            <a:r>
              <a:rPr lang="ru-RU" sz="2200" dirty="0">
                <a:latin typeface="Franklin Gothic Medium" panose="020B0603020102020204" pitchFamily="34" charset="0"/>
              </a:rPr>
              <a:t>- перспективным является создание образовательных программ, нацеленных на подготовку специалистов, способных к профессиональной деятельности на стыке различных направлений науки и техники (например, инженерная медицина). Такого рода образовательные программы в вариативной части чаще всего выходят за пределы предметной области одного образовательного стандарта и требуют привлечения ресурса научной или профессиональной организации;</a:t>
            </a:r>
          </a:p>
          <a:p>
            <a:pPr algn="just"/>
            <a:r>
              <a:rPr lang="ru-RU" sz="2200" dirty="0">
                <a:latin typeface="Franklin Gothic Medium" panose="020B0603020102020204" pitchFamily="34" charset="0"/>
              </a:rPr>
              <a:t>- </a:t>
            </a:r>
            <a:r>
              <a:rPr lang="ru-RU" sz="2200" dirty="0">
                <a:solidFill>
                  <a:schemeClr val="bg2">
                    <a:lumMod val="50000"/>
                  </a:schemeClr>
                </a:solidFill>
                <a:latin typeface="Franklin Gothic Medium" panose="020B0603020102020204" pitchFamily="34" charset="0"/>
              </a:rPr>
              <a:t>сетевая форма активизирует обмен передовым опытом подготовки кадров между образовательными организациями, создает условия для повышения уровня профессионально-педагогического мастерства преподавательских кадров, для использования в процессе обучения современной материально-технической и методологической базы</a:t>
            </a:r>
            <a:r>
              <a:rPr lang="ru-RU" sz="2200" dirty="0">
                <a:latin typeface="Franklin Gothic Medium" panose="020B0603020102020204" pitchFamily="34" charset="0"/>
              </a:rPr>
              <a:t>.</a:t>
            </a:r>
          </a:p>
          <a:p>
            <a:endParaRPr lang="ru-RU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D90E111C-132A-4B38-87FC-99365A5DE88E}"/>
              </a:ext>
            </a:extLst>
          </p:cNvPr>
          <p:cNvSpPr txBox="1">
            <a:spLocks/>
          </p:cNvSpPr>
          <p:nvPr/>
        </p:nvSpPr>
        <p:spPr>
          <a:xfrm>
            <a:off x="0" y="356746"/>
            <a:ext cx="9144000" cy="7383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ru-RU" sz="1800">
                <a:latin typeface="Franklin Gothic Medium" panose="020B0603020102020204" pitchFamily="34" charset="0"/>
              </a:rPr>
              <a:t>Письмо Министерства образования и науки РФ </a:t>
            </a:r>
            <a:br>
              <a:rPr lang="ru-RU" sz="1800">
                <a:latin typeface="Franklin Gothic Medium" panose="020B0603020102020204" pitchFamily="34" charset="0"/>
              </a:rPr>
            </a:br>
            <a:r>
              <a:rPr lang="ru-RU" sz="1800">
                <a:latin typeface="Franklin Gothic Medium" panose="020B0603020102020204" pitchFamily="34" charset="0"/>
              </a:rPr>
              <a:t>от 28 августа 2015 г. N АК-2563/05 "О методических рекомендациях"</a:t>
            </a:r>
            <a:endParaRPr lang="ru-RU" sz="18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7656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BB845B7-C00A-4129-8490-F254739C311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12640" y="260648"/>
            <a:ext cx="8374160" cy="4877286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ru-RU" sz="2900" b="1" dirty="0"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rPr>
              <a:t>  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ru-RU" sz="2900" b="1" dirty="0"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rPr>
              <a:t> </a:t>
            </a:r>
            <a:r>
              <a:rPr lang="ru-RU" sz="2500" b="1" u="sng" dirty="0"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rPr>
              <a:t>Федеральный проект "Современная школа"</a:t>
            </a:r>
          </a:p>
          <a:p>
            <a:pPr marL="0" indent="0">
              <a:spcAft>
                <a:spcPts val="1200"/>
              </a:spcAft>
              <a:buNone/>
            </a:pPr>
            <a:endParaRPr lang="ru-RU" sz="3000" b="1" u="sng" dirty="0">
              <a:solidFill>
                <a:schemeClr val="accent1">
                  <a:lumMod val="50000"/>
                </a:schemeClr>
              </a:solidFill>
              <a:latin typeface="Franklin Gothic Medium" panose="020B0603020102020204" pitchFamily="34" charset="0"/>
            </a:endParaRPr>
          </a:p>
          <a:p>
            <a:pPr marL="0" indent="0" algn="ctr">
              <a:spcAft>
                <a:spcPts val="1200"/>
              </a:spcAft>
              <a:buNone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«МЕТОДИЧЕСКИЕ РЕКОМЕНДАЦИИ ДЛЯ СУБЪЕКТОВ РОССИЙСКОЙ ФЕДЕРАЦИИ ПО ВОПРОСАМ РЕАЛИЗАЦИИ ОСНОВНЫХ И ДОПОЛНИТЕЛЬНЫХ ОБЩЕОБРАЗОВАТЕЛЬНЫХ ПРОГРАММ В СЕТЕВОЙ ФОРМЕ»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(УТВ. МИНПРОСВЕЩЕНИЯ РОССИИ 28.06.2019 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МР-81/02ВН)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038D0087-7A5A-4562-BB44-05B70DB76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A7C90E-D242-4524-B330-79F08E2FBC54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pic>
        <p:nvPicPr>
          <p:cNvPr id="5" name="Picture 2" descr="http://sch18.oobz.ru/sites/default/files/docs/18/pic/nac.proekt_obr.png">
            <a:extLst>
              <a:ext uri="{FF2B5EF4-FFF2-40B4-BE49-F238E27FC236}">
                <a16:creationId xmlns:a16="http://schemas.microsoft.com/office/drawing/2014/main" xmlns="" id="{F1AC894D-2859-45FA-8666-0CF3464A66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5891"/>
            <a:ext cx="2314600" cy="632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56985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F63DD205-D69F-4A09-A950-88735A4E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A7C90E-D242-4524-B330-79F08E2FBC54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514520C2-3F3C-48F5-9724-6627BDF42DA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27584" y="188640"/>
            <a:ext cx="8014664" cy="594411"/>
          </a:xfrm>
        </p:spPr>
        <p:txBody>
          <a:bodyPr>
            <a:normAutofit fontScale="25000" lnSpcReduction="20000"/>
          </a:bodyPr>
          <a:lstStyle/>
          <a:p>
            <a:endParaRPr lang="ru-RU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ru-RU" dirty="0" smtClean="0">
                <a:latin typeface="Franklin Gothic Medium" panose="020B0603020102020204" pitchFamily="34" charset="0"/>
              </a:rPr>
              <a:t> </a:t>
            </a:r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Предлагаются три модели  сетевого взаимодействия </a:t>
            </a:r>
            <a:r>
              <a:rPr lang="ru-RU" dirty="0"/>
              <a:t>:</a:t>
            </a:r>
          </a:p>
          <a:p>
            <a:endParaRPr lang="ru-RU" dirty="0"/>
          </a:p>
          <a:p>
            <a:endParaRPr lang="ru-RU" sz="2800" dirty="0">
              <a:solidFill>
                <a:srgbClr val="990000"/>
              </a:solidFill>
              <a:latin typeface="Franklin Gothic Medium" panose="020B0603020102020204" pitchFamily="34" charset="0"/>
            </a:endParaRPr>
          </a:p>
          <a:p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61451412-7B02-4F56-ACCF-F24EF27B07A3}"/>
              </a:ext>
            </a:extLst>
          </p:cNvPr>
          <p:cNvSpPr/>
          <p:nvPr/>
        </p:nvSpPr>
        <p:spPr>
          <a:xfrm>
            <a:off x="365989" y="1170630"/>
            <a:ext cx="3096345" cy="1880298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Franklin Gothic Medium" panose="020B0603020102020204" pitchFamily="34" charset="0"/>
              </a:rPr>
              <a:t>реализация образовательных программ с использованием ресурсов </a:t>
            </a:r>
          </a:p>
          <a:p>
            <a:pPr algn="ctr"/>
            <a:r>
              <a:rPr lang="ru-RU" sz="1600" dirty="0">
                <a:solidFill>
                  <a:srgbClr val="990000"/>
                </a:solidFill>
                <a:latin typeface="Franklin Gothic Medium" panose="020B0603020102020204" pitchFamily="34" charset="0"/>
              </a:rPr>
              <a:t>организаций, осуществляющих образовательную деятельность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C7D3EC90-1341-48ED-83A7-943A3E6C68D3}"/>
              </a:ext>
            </a:extLst>
          </p:cNvPr>
          <p:cNvSpPr/>
          <p:nvPr/>
        </p:nvSpPr>
        <p:spPr>
          <a:xfrm>
            <a:off x="3558222" y="1680436"/>
            <a:ext cx="2952328" cy="188029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Franklin Gothic Medium" panose="020B0603020102020204" pitchFamily="34" charset="0"/>
              </a:rPr>
              <a:t>реализация образовательных программ с использованием ресурсов </a:t>
            </a:r>
          </a:p>
          <a:p>
            <a:pPr algn="ctr"/>
            <a:r>
              <a:rPr lang="ru-RU" sz="1600" dirty="0">
                <a:solidFill>
                  <a:srgbClr val="990000"/>
                </a:solidFill>
                <a:latin typeface="Franklin Gothic Medium" panose="020B0603020102020204" pitchFamily="34" charset="0"/>
              </a:rPr>
              <a:t>иных организаций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E6789882-3E7E-4477-80FE-EE8C56218E2A}"/>
              </a:ext>
            </a:extLst>
          </p:cNvPr>
          <p:cNvSpPr/>
          <p:nvPr/>
        </p:nvSpPr>
        <p:spPr>
          <a:xfrm>
            <a:off x="3558222" y="3560734"/>
            <a:ext cx="2952328" cy="1880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Franklin Gothic Medium" panose="020B0603020102020204" pitchFamily="34" charset="0"/>
              </a:rPr>
              <a:t>научные организации,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Franklin Gothic Medium" panose="020B0603020102020204" pitchFamily="34" charset="0"/>
              </a:rPr>
              <a:t>медицинские организации,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Franklin Gothic Medium" panose="020B0603020102020204" pitchFamily="34" charset="0"/>
              </a:rPr>
              <a:t>организации культуры,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Franklin Gothic Medium" panose="020B0603020102020204" pitchFamily="34" charset="0"/>
              </a:rPr>
              <a:t>физкультурно-спортивные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Franklin Gothic Medium" panose="020B0603020102020204" pitchFamily="34" charset="0"/>
              </a:rPr>
              <a:t>иные организации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1EC2869F-A855-44A0-9473-991428E85854}"/>
              </a:ext>
            </a:extLst>
          </p:cNvPr>
          <p:cNvSpPr/>
          <p:nvPr/>
        </p:nvSpPr>
        <p:spPr>
          <a:xfrm>
            <a:off x="362666" y="3079437"/>
            <a:ext cx="3096344" cy="1880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latin typeface="Franklin Gothic Medium" panose="020B0603020102020204" pitchFamily="34" charset="0"/>
              </a:rPr>
              <a:t>образовательные организации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Franklin Gothic Medium" panose="020B0603020102020204" pitchFamily="34" charset="0"/>
              </a:rPr>
              <a:t>организации, осуществляющие обучение</a:t>
            </a:r>
          </a:p>
        </p:txBody>
      </p:sp>
      <p:sp>
        <p:nvSpPr>
          <p:cNvPr id="2" name="Стрелка: вниз 1">
            <a:extLst>
              <a:ext uri="{FF2B5EF4-FFF2-40B4-BE49-F238E27FC236}">
                <a16:creationId xmlns:a16="http://schemas.microsoft.com/office/drawing/2014/main" xmlns="" id="{F20A817D-390D-4F3A-95B9-F63AFF4A378F}"/>
              </a:ext>
            </a:extLst>
          </p:cNvPr>
          <p:cNvSpPr/>
          <p:nvPr/>
        </p:nvSpPr>
        <p:spPr>
          <a:xfrm>
            <a:off x="1476111" y="4969149"/>
            <a:ext cx="4846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: вниз 13">
            <a:extLst>
              <a:ext uri="{FF2B5EF4-FFF2-40B4-BE49-F238E27FC236}">
                <a16:creationId xmlns:a16="http://schemas.microsoft.com/office/drawing/2014/main" xmlns="" id="{BEAACD22-7E1B-4177-9956-704C5D8E9528}"/>
              </a:ext>
            </a:extLst>
          </p:cNvPr>
          <p:cNvSpPr/>
          <p:nvPr/>
        </p:nvSpPr>
        <p:spPr>
          <a:xfrm>
            <a:off x="4792070" y="5376349"/>
            <a:ext cx="4846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C4A50091-8CD2-440F-8F36-19D59E01FC11}"/>
              </a:ext>
            </a:extLst>
          </p:cNvPr>
          <p:cNvSpPr/>
          <p:nvPr/>
        </p:nvSpPr>
        <p:spPr>
          <a:xfrm>
            <a:off x="414632" y="5266595"/>
            <a:ext cx="3092222" cy="10330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Franklin Gothic Medium" panose="020B0603020102020204" pitchFamily="34" charset="0"/>
              </a:rPr>
              <a:t>наличие лицензии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F4B2AC3D-FDD1-434C-91C2-63D46E60E452}"/>
              </a:ext>
            </a:extLst>
          </p:cNvPr>
          <p:cNvSpPr/>
          <p:nvPr/>
        </p:nvSpPr>
        <p:spPr>
          <a:xfrm>
            <a:off x="3558222" y="5669971"/>
            <a:ext cx="2952328" cy="1052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Franklin Gothic Medium" panose="020B0603020102020204" pitchFamily="34" charset="0"/>
              </a:rPr>
              <a:t>наличие лицензии </a:t>
            </a:r>
          </a:p>
          <a:p>
            <a:pPr algn="ctr"/>
            <a:r>
              <a:rPr lang="ru-RU" sz="1600" dirty="0">
                <a:latin typeface="Franklin Gothic Medium" panose="020B0603020102020204" pitchFamily="34" charset="0"/>
              </a:rPr>
              <a:t>не обязательно</a:t>
            </a:r>
          </a:p>
        </p:txBody>
      </p: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xmlns="" id="{B516B96F-0869-4A61-87B0-BB9D2BC47ACF}"/>
              </a:ext>
            </a:extLst>
          </p:cNvPr>
          <p:cNvCxnSpPr>
            <a:cxnSpLocks/>
          </p:cNvCxnSpPr>
          <p:nvPr/>
        </p:nvCxnSpPr>
        <p:spPr>
          <a:xfrm>
            <a:off x="4727448" y="811560"/>
            <a:ext cx="924672" cy="24117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xmlns="" id="{B0FB9B47-5414-48D0-96C5-2CBE1F1A75C6}"/>
              </a:ext>
            </a:extLst>
          </p:cNvPr>
          <p:cNvCxnSpPr>
            <a:cxnSpLocks/>
          </p:cNvCxnSpPr>
          <p:nvPr/>
        </p:nvCxnSpPr>
        <p:spPr>
          <a:xfrm flipH="1">
            <a:off x="3491880" y="817247"/>
            <a:ext cx="773232" cy="26886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644008" y="880739"/>
            <a:ext cx="0" cy="709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644008" y="811560"/>
            <a:ext cx="0" cy="7771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6804248" y="1268760"/>
            <a:ext cx="2232248" cy="2235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Предприятия реального сектора экономики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80495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3A846A1-1F15-4140-B95F-DE8204CAC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/>
              <a:t>Письмо Министерства образования и науки РФ от 28 августа 2015 г. N АК-2563/05 "О методических рекомендациях"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5725892A-9124-475D-8FC9-1FDC6963D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A7C90E-D242-4524-B330-79F08E2FBC54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503D5DA9-C788-4D66-9647-FFE64A49329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62854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1200"/>
              </a:spcAft>
            </a:pPr>
            <a:r>
              <a:rPr lang="ru-RU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«МЕТОДИЧЕСКИЕ РЕКОМЕНДАЦИИ ДЛЯ СУБЪЕКТОВ РОССИЙСКОЙ ФЕДЕРАЦИИ ПО ВОПРОСАМ РЕАЛИЗАЦИИ ОСНОВНЫХ И ДОПОЛНИТЕЛЬНЫХ ОБЩЕОБРАЗОВАТЕЛЬНЫХ ПРОГРАММ В СЕТЕВОЙ ФОРМЕ»</a:t>
            </a:r>
          </a:p>
          <a:p>
            <a:pPr algn="ctr">
              <a:spcAft>
                <a:spcPts val="1200"/>
              </a:spcAft>
            </a:pPr>
            <a:r>
              <a:rPr lang="ru-RU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(УТВ. МИНПРОСВЕЩЕНИЯ РОССИИ 28.06.2019 </a:t>
            </a:r>
          </a:p>
          <a:p>
            <a:pPr algn="ctr">
              <a:spcAft>
                <a:spcPts val="1200"/>
              </a:spcAft>
            </a:pPr>
            <a:r>
              <a:rPr lang="ru-RU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№ МР-81/02ВН)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1"/>
          </p:nvPr>
        </p:nvSpPr>
        <p:spPr>
          <a:xfrm>
            <a:off x="457200" y="1285188"/>
            <a:ext cx="8229600" cy="493776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-Положение о сетевой форме реализации образовательных программ,</a:t>
            </a:r>
          </a:p>
          <a:p>
            <a:r>
              <a:rPr lang="ru-RU" sz="2400" dirty="0" smtClean="0"/>
              <a:t>-Договор</a:t>
            </a:r>
          </a:p>
          <a:p>
            <a:r>
              <a:rPr lang="ru-RU" sz="2400" dirty="0" smtClean="0"/>
              <a:t>- изменения в Устав</a:t>
            </a:r>
          </a:p>
          <a:p>
            <a:r>
              <a:rPr lang="ru-RU" sz="2400" dirty="0" smtClean="0"/>
              <a:t>- изменения в Лицензию</a:t>
            </a:r>
          </a:p>
          <a:p>
            <a:r>
              <a:rPr lang="ru-RU" sz="2400" dirty="0" smtClean="0"/>
              <a:t>- Правила приема</a:t>
            </a:r>
          </a:p>
          <a:p>
            <a:r>
              <a:rPr lang="ru-RU" sz="2400" dirty="0" smtClean="0"/>
              <a:t>- Положение о формах, периодичности и порядке текущего контроля успеваемости и промежуточной аттестации</a:t>
            </a:r>
          </a:p>
          <a:p>
            <a:r>
              <a:rPr lang="ru-RU" sz="2400" dirty="0" smtClean="0"/>
              <a:t>- Требования к  рабочим программам</a:t>
            </a:r>
          </a:p>
          <a:p>
            <a:r>
              <a:rPr lang="ru-RU" sz="2400" dirty="0" smtClean="0"/>
              <a:t>Другие нормативные документы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070072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>
                <a:solidFill>
                  <a:schemeClr val="tx1"/>
                </a:solidFill>
              </a:rPr>
              <a:t>Математическая вертикаль</a:t>
            </a:r>
            <a:endParaRPr lang="ru-RU" sz="4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A7C90E-D242-4524-B330-79F08E2FBC54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pic>
        <p:nvPicPr>
          <p:cNvPr id="7" name="Picture 2" descr="Z:\!ПРОФНАВИГАЦИЯ\МАТЕМАТИЧЕСКАЯ ВЕРТИКАЛЬ\ТЕСТИРОВАНИЕ 27 мая (резерв) 6кл\Фото\IMG_1435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4287"/>
            <a:ext cx="3751107" cy="2500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Объект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59347" y="1143000"/>
            <a:ext cx="3564395" cy="475252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28764" y="2919438"/>
            <a:ext cx="2232248" cy="3802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7277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A9A6487D-6A33-4BAD-B60A-137BED611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A7C90E-D242-4524-B330-79F08E2FBC54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74272BB-5AE3-4065-824A-ED49CF6C24A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98108" y="1342390"/>
            <a:ext cx="7499176" cy="4937760"/>
          </a:xfrm>
        </p:spPr>
        <p:txBody>
          <a:bodyPr>
            <a:normAutofit lnSpcReduction="10000"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РОССИЙСКОЙ ФЕДЕРАЦИИ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ПРИКАЗ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от 18 июля 2002 года N 2783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Об утверждении Концепции профильного обучения на старшей ступени общего образования</a:t>
            </a:r>
          </a:p>
        </p:txBody>
      </p:sp>
      <p:pic>
        <p:nvPicPr>
          <p:cNvPr id="5" name="Picture 2" descr="http://sch18.oobz.ru/sites/default/files/docs/18/pic/nac.proekt_obr.png">
            <a:extLst>
              <a:ext uri="{FF2B5EF4-FFF2-40B4-BE49-F238E27FC236}">
                <a16:creationId xmlns:a16="http://schemas.microsoft.com/office/drawing/2014/main" xmlns="" id="{8B84EDC4-0728-48B3-BBB9-33B463F0BDDE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98184"/>
            <a:ext cx="3826768" cy="1045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40613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EEE03DC-B9D0-4F9F-B4FF-20AAA9CA3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2" y="397893"/>
            <a:ext cx="6500171" cy="668070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latin typeface="Franklin Gothic Medium" panose="020B0603020102020204" pitchFamily="34" charset="0"/>
              </a:rPr>
              <a:t>1) Нормативно-правовая база сетевого взаимодействия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0F6FAAC0-5E24-4E8A-BB20-E55CFF571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A7C90E-D242-4524-B330-79F08E2FBC54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59AFF10-1EA9-4AE8-BE53-FB97FABC903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7544" y="1370607"/>
            <a:ext cx="7920880" cy="493776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 декабря 2012 г. N 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273-ФЗ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1200"/>
              </a:spcAft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"Об образовании в Российской Федерации"</a:t>
            </a: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882F4E82-114F-443C-8777-CE029B89CA79}"/>
              </a:ext>
            </a:extLst>
          </p:cNvPr>
          <p:cNvSpPr txBox="1">
            <a:spLocks/>
          </p:cNvSpPr>
          <p:nvPr/>
        </p:nvSpPr>
        <p:spPr>
          <a:xfrm>
            <a:off x="6588224" y="397893"/>
            <a:ext cx="2428821" cy="668070"/>
          </a:xfrm>
          <a:prstGeom prst="rect">
            <a:avLst/>
          </a:prstGeom>
          <a:solidFill>
            <a:schemeClr val="bg2"/>
          </a:solidFill>
        </p:spPr>
        <p:txBody>
          <a:bodyPr vert="horz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endParaRPr lang="ru-RU" sz="24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902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67543" y="1313833"/>
            <a:ext cx="7747741" cy="585787"/>
          </a:xfrm>
          <a:prstGeom prst="rect">
            <a:avLst/>
          </a:prstGeom>
          <a:ln>
            <a:solidFill>
              <a:srgbClr val="FFFF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200" b="1" dirty="0"/>
              <a:t> 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Cambria" pitchFamily="18" charset="0"/>
              <a:cs typeface="Arial" pitchFamily="34" charset="0"/>
            </a:endParaRPr>
          </a:p>
          <a:p>
            <a:pPr>
              <a:defRPr/>
            </a:pP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Franklin Gothic Medium" panose="020B0603020102020204" pitchFamily="34" charset="0"/>
                <a:cs typeface="Arial" pitchFamily="34" charset="0"/>
              </a:rPr>
              <a:t>Статья 13. Общие требования к реализации образовательных программ</a:t>
            </a:r>
          </a:p>
          <a:p>
            <a:pPr>
              <a:defRPr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(Часть 1)</a:t>
            </a:r>
          </a:p>
        </p:txBody>
      </p:sp>
      <p:sp>
        <p:nvSpPr>
          <p:cNvPr id="64515" name="Rectangle 2"/>
          <p:cNvSpPr>
            <a:spLocks noChangeArrowheads="1"/>
          </p:cNvSpPr>
          <p:nvPr/>
        </p:nvSpPr>
        <p:spPr bwMode="auto">
          <a:xfrm>
            <a:off x="357188" y="288925"/>
            <a:ext cx="8215312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68241" bIns="68241" anchor="ctr">
            <a:spAutoFit/>
          </a:bodyPr>
          <a:lstStyle/>
          <a:p>
            <a:pPr algn="ctr" eaLnBrk="0" hangingPunct="0"/>
            <a:r>
              <a:rPr lang="ru-RU" dirty="0">
                <a:latin typeface="Franklin Gothic Medium" panose="020B0603020102020204" pitchFamily="34" charset="0"/>
                <a:cs typeface="Times New Roman" pitchFamily="18" charset="0"/>
              </a:rPr>
              <a:t>Федеральный закон от 29 декабря 2012 г. N 273-ФЗ </a:t>
            </a:r>
          </a:p>
          <a:p>
            <a:pPr algn="ctr" eaLnBrk="0" hangingPunct="0"/>
            <a:r>
              <a:rPr lang="ru-RU" dirty="0">
                <a:latin typeface="Franklin Gothic Medium" panose="020B0603020102020204" pitchFamily="34" charset="0"/>
                <a:cs typeface="Times New Roman" pitchFamily="18" charset="0"/>
              </a:rPr>
              <a:t>"Об образовании в Российской Федерации" </a:t>
            </a:r>
          </a:p>
          <a:p>
            <a:pPr algn="ctr" eaLnBrk="0" hangingPunct="0"/>
            <a:endParaRPr lang="ru-RU" b="1" i="1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92906" y="3657872"/>
            <a:ext cx="7822379" cy="2031325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just"/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Franklin Gothic Medium" panose="020B0603020102020204" pitchFamily="34" charset="0"/>
              </a:rPr>
              <a:t>Аналогичные положения предусмотрены:</a:t>
            </a:r>
          </a:p>
          <a:p>
            <a:pPr algn="just"/>
            <a:endParaRPr lang="ru-RU" sz="1400" dirty="0">
              <a:solidFill>
                <a:schemeClr val="accent2">
                  <a:lumMod val="75000"/>
                </a:schemeClr>
              </a:solidFill>
              <a:latin typeface="Franklin Gothic Medium" panose="020B0603020102020204" pitchFamily="34" charset="0"/>
            </a:endParaRPr>
          </a:p>
          <a:p>
            <a:pPr algn="just"/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Franklin Gothic Medium" panose="020B0603020102020204" pitchFamily="34" charset="0"/>
              </a:rPr>
              <a:t>п.12 Порядка 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 и среднего общего образования", утв. Приказом </a:t>
            </a:r>
            <a:r>
              <a:rPr lang="ru-RU" sz="1400" dirty="0" err="1">
                <a:solidFill>
                  <a:schemeClr val="accent2">
                    <a:lumMod val="75000"/>
                  </a:schemeClr>
                </a:solidFill>
                <a:latin typeface="Franklin Gothic Medium" panose="020B0603020102020204" pitchFamily="34" charset="0"/>
              </a:rPr>
              <a:t>Минобнауки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Franklin Gothic Medium" panose="020B0603020102020204" pitchFamily="34" charset="0"/>
              </a:rPr>
              <a:t> РФ от 30 августа 2013 г. N 1015</a:t>
            </a:r>
          </a:p>
          <a:p>
            <a:pPr algn="just"/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Franklin Gothic Medium" panose="020B0603020102020204" pitchFamily="34" charset="0"/>
              </a:rPr>
              <a:t>п.10 Порядка организации и осуществления образовательной деятельности по дополнительным общеобразовательным программам", утв. Приказом </a:t>
            </a:r>
            <a:r>
              <a:rPr lang="ru-RU" sz="1400" dirty="0" err="1">
                <a:solidFill>
                  <a:schemeClr val="accent2">
                    <a:lumMod val="75000"/>
                  </a:schemeClr>
                </a:solidFill>
                <a:latin typeface="Franklin Gothic Medium" panose="020B0603020102020204" pitchFamily="34" charset="0"/>
              </a:rPr>
              <a:t>Минпросвещения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Franklin Gothic Medium" panose="020B0603020102020204" pitchFamily="34" charset="0"/>
              </a:rPr>
              <a:t> РФ от 9 ноября 2018 г. N 196 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xmlns="" id="{B7455B0A-AC8E-498E-B79C-70703F371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840" y="2110389"/>
            <a:ext cx="7747741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FFFF"/>
            </a:solidFill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ru-RU" sz="20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1. Образовательные программы реализуются организацией, осуществляющей образовательную деятельность, как самостоятельно, так и посредством сетевых форм их реализации.</a:t>
            </a:r>
          </a:p>
        </p:txBody>
      </p:sp>
    </p:spTree>
    <p:extLst>
      <p:ext uri="{BB962C8B-B14F-4D97-AF65-F5344CB8AC3E}">
        <p14:creationId xmlns:p14="http://schemas.microsoft.com/office/powerpoint/2010/main" xmlns="" val="1339904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67543" y="1313833"/>
            <a:ext cx="7747741" cy="585787"/>
          </a:xfrm>
          <a:prstGeom prst="rect">
            <a:avLst/>
          </a:prstGeom>
          <a:ln>
            <a:solidFill>
              <a:srgbClr val="FFFF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200" b="1" dirty="0"/>
              <a:t> 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Cambria" pitchFamily="18" charset="0"/>
              <a:cs typeface="Arial" pitchFamily="34" charset="0"/>
            </a:endParaRPr>
          </a:p>
          <a:p>
            <a:pPr>
              <a:defRPr/>
            </a:pP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Franklin Gothic Medium" panose="020B0603020102020204" pitchFamily="34" charset="0"/>
                <a:cs typeface="Arial" pitchFamily="34" charset="0"/>
              </a:rPr>
              <a:t>Статья 15. Сетевая форма реализации образовательных программ</a:t>
            </a:r>
          </a:p>
          <a:p>
            <a:pPr>
              <a:defRPr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(Часть 1)</a:t>
            </a:r>
          </a:p>
        </p:txBody>
      </p:sp>
      <p:sp>
        <p:nvSpPr>
          <p:cNvPr id="64515" name="Rectangle 2"/>
          <p:cNvSpPr>
            <a:spLocks noChangeArrowheads="1"/>
          </p:cNvSpPr>
          <p:nvPr/>
        </p:nvSpPr>
        <p:spPr bwMode="auto">
          <a:xfrm>
            <a:off x="357188" y="288925"/>
            <a:ext cx="8215312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68241" bIns="68241" anchor="ctr">
            <a:spAutoFit/>
          </a:bodyPr>
          <a:lstStyle/>
          <a:p>
            <a:pPr algn="ctr" eaLnBrk="0" hangingPunct="0"/>
            <a:r>
              <a:rPr lang="ru-RU" dirty="0">
                <a:latin typeface="Franklin Gothic Medium" panose="020B0603020102020204" pitchFamily="34" charset="0"/>
                <a:cs typeface="Times New Roman" pitchFamily="18" charset="0"/>
              </a:rPr>
              <a:t>Федеральный закон от 29 декабря 2012 г. N 273-ФЗ </a:t>
            </a:r>
          </a:p>
          <a:p>
            <a:pPr algn="ctr" eaLnBrk="0" hangingPunct="0"/>
            <a:r>
              <a:rPr lang="ru-RU" dirty="0">
                <a:latin typeface="Franklin Gothic Medium" panose="020B0603020102020204" pitchFamily="34" charset="0"/>
                <a:cs typeface="Times New Roman" pitchFamily="18" charset="0"/>
              </a:rPr>
              <a:t>"Об образовании в Российской Федерации" </a:t>
            </a:r>
          </a:p>
          <a:p>
            <a:pPr algn="ctr" eaLnBrk="0" hangingPunct="0"/>
            <a:endParaRPr lang="ru-RU" b="1" i="1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xmlns="" id="{B7455B0A-AC8E-498E-B79C-70703F371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365" y="1952464"/>
            <a:ext cx="8104957" cy="329320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ru-RU" sz="1600" dirty="0">
                <a:latin typeface="Franklin Gothic Medium" panose="020B0603020102020204" pitchFamily="34" charset="0"/>
              </a:rPr>
              <a:t>1. Сетевая форма реализации образовательных программ (далее - сетевая форма) обеспечивает возможность освоения обучающимся образовательной программы </a:t>
            </a:r>
            <a:r>
              <a:rPr lang="ru-RU" sz="1600" dirty="0">
                <a:solidFill>
                  <a:srgbClr val="990000"/>
                </a:solidFill>
                <a:latin typeface="Franklin Gothic Medium" panose="020B0603020102020204" pitchFamily="34" charset="0"/>
              </a:rPr>
              <a:t>с использованием ресурсов нескольких организаций, осуществляющих образовательную деятельность, в том числе иностранных</a:t>
            </a:r>
            <a:r>
              <a:rPr lang="ru-RU" sz="1600" dirty="0">
                <a:latin typeface="Franklin Gothic Medium" panose="020B0603020102020204" pitchFamily="34" charset="0"/>
              </a:rPr>
              <a:t>, </a:t>
            </a:r>
            <a:r>
              <a:rPr lang="ru-RU" sz="1600" dirty="0">
                <a:solidFill>
                  <a:srgbClr val="0070C0"/>
                </a:solidFill>
                <a:latin typeface="Franklin Gothic Medium" panose="020B0603020102020204" pitchFamily="34" charset="0"/>
              </a:rPr>
              <a:t>а также при необходимости с использованием ресурсов иных организаций</a:t>
            </a:r>
            <a:r>
              <a:rPr lang="ru-RU" sz="1600" dirty="0">
                <a:latin typeface="Franklin Gothic Medium" panose="020B0603020102020204" pitchFamily="34" charset="0"/>
              </a:rPr>
              <a:t>. </a:t>
            </a:r>
          </a:p>
          <a:p>
            <a:endParaRPr lang="ru-RU" sz="1600" dirty="0">
              <a:latin typeface="Franklin Gothic Medium" panose="020B0603020102020204" pitchFamily="34" charset="0"/>
            </a:endParaRPr>
          </a:p>
          <a:p>
            <a:r>
              <a:rPr lang="ru-RU" sz="1600" dirty="0">
                <a:latin typeface="Franklin Gothic Medium" panose="020B0603020102020204" pitchFamily="34" charset="0"/>
              </a:rPr>
              <a:t>В реализации образовательных программ с использованием сетевой формы наряду с организациями, осуществляющими образовательную деятельность, также могут участвовать научные организации, медицинские организации, организации культуры, физкультурно-спортивные и иные организации, обладающие ресурсами, необходимыми для осуществления обучения, проведения учебной и производственной практики и осуществления иных видов учебной деятельности, предусмотренных соответствующей образовательной программой.</a:t>
            </a:r>
          </a:p>
        </p:txBody>
      </p:sp>
    </p:spTree>
    <p:extLst>
      <p:ext uri="{BB962C8B-B14F-4D97-AF65-F5344CB8AC3E}">
        <p14:creationId xmlns:p14="http://schemas.microsoft.com/office/powerpoint/2010/main" xmlns="" val="1099183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FB06744-D3B5-48E7-BDF0-3B6FB9E2F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-118872"/>
            <a:ext cx="8229600" cy="1131382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latin typeface="Franklin Gothic Medium" panose="020B0603020102020204" pitchFamily="34" charset="0"/>
              </a:rPr>
              <a:t>Федеральные государственные образовательные стандарты</a:t>
            </a: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/>
              <a:t/>
            </a:r>
            <a:br>
              <a:rPr lang="ru-RU" sz="1600" b="1" dirty="0"/>
            </a:br>
            <a:endParaRPr lang="ru-RU" sz="1600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E08C69F9-E998-4BE9-9584-826523382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A7C90E-D242-4524-B330-79F08E2FBC54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AA64E62-8884-45CF-A27E-0564B33F17F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15616" y="2904279"/>
            <a:ext cx="7343728" cy="294121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ru-RU" sz="1600" dirty="0">
                <a:latin typeface="Franklin Gothic Medium" panose="020B0603020102020204" pitchFamily="34" charset="0"/>
              </a:rPr>
              <a:t>Образовательные программы общего образования реализуются организацией, осуществляющей образовательную деятельность, как самостоятельно, так и посредством сетевых форм их реализации </a:t>
            </a:r>
            <a:r>
              <a:rPr lang="ru-RU" sz="1200" dirty="0">
                <a:latin typeface="Franklin Gothic Medium" panose="020B0603020102020204" pitchFamily="34" charset="0"/>
              </a:rPr>
              <a:t>(</a:t>
            </a:r>
            <a:r>
              <a:rPr lang="ru-RU" sz="1300" dirty="0">
                <a:solidFill>
                  <a:srgbClr val="0070C0"/>
                </a:solidFill>
                <a:latin typeface="Franklin Gothic Medium" panose="020B0603020102020204" pitchFamily="34" charset="0"/>
              </a:rPr>
              <a:t>п.17 ФГОС НОО, п.16 ФГОС ООО и ФГОС СОО</a:t>
            </a:r>
            <a:r>
              <a:rPr lang="ru-RU" sz="1200" dirty="0">
                <a:latin typeface="Franklin Gothic Medium" panose="020B0603020102020204" pitchFamily="34" charset="0"/>
              </a:rPr>
              <a:t>)</a:t>
            </a:r>
            <a:r>
              <a:rPr lang="ru-RU" sz="1600" dirty="0">
                <a:latin typeface="Franklin Gothic Medium" panose="020B0603020102020204" pitchFamily="34" charset="0"/>
              </a:rPr>
              <a:t>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ru-RU" sz="1600" dirty="0">
                <a:latin typeface="Franklin Gothic Medium" panose="020B0603020102020204" pitchFamily="34" charset="0"/>
              </a:rPr>
              <a:t>Условия реализации основной образовательной программы должны обеспечивать для участников образовательных отношений возможность:</a:t>
            </a:r>
          </a:p>
          <a:p>
            <a:pPr>
              <a:spcAft>
                <a:spcPts val="1200"/>
              </a:spcAft>
            </a:pPr>
            <a:r>
              <a:rPr lang="ru-RU" sz="1600" dirty="0">
                <a:latin typeface="Franklin Gothic Medium" panose="020B0603020102020204" pitchFamily="34" charset="0"/>
              </a:rPr>
              <a:t>/ 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Franklin Gothic Medium" panose="020B0603020102020204" pitchFamily="34" charset="0"/>
              </a:rPr>
              <a:t>организации сетевого взаимодействия организаций, осуществляющих образовательную деятельность, направленного на повышение эффективности образовательной деятельности </a:t>
            </a:r>
            <a:r>
              <a:rPr lang="ru-RU" sz="1200" dirty="0">
                <a:latin typeface="Franklin Gothic Medium" panose="020B0603020102020204" pitchFamily="34" charset="0"/>
              </a:rPr>
              <a:t>(</a:t>
            </a:r>
            <a:r>
              <a:rPr lang="ru-RU" sz="1300" dirty="0">
                <a:solidFill>
                  <a:srgbClr val="0070C0"/>
                </a:solidFill>
                <a:latin typeface="Franklin Gothic Medium" panose="020B0603020102020204" pitchFamily="34" charset="0"/>
              </a:rPr>
              <a:t>п.21 ФГОС ООО</a:t>
            </a:r>
            <a:r>
              <a:rPr lang="ru-RU" sz="1200" dirty="0">
                <a:latin typeface="Franklin Gothic Medium" panose="020B0603020102020204" pitchFamily="34" charset="0"/>
              </a:rPr>
              <a:t>)</a:t>
            </a:r>
            <a:r>
              <a:rPr lang="ru-RU" sz="1600" dirty="0">
                <a:latin typeface="Franklin Gothic Medium" panose="020B0603020102020204" pitchFamily="34" charset="0"/>
              </a:rPr>
              <a:t> </a:t>
            </a:r>
          </a:p>
          <a:p>
            <a:pPr>
              <a:spcAft>
                <a:spcPts val="1200"/>
              </a:spcAft>
            </a:pPr>
            <a:r>
              <a:rPr lang="ru-RU" sz="1600" dirty="0">
                <a:latin typeface="Franklin Gothic Medium" panose="020B0603020102020204" pitchFamily="34" charset="0"/>
              </a:rPr>
              <a:t>/ 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Franklin Gothic Medium" panose="020B0603020102020204" pitchFamily="34" charset="0"/>
              </a:rPr>
              <a:t>использования сетевого взаимодействия </a:t>
            </a:r>
            <a:r>
              <a:rPr lang="ru-RU" sz="1200" dirty="0">
                <a:latin typeface="Franklin Gothic Medium" panose="020B0603020102020204" pitchFamily="34" charset="0"/>
              </a:rPr>
              <a:t>(</a:t>
            </a:r>
            <a:r>
              <a:rPr lang="ru-RU" sz="1300" dirty="0">
                <a:solidFill>
                  <a:srgbClr val="0070C0"/>
                </a:solidFill>
                <a:latin typeface="Franklin Gothic Medium" panose="020B0603020102020204" pitchFamily="34" charset="0"/>
              </a:rPr>
              <a:t>п.21 ФГОС СОО</a:t>
            </a:r>
            <a:r>
              <a:rPr lang="ru-RU" sz="1200" dirty="0">
                <a:latin typeface="Franklin Gothic Medium" panose="020B0603020102020204" pitchFamily="34" charset="0"/>
              </a:rPr>
              <a:t>)</a:t>
            </a:r>
            <a:endParaRPr lang="ru-RU" sz="1800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B1956BEA-6392-4A39-AD3A-906EAEB8A505}"/>
              </a:ext>
            </a:extLst>
          </p:cNvPr>
          <p:cNvSpPr txBox="1">
            <a:spLocks/>
          </p:cNvSpPr>
          <p:nvPr/>
        </p:nvSpPr>
        <p:spPr>
          <a:xfrm>
            <a:off x="612648" y="578560"/>
            <a:ext cx="7846696" cy="16461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70C0"/>
                </a:solidFill>
                <a:latin typeface="Franklin Gothic Medium" panose="020B0603020102020204" pitchFamily="34" charset="0"/>
              </a:rPr>
              <a:t>ФГОС НОО</a:t>
            </a:r>
            <a:r>
              <a:rPr lang="ru-RU" sz="1600" dirty="0">
                <a:latin typeface="Franklin Gothic Medium" panose="020B0603020102020204" pitchFamily="34" charset="0"/>
              </a:rPr>
              <a:t> </a:t>
            </a:r>
            <a:r>
              <a:rPr lang="ru-RU" sz="1600" b="1" dirty="0">
                <a:latin typeface="Franklin Gothic Medium" panose="020B0603020102020204" pitchFamily="34" charset="0"/>
              </a:rPr>
              <a:t>- </a:t>
            </a:r>
            <a:r>
              <a:rPr lang="ru-RU" sz="1300" dirty="0">
                <a:latin typeface="Franklin Gothic Medium" panose="020B0603020102020204" pitchFamily="34" charset="0"/>
              </a:rPr>
              <a:t>Приказ Минобрнауки РФ от 6 октября 2009 г. N 373 "Об утверждении и введении в действие федерального государственного образовательного стандарта начального общего образования" </a:t>
            </a:r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70C0"/>
                </a:solidFill>
                <a:latin typeface="Franklin Gothic Medium" panose="020B0603020102020204" pitchFamily="34" charset="0"/>
              </a:rPr>
              <a:t>ФГОС ООО </a:t>
            </a:r>
            <a:r>
              <a:rPr lang="ru-RU" sz="1600" b="1" dirty="0">
                <a:latin typeface="Franklin Gothic Medium" panose="020B0603020102020204" pitchFamily="34" charset="0"/>
              </a:rPr>
              <a:t>- </a:t>
            </a:r>
            <a:r>
              <a:rPr lang="ru-RU" sz="1300" dirty="0">
                <a:latin typeface="Franklin Gothic Medium" panose="020B0603020102020204" pitchFamily="34" charset="0"/>
              </a:rPr>
              <a:t>Приказ Минобрнауки РФ от 17 декабря 2010 г. N 1897 "Об утверждении федерального государственного образовательного стандарта основного общего образования" </a:t>
            </a:r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70C0"/>
                </a:solidFill>
                <a:latin typeface="Franklin Gothic Medium" panose="020B0603020102020204" pitchFamily="34" charset="0"/>
              </a:rPr>
              <a:t>ФГОС СОО </a:t>
            </a:r>
            <a:r>
              <a:rPr lang="ru-RU" sz="1600" b="1" dirty="0">
                <a:latin typeface="Franklin Gothic Medium" panose="020B0603020102020204" pitchFamily="34" charset="0"/>
              </a:rPr>
              <a:t>- </a:t>
            </a:r>
            <a:r>
              <a:rPr lang="ru-RU" sz="1300" dirty="0">
                <a:latin typeface="Franklin Gothic Medium" panose="020B0603020102020204" pitchFamily="34" charset="0"/>
              </a:rPr>
              <a:t>Приказ Минобрнауки РФ от 17 мая 2012 г. N 413 "Об утверждении федерального государственного образовательного стандарта среднего общего образования"</a:t>
            </a:r>
          </a:p>
        </p:txBody>
      </p:sp>
      <p:sp>
        <p:nvSpPr>
          <p:cNvPr id="6" name="Равнобедренный треугольник 5">
            <a:extLst>
              <a:ext uri="{FF2B5EF4-FFF2-40B4-BE49-F238E27FC236}">
                <a16:creationId xmlns:a16="http://schemas.microsoft.com/office/drawing/2014/main" xmlns="" id="{E1A91F4C-CA36-4F43-8CBD-1576D5274CD5}"/>
              </a:ext>
            </a:extLst>
          </p:cNvPr>
          <p:cNvSpPr/>
          <p:nvPr/>
        </p:nvSpPr>
        <p:spPr>
          <a:xfrm rot="5400000">
            <a:off x="686288" y="2992344"/>
            <a:ext cx="133672" cy="136937"/>
          </a:xfrm>
          <a:prstGeom prst="triangl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>
            <a:extLst>
              <a:ext uri="{FF2B5EF4-FFF2-40B4-BE49-F238E27FC236}">
                <a16:creationId xmlns:a16="http://schemas.microsoft.com/office/drawing/2014/main" xmlns="" id="{4D4AD948-0147-48DD-A745-92D2E4B70485}"/>
              </a:ext>
            </a:extLst>
          </p:cNvPr>
          <p:cNvSpPr/>
          <p:nvPr/>
        </p:nvSpPr>
        <p:spPr>
          <a:xfrm rot="5400000">
            <a:off x="689336" y="3895326"/>
            <a:ext cx="133672" cy="136937"/>
          </a:xfrm>
          <a:prstGeom prst="triangl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086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BB845B7-C00A-4129-8490-F254739C311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451986"/>
            <a:ext cx="8074152" cy="5876730"/>
          </a:xfrm>
        </p:spPr>
        <p:txBody>
          <a:bodyPr>
            <a:normAutofit fontScale="775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ru-RU" sz="2900" b="1" dirty="0"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rPr>
              <a:t>  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ru-RU" sz="2900" b="1" dirty="0"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rPr>
              <a:t> </a:t>
            </a:r>
            <a:r>
              <a:rPr lang="ru-RU" sz="3000" b="1" u="sng" dirty="0"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rPr>
              <a:t>Федеральный проект "Современная школа" </a:t>
            </a:r>
          </a:p>
          <a:p>
            <a:pPr algn="just">
              <a:spcAft>
                <a:spcPts val="1200"/>
              </a:spcAft>
            </a:pPr>
            <a:r>
              <a:rPr lang="ru-RU" sz="2100" dirty="0">
                <a:solidFill>
                  <a:srgbClr val="002060"/>
                </a:solidFill>
                <a:latin typeface="Comic Sans MS" panose="030F0702030302020204" pitchFamily="66" charset="0"/>
              </a:rPr>
              <a:t>В целях обеспечения вхождения Российской Федерации в число 10 ведущих стран мира по качеству общего образования основой реализации федерального проекта станет обновление содержания и технологий преподавания общеобразовательных программ, в том числе обновление образовательных стандартов и примерных образовательных программ, в том числе в части развития воспитательной компоненты, а также вовлечение всех участников системы образования (обучающиеся, педагоги, родители (законные представители), работодатели и представители общественных объединений) в развитие системы общего образования.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ru-RU" sz="2100" dirty="0">
                <a:latin typeface="Comic Sans MS" panose="030F0702030302020204" pitchFamily="66" charset="0"/>
              </a:rPr>
              <a:t>Будут внедрены механизмы обучения детей по индивидуальным учебным планам, </a:t>
            </a:r>
            <a:r>
              <a:rPr lang="ru-RU" sz="2100" dirty="0">
                <a:solidFill>
                  <a:srgbClr val="990000"/>
                </a:solidFill>
                <a:latin typeface="Comic Sans MS" panose="030F0702030302020204" pitchFamily="66" charset="0"/>
              </a:rPr>
              <a:t>предусматривающие снятие правовых и административных барьеров для реализации образовательных программ </a:t>
            </a:r>
            <a:r>
              <a:rPr lang="ru-RU" sz="2100" u="sng" dirty="0">
                <a:solidFill>
                  <a:srgbClr val="990000"/>
                </a:solidFill>
                <a:latin typeface="Comic Sans MS" panose="030F0702030302020204" pitchFamily="66" charset="0"/>
              </a:rPr>
              <a:t>в сетевой форме</a:t>
            </a:r>
            <a:r>
              <a:rPr lang="ru-RU" sz="2100" dirty="0">
                <a:latin typeface="Comic Sans MS" panose="030F0702030302020204" pitchFamily="66" charset="0"/>
              </a:rPr>
              <a:t>, с поэтапным ростом числа организаций, реализующих общеобразовательные программы </a:t>
            </a:r>
            <a:r>
              <a:rPr lang="ru-RU" sz="2100" dirty="0">
                <a:solidFill>
                  <a:srgbClr val="990000"/>
                </a:solidFill>
                <a:latin typeface="Comic Sans MS" panose="030F0702030302020204" pitchFamily="66" charset="0"/>
              </a:rPr>
              <a:t>в сетевой форме</a:t>
            </a:r>
            <a:r>
              <a:rPr lang="ru-RU" sz="2100" dirty="0">
                <a:latin typeface="Comic Sans MS" panose="030F0702030302020204" pitchFamily="66" charset="0"/>
              </a:rPr>
              <a:t>, от общего количества организаций, реализующих указанные программы,</a:t>
            </a:r>
            <a:r>
              <a:rPr lang="ru-RU" sz="21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</a:p>
          <a:p>
            <a:pPr algn="just">
              <a:spcBef>
                <a:spcPts val="0"/>
              </a:spcBef>
            </a:pPr>
            <a:r>
              <a:rPr lang="ru-RU" sz="2100" dirty="0">
                <a:latin typeface="Comic Sans MS" panose="030F0702030302020204" pitchFamily="66" charset="0"/>
              </a:rPr>
              <a:t>в том числе    в 2019 году - не менее 3%,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100" dirty="0">
                <a:latin typeface="Comic Sans MS" panose="030F0702030302020204" pitchFamily="66" charset="0"/>
              </a:rPr>
              <a:t>                            в 2020 - не менее 10%,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100" dirty="0">
                <a:latin typeface="Comic Sans MS" panose="030F0702030302020204" pitchFamily="66" charset="0"/>
              </a:rPr>
              <a:t>                            в 2021 - не менее 20%,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100" dirty="0">
                <a:latin typeface="Comic Sans MS" panose="030F0702030302020204" pitchFamily="66" charset="0"/>
              </a:rPr>
              <a:t>                            в 2022 - не менее 35%,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100" dirty="0">
                <a:latin typeface="Comic Sans MS" panose="030F0702030302020204" pitchFamily="66" charset="0"/>
              </a:rPr>
              <a:t>                            в 2023 - не менее 50%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100" dirty="0">
                <a:latin typeface="Comic Sans MS" panose="030F0702030302020204" pitchFamily="66" charset="0"/>
              </a:rPr>
              <a:t>                   </a:t>
            </a:r>
            <a:r>
              <a:rPr lang="ru-RU" sz="2100" b="1" dirty="0">
                <a:latin typeface="Comic Sans MS" panose="030F0702030302020204" pitchFamily="66" charset="0"/>
              </a:rPr>
              <a:t>    </a:t>
            </a:r>
            <a:r>
              <a:rPr lang="ru-RU" sz="2100" dirty="0">
                <a:solidFill>
                  <a:srgbClr val="990000"/>
                </a:solidFill>
                <a:latin typeface="Comic Sans MS" panose="030F0702030302020204" pitchFamily="66" charset="0"/>
              </a:rPr>
              <a:t>и</a:t>
            </a:r>
            <a:r>
              <a:rPr lang="ru-RU" sz="2100" b="1" dirty="0">
                <a:solidFill>
                  <a:srgbClr val="990000"/>
                </a:solidFill>
                <a:latin typeface="Comic Sans MS" panose="030F0702030302020204" pitchFamily="66" charset="0"/>
              </a:rPr>
              <a:t> в 2024 году - не менее 70%.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038D0087-7A5A-4562-BB44-05B70DB76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A7C90E-D242-4524-B330-79F08E2FBC54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pic>
        <p:nvPicPr>
          <p:cNvPr id="5" name="Picture 2" descr="http://sch18.oobz.ru/sites/default/files/docs/18/pic/nac.proekt_obr.png">
            <a:extLst>
              <a:ext uri="{FF2B5EF4-FFF2-40B4-BE49-F238E27FC236}">
                <a16:creationId xmlns:a16="http://schemas.microsoft.com/office/drawing/2014/main" xmlns="" id="{F1AC894D-2859-45FA-8666-0CF3464A66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5891"/>
            <a:ext cx="2314600" cy="632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трелка: штриховая вправо 5">
            <a:extLst>
              <a:ext uri="{FF2B5EF4-FFF2-40B4-BE49-F238E27FC236}">
                <a16:creationId xmlns:a16="http://schemas.microsoft.com/office/drawing/2014/main" xmlns="" id="{AFAD456D-1291-46A1-BDF7-011346E28115}"/>
              </a:ext>
            </a:extLst>
          </p:cNvPr>
          <p:cNvSpPr/>
          <p:nvPr/>
        </p:nvSpPr>
        <p:spPr>
          <a:xfrm>
            <a:off x="236004" y="1361601"/>
            <a:ext cx="442392" cy="484632"/>
          </a:xfrm>
          <a:prstGeom prst="stripedRightArrow">
            <a:avLst/>
          </a:prstGeom>
          <a:solidFill>
            <a:schemeClr val="accent2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: штриховая вправо 8">
            <a:extLst>
              <a:ext uri="{FF2B5EF4-FFF2-40B4-BE49-F238E27FC236}">
                <a16:creationId xmlns:a16="http://schemas.microsoft.com/office/drawing/2014/main" xmlns="" id="{05BC3DC0-6838-43CE-8757-DEE8AB9179D8}"/>
              </a:ext>
            </a:extLst>
          </p:cNvPr>
          <p:cNvSpPr/>
          <p:nvPr/>
        </p:nvSpPr>
        <p:spPr>
          <a:xfrm>
            <a:off x="236004" y="3390351"/>
            <a:ext cx="442392" cy="484632"/>
          </a:xfrm>
          <a:prstGeom prst="stripedRightArrow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00206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1849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BB845B7-C00A-4129-8490-F254739C311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45405" y="448367"/>
            <a:ext cx="8518720" cy="1005164"/>
          </a:xfrm>
        </p:spPr>
        <p:txBody>
          <a:bodyPr>
            <a:normAutofit fontScale="775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ru-RU" sz="2900" b="1" dirty="0"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rPr>
              <a:t>  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ru-RU" sz="2900" b="1" dirty="0"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rPr>
              <a:t> </a:t>
            </a:r>
            <a:r>
              <a:rPr lang="ru-RU" sz="3000" b="1" u="sng" dirty="0"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rPr>
              <a:t>Федеральный проект "Современная школа" </a:t>
            </a:r>
          </a:p>
          <a:p>
            <a:pPr algn="just">
              <a:spcAft>
                <a:spcPts val="1200"/>
              </a:spcAft>
            </a:pPr>
            <a:endParaRPr lang="ru-RU" sz="2200" b="1" dirty="0">
              <a:solidFill>
                <a:srgbClr val="99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038D0087-7A5A-4562-BB44-05B70DB76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A7C90E-D242-4524-B330-79F08E2FBC54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pic>
        <p:nvPicPr>
          <p:cNvPr id="5" name="Picture 2" descr="http://sch18.oobz.ru/sites/default/files/docs/18/pic/nac.proekt_obr.png">
            <a:extLst>
              <a:ext uri="{FF2B5EF4-FFF2-40B4-BE49-F238E27FC236}">
                <a16:creationId xmlns:a16="http://schemas.microsoft.com/office/drawing/2014/main" xmlns="" id="{F1AC894D-2859-45FA-8666-0CF3464A66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5891"/>
            <a:ext cx="2314600" cy="632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Объект 4">
            <a:extLst>
              <a:ext uri="{FF2B5EF4-FFF2-40B4-BE49-F238E27FC236}">
                <a16:creationId xmlns:a16="http://schemas.microsoft.com/office/drawing/2014/main" xmlns="" id="{3E2F3098-A3E4-4F30-B659-7326C93B48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86173738"/>
              </p:ext>
            </p:extLst>
          </p:nvPr>
        </p:nvGraphicFramePr>
        <p:xfrm>
          <a:off x="457200" y="1628800"/>
          <a:ext cx="8229600" cy="992314"/>
        </p:xfrm>
        <a:graphic>
          <a:graphicData uri="http://schemas.openxmlformats.org/drawingml/2006/table">
            <a:tbl>
              <a:tblPr/>
              <a:tblGrid>
                <a:gridCol w="5910349">
                  <a:extLst>
                    <a:ext uri="{9D8B030D-6E8A-4147-A177-3AD203B41FA5}">
                      <a16:colId xmlns:a16="http://schemas.microsoft.com/office/drawing/2014/main" xmlns="" val="1859528347"/>
                    </a:ext>
                  </a:extLst>
                </a:gridCol>
                <a:gridCol w="2319251">
                  <a:extLst>
                    <a:ext uri="{9D8B030D-6E8A-4147-A177-3AD203B41FA5}">
                      <a16:colId xmlns:a16="http://schemas.microsoft.com/office/drawing/2014/main" xmlns="" val="1524088598"/>
                    </a:ext>
                  </a:extLst>
                </a:gridCol>
              </a:tblGrid>
              <a:tr h="779134">
                <a:tc>
                  <a:txBody>
                    <a:bodyPr/>
                    <a:lstStyle/>
                    <a:p>
                      <a:pPr algn="l"/>
                      <a:r>
                        <a:rPr lang="ru-RU" sz="1500" dirty="0">
                          <a:effectLst/>
                          <a:latin typeface="Comic Sans MS" panose="030F0702030302020204" pitchFamily="66" charset="0"/>
                        </a:rPr>
                        <a:t>Не менее 70% организаций, реализующих программы начального, основного и среднего общего образования, реализуют общеобразовательные программы </a:t>
                      </a:r>
                      <a:r>
                        <a:rPr lang="ru-RU" sz="1500" dirty="0">
                          <a:solidFill>
                            <a:srgbClr val="990000"/>
                          </a:solidFill>
                          <a:effectLst/>
                          <a:latin typeface="Comic Sans MS" panose="030F0702030302020204" pitchFamily="66" charset="0"/>
                        </a:rPr>
                        <a:t>в сетевой форме</a:t>
                      </a:r>
                    </a:p>
                  </a:txBody>
                  <a:tcPr marL="77913" marR="77913" marT="38957" marB="389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50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  31 декабря 2024 г.</a:t>
                      </a:r>
                    </a:p>
                  </a:txBody>
                  <a:tcPr marL="77913" marR="77913" marT="38957" marB="389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25454138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xmlns="" id="{5E5E867F-E0DE-43DC-B67D-3B955C8C8D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29746216"/>
              </p:ext>
            </p:extLst>
          </p:nvPr>
        </p:nvGraphicFramePr>
        <p:xfrm>
          <a:off x="455630" y="2824751"/>
          <a:ext cx="8229600" cy="1465897"/>
        </p:xfrm>
        <a:graphic>
          <a:graphicData uri="http://schemas.openxmlformats.org/drawingml/2006/table">
            <a:tbl>
              <a:tblPr/>
              <a:tblGrid>
                <a:gridCol w="5910349">
                  <a:extLst>
                    <a:ext uri="{9D8B030D-6E8A-4147-A177-3AD203B41FA5}">
                      <a16:colId xmlns:a16="http://schemas.microsoft.com/office/drawing/2014/main" xmlns="" val="4232215098"/>
                    </a:ext>
                  </a:extLst>
                </a:gridCol>
                <a:gridCol w="2319251">
                  <a:extLst>
                    <a:ext uri="{9D8B030D-6E8A-4147-A177-3AD203B41FA5}">
                      <a16:colId xmlns:a16="http://schemas.microsoft.com/office/drawing/2014/main" xmlns="" val="870400441"/>
                    </a:ext>
                  </a:extLst>
                </a:gridCol>
              </a:tblGrid>
              <a:tr h="1465897">
                <a:tc>
                  <a:txBody>
                    <a:bodyPr/>
                    <a:lstStyle/>
                    <a:p>
                      <a:pPr algn="l"/>
                      <a:r>
                        <a:rPr lang="ru-RU" sz="1500" dirty="0">
                          <a:effectLst/>
                          <a:latin typeface="Comic Sans MS" panose="030F0702030302020204" pitchFamily="66" charset="0"/>
                        </a:rPr>
                        <a:t>К </a:t>
                      </a:r>
                      <a:r>
                        <a:rPr kumimoji="0" lang="ru-RU" sz="150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2024 году обучающимся 5-11 классов предоставлены возможности освоения основных общеобразовательных программ по индивидуальному учебному плану, </a:t>
                      </a:r>
                      <a:r>
                        <a:rPr kumimoji="0" lang="ru-RU" sz="1500" kern="1200" dirty="0">
                          <a:solidFill>
                            <a:srgbClr val="99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в том числе в сетевой форме</a:t>
                      </a:r>
                      <a:r>
                        <a:rPr kumimoji="0" lang="ru-RU" sz="150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с зачетом результатов освоения ими дополнительных общеобразовательных программ и программ профессионального обучения</a:t>
                      </a:r>
                    </a:p>
                  </a:txBody>
                  <a:tcPr marL="77152" marR="77152" marT="38576" marB="38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50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31 декабря 2024 г.</a:t>
                      </a:r>
                    </a:p>
                  </a:txBody>
                  <a:tcPr marL="77152" marR="77152" marT="38576" marB="38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0807418"/>
                  </a:ext>
                </a:extLst>
              </a:tr>
            </a:tbl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C0247A67-722A-4389-9E9D-86C862C4CB24}"/>
              </a:ext>
            </a:extLst>
          </p:cNvPr>
          <p:cNvSpPr/>
          <p:nvPr/>
        </p:nvSpPr>
        <p:spPr>
          <a:xfrm>
            <a:off x="488453" y="4906034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Общий бюджет проекта:</a:t>
            </a:r>
            <a:endParaRPr lang="ru-RU" sz="1400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более 295,1 млрд рублей</a:t>
            </a:r>
          </a:p>
        </p:txBody>
      </p:sp>
    </p:spTree>
    <p:extLst>
      <p:ext uri="{BB962C8B-B14F-4D97-AF65-F5344CB8AC3E}">
        <p14:creationId xmlns:p14="http://schemas.microsoft.com/office/powerpoint/2010/main" xmlns="" val="153419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3A846A1-1F15-4140-B95F-DE8204CAC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3546"/>
            <a:ext cx="8229600" cy="990600"/>
          </a:xfrm>
        </p:spPr>
        <p:txBody>
          <a:bodyPr>
            <a:noAutofit/>
          </a:bodyPr>
          <a:lstStyle/>
          <a:p>
            <a:r>
              <a:rPr lang="ru-RU" sz="1800" dirty="0"/>
              <a:t>Письмо Министерства образования и науки РФ от 28 августа 2015 г. N АК-2563/05 "О методических рекомендациях"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5725892A-9124-475D-8FC9-1FDC6963D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A7C90E-D242-4524-B330-79F08E2FBC54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DD56747-6E74-4DB9-87C9-47E44FDDB0A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71600" y="3501008"/>
            <a:ext cx="7715200" cy="26559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700" b="1" dirty="0">
                <a:latin typeface="Franklin Gothic Medium" panose="020B0603020102020204" pitchFamily="34" charset="0"/>
              </a:rPr>
              <a:t>Нормативное регулирование разработки и реализации образовательных программ в сетевой </a:t>
            </a:r>
            <a:r>
              <a:rPr lang="ru-RU" sz="2700" b="1" dirty="0" smtClean="0">
                <a:latin typeface="Franklin Gothic Medium" panose="020B0603020102020204" pitchFamily="34" charset="0"/>
              </a:rPr>
              <a:t>форме</a:t>
            </a:r>
            <a:endParaRPr lang="ru-RU" sz="2700" b="1" dirty="0">
              <a:latin typeface="Franklin Gothic Medium" panose="020B0603020102020204" pitchFamily="34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503D5DA9-C788-4D66-9647-FFE64A49329B}"/>
              </a:ext>
            </a:extLst>
          </p:cNvPr>
          <p:cNvSpPr txBox="1">
            <a:spLocks/>
          </p:cNvSpPr>
          <p:nvPr/>
        </p:nvSpPr>
        <p:spPr>
          <a:xfrm>
            <a:off x="0" y="404664"/>
            <a:ext cx="9144000" cy="1800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Министерства образования и науки РФ </a:t>
            </a:r>
            <a:b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28 августа 2015 г. N АК-2563/05 </a:t>
            </a: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методических рекомендациях"</a:t>
            </a:r>
          </a:p>
        </p:txBody>
      </p:sp>
    </p:spTree>
    <p:extLst>
      <p:ext uri="{BB962C8B-B14F-4D97-AF65-F5344CB8AC3E}">
        <p14:creationId xmlns:p14="http://schemas.microsoft.com/office/powerpoint/2010/main" xmlns="" val="100131977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RKS" val="0"/>
  <p:tag name="NO_OF_CHOICE" val="0"/>
  <p:tag name="RESPONSE_TIME" val="0"/>
  <p:tag name="ANSWERCOLOR" val="Green"/>
  <p:tag name="CREATED_DATE" val="09.08.2010 13:59:33"/>
  <p:tag name="MODIFIED_DATE" val="09.08.2010 14:48:22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947</Words>
  <Application>Microsoft Office PowerPoint</Application>
  <PresentationFormat>Экран (4:3)</PresentationFormat>
  <Paragraphs>120</Paragraphs>
  <Slides>14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1) Нормативно-правовая база сетевого взаимодействия</vt:lpstr>
      <vt:lpstr>Слайд 4</vt:lpstr>
      <vt:lpstr>Слайд 5</vt:lpstr>
      <vt:lpstr>Федеральные государственные образовательные стандарты  </vt:lpstr>
      <vt:lpstr>Слайд 7</vt:lpstr>
      <vt:lpstr>Слайд 8</vt:lpstr>
      <vt:lpstr>Письмо Министерства образования и науки РФ от 28 августа 2015 г. N АК-2563/05 "О методических рекомендациях"</vt:lpstr>
      <vt:lpstr>Письмо Министерства образования и науки РФ  от 28 августа 2015 г. N АК-2563/05 "О методических рекомендациях"</vt:lpstr>
      <vt:lpstr>Слайд 11</vt:lpstr>
      <vt:lpstr>Слайд 12</vt:lpstr>
      <vt:lpstr>Письмо Министерства образования и науки РФ от 28 августа 2015 г. N АК-2563/05 "О методических рекомендациях"</vt:lpstr>
      <vt:lpstr>Математическая вертикаль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Специалист</dc:creator>
  <cp:lastModifiedBy>Специалист</cp:lastModifiedBy>
  <cp:revision>1</cp:revision>
  <dcterms:created xsi:type="dcterms:W3CDTF">2019-12-19T04:30:48Z</dcterms:created>
  <dcterms:modified xsi:type="dcterms:W3CDTF">2019-12-19T04:31:10Z</dcterms:modified>
</cp:coreProperties>
</file>