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9" r:id="rId7"/>
    <p:sldId id="257" r:id="rId8"/>
    <p:sldId id="258" r:id="rId9"/>
    <p:sldId id="266" r:id="rId10"/>
    <p:sldId id="265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ренкова Марина Александровна" initials="ЕМА" lastIdx="0" clrIdx="0">
    <p:extLst>
      <p:ext uri="{19B8F6BF-5375-455C-9EA6-DF929625EA0E}">
        <p15:presenceInfo xmlns:p15="http://schemas.microsoft.com/office/powerpoint/2012/main" userId="Еренкова Марин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57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41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43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8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3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9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8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F86-81CB-4BB9-9515-A588D58B123F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68988-39D7-4134-BF87-67E239B1DB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299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ribckhv.kco27.ru/documentation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200" y="1727200"/>
            <a:ext cx="9144000" cy="171026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ошибки при оформлении документов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42943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815" y="312841"/>
            <a:ext cx="8383170" cy="60968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6333" y="592667"/>
            <a:ext cx="239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 ПРАВИЛЬНО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12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3455" y="2328331"/>
            <a:ext cx="1854200" cy="1126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ИБЦ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28509" y="558798"/>
            <a:ext cx="2675466" cy="149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Зона получения информационных ресурсов во временное </a:t>
            </a:r>
            <a:r>
              <a:rPr lang="ru-RU" dirty="0" smtClean="0"/>
              <a:t>пользование</a:t>
            </a:r>
          </a:p>
          <a:p>
            <a:pPr algn="ctr"/>
            <a:r>
              <a:rPr lang="ru-RU" dirty="0" smtClean="0"/>
              <a:t>(абонемент)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28509" y="2650067"/>
            <a:ext cx="2675466" cy="1498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Зона самостоятельной работы с ресурсами на различных типах </a:t>
            </a:r>
            <a:r>
              <a:rPr lang="ru-RU" dirty="0" smtClean="0"/>
              <a:t>носителей</a:t>
            </a:r>
          </a:p>
          <a:p>
            <a:pPr algn="ctr"/>
            <a:r>
              <a:rPr lang="ru-RU" dirty="0" smtClean="0"/>
              <a:t>(читальный зал)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28509" y="4770966"/>
            <a:ext cx="2675466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Книгохранение</a:t>
            </a:r>
            <a:endParaRPr lang="ru-RU" dirty="0" smtClean="0"/>
          </a:p>
          <a:p>
            <a:pPr algn="ctr"/>
            <a:r>
              <a:rPr lang="ru-RU" dirty="0" smtClean="0"/>
              <a:t>(учебный фонд)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4538133"/>
            <a:ext cx="1854200" cy="1761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Точка роста/ компьютерный класс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066" y="461431"/>
            <a:ext cx="2540000" cy="1634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Презентационная зона для организации выставок и экспозиций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7066" y="2688165"/>
            <a:ext cx="2540000" cy="1185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Зона коллективной работы с гибкой организацией пространства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7066" y="4773084"/>
            <a:ext cx="2540000" cy="1354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Рекреационная зона для разнообразного досуга и проведения мероприятий</a:t>
            </a:r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1259154" y="3733799"/>
            <a:ext cx="241300" cy="52493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6908270" y="1198031"/>
            <a:ext cx="444500" cy="220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523067" y="2844800"/>
            <a:ext cx="397933" cy="220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827043" y="3162297"/>
            <a:ext cx="442383" cy="237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17"/>
          <p:cNvSpPr/>
          <p:nvPr/>
        </p:nvSpPr>
        <p:spPr>
          <a:xfrm>
            <a:off x="2855913" y="1020230"/>
            <a:ext cx="702733" cy="1075267"/>
          </a:xfrm>
          <a:prstGeom prst="bentArrow">
            <a:avLst>
              <a:gd name="adj1" fmla="val 25000"/>
              <a:gd name="adj2" fmla="val 26205"/>
              <a:gd name="adj3" fmla="val 25000"/>
              <a:gd name="adj4" fmla="val 1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углом вверх 23"/>
          <p:cNvSpPr/>
          <p:nvPr/>
        </p:nvSpPr>
        <p:spPr>
          <a:xfrm rot="5400000">
            <a:off x="2288909" y="4375153"/>
            <a:ext cx="1909238" cy="82126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688" y="4055531"/>
            <a:ext cx="555095" cy="168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33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3600" y="259291"/>
            <a:ext cx="10515600" cy="1730376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для экспертизы</a:t>
            </a:r>
          </a:p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7400" y="1720334"/>
            <a:ext cx="101859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школьной библиотеки на 2021- 2024 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информационно-библиотечном центре общеобразовательной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обязанности заведующего (руководителя) информационно-библиотечного центра общеобразовательной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Правила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 информационно-библиотечным центром общеобразовательной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 Схема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размещения пространственно-обособленных зон информационно-библиотечного центра общеобразовательной организации (формат А4, допускается предоставление фото размещения зон)</a:t>
            </a:r>
          </a:p>
        </p:txBody>
      </p:sp>
    </p:spTree>
    <p:extLst>
      <p:ext uri="{BB962C8B-B14F-4D97-AF65-F5344CB8AC3E}">
        <p14:creationId xmlns:p14="http://schemas.microsoft.com/office/powerpoint/2010/main" val="20076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2933" y="1064635"/>
            <a:ext cx="95758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ru-RU" sz="3600" b="1" dirty="0">
                <a:solidFill>
                  <a:prstClr val="black"/>
                </a:solidFill>
              </a:rPr>
              <a:t>Скачивание документов из сети Интернет без редакции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32934" y="2873112"/>
            <a:ext cx="1015153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3600" b="1" dirty="0" smtClean="0">
                <a:solidFill>
                  <a:prstClr val="black"/>
                </a:solidFill>
              </a:rPr>
              <a:t>2</a:t>
            </a:r>
            <a:r>
              <a:rPr lang="ru-RU" sz="2800" dirty="0" smtClean="0">
                <a:solidFill>
                  <a:prstClr val="black"/>
                </a:solidFill>
              </a:rPr>
              <a:t>. </a:t>
            </a:r>
            <a:r>
              <a:rPr lang="ru-RU" sz="3600" b="1" dirty="0" smtClean="0">
                <a:solidFill>
                  <a:prstClr val="black"/>
                </a:solidFill>
              </a:rPr>
              <a:t>Сохранять </a:t>
            </a:r>
            <a:r>
              <a:rPr lang="ru-RU" sz="3600" b="1" dirty="0">
                <a:solidFill>
                  <a:prstClr val="black"/>
                </a:solidFill>
              </a:rPr>
              <a:t>в формате </a:t>
            </a:r>
            <a:r>
              <a:rPr lang="en-US" sz="3600" b="1" dirty="0" smtClean="0">
                <a:solidFill>
                  <a:prstClr val="black"/>
                </a:solidFill>
              </a:rPr>
              <a:t>Pdf</a:t>
            </a:r>
            <a:endParaRPr lang="ru-RU" sz="3600" b="1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ru-RU" sz="3600" b="1" dirty="0">
              <a:solidFill>
                <a:prstClr val="black"/>
              </a:solidFill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3600" b="1" dirty="0" smtClean="0">
                <a:solidFill>
                  <a:prstClr val="black"/>
                </a:solidFill>
              </a:rPr>
              <a:t>3. Оформление очень важно! Соблюдайте интервал, шрифт.</a:t>
            </a:r>
            <a:endParaRPr lang="ru-RU" sz="3600" b="1" dirty="0">
              <a:solidFill>
                <a:prstClr val="black"/>
              </a:solidFill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n-US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6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465" y="963035"/>
            <a:ext cx="10066867" cy="5220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ru-RU" sz="3600" b="1" dirty="0">
                <a:solidFill>
                  <a:prstClr val="black"/>
                </a:solidFill>
              </a:rPr>
              <a:t>Программа развития ИБЦ </a:t>
            </a:r>
            <a:r>
              <a:rPr lang="ru-RU" sz="3600" b="1" dirty="0" smtClean="0">
                <a:solidFill>
                  <a:prstClr val="black"/>
                </a:solidFill>
              </a:rPr>
              <a:t>(</a:t>
            </a:r>
            <a:r>
              <a:rPr lang="ru-RU" sz="3600" b="1" dirty="0">
                <a:solidFill>
                  <a:prstClr val="black"/>
                </a:solidFill>
              </a:rPr>
              <a:t>опора на методические рекомендации</a:t>
            </a:r>
            <a:r>
              <a:rPr lang="ru-RU" sz="3600" b="1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ru-RU" sz="3600" b="1" dirty="0">
              <a:solidFill>
                <a:prstClr val="black"/>
              </a:solidFill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endParaRPr lang="ru-RU" sz="3600" b="1" dirty="0" smtClean="0">
              <a:solidFill>
                <a:prstClr val="black"/>
              </a:solidFill>
            </a:endParaRP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ru-RU" sz="3600" b="1" dirty="0" smtClean="0">
                <a:solidFill>
                  <a:prstClr val="black"/>
                </a:solidFill>
              </a:rPr>
              <a:t>ПОЛОЖЕНИЕ о деятельности ИБЦ – ТИПОВОЕ (утвержденное министерством Образования и науки Хабаровского края)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prstClr val="black"/>
                </a:solidFill>
                <a:hlinkClick r:id="rId2"/>
              </a:rPr>
              <a:t>https://rribckhv.kco27.ru/documentation</a:t>
            </a:r>
            <a:r>
              <a:rPr lang="en-US" sz="3600" b="1" dirty="0" smtClean="0">
                <a:solidFill>
                  <a:prstClr val="black"/>
                </a:solidFill>
                <a:hlinkClick r:id="rId2"/>
              </a:rPr>
              <a:t>/</a:t>
            </a:r>
            <a:endParaRPr lang="ru-RU" sz="3600" b="1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6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4266" y="398272"/>
            <a:ext cx="10795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3600" b="1" dirty="0">
                <a:solidFill>
                  <a:prstClr val="black"/>
                </a:solidFill>
              </a:rPr>
              <a:t>Должностные инструкции </a:t>
            </a:r>
            <a:r>
              <a:rPr lang="ru-RU" sz="3600" b="1" dirty="0" smtClean="0">
                <a:solidFill>
                  <a:prstClr val="black"/>
                </a:solidFill>
              </a:rPr>
              <a:t>педагога-библиотекаря и руководителя ИБЦ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3600" b="1" dirty="0" smtClean="0">
                <a:solidFill>
                  <a:prstClr val="black"/>
                </a:solidFill>
              </a:rPr>
              <a:t>(</a:t>
            </a:r>
            <a:r>
              <a:rPr lang="ru-RU" sz="3600" b="1" dirty="0">
                <a:solidFill>
                  <a:prstClr val="black"/>
                </a:solidFill>
              </a:rPr>
              <a:t>разрабатываются на основе ЕКС, раздел «квалификационные характеристики должностей работников образования</a:t>
            </a:r>
            <a:r>
              <a:rPr lang="ru-RU" sz="3600" b="1" dirty="0" smtClean="0">
                <a:solidFill>
                  <a:prstClr val="black"/>
                </a:solidFill>
              </a:rPr>
              <a:t>»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3600" b="1" dirty="0">
                <a:solidFill>
                  <a:prstClr val="black"/>
                </a:solidFill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</a:rPr>
              <a:t>    должны содержать:</a:t>
            </a: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3600" b="1" dirty="0" smtClean="0">
                <a:solidFill>
                  <a:prstClr val="black"/>
                </a:solidFill>
              </a:rPr>
              <a:t>Нормативные документы;</a:t>
            </a: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3600" b="1" dirty="0" smtClean="0">
                <a:solidFill>
                  <a:prstClr val="black"/>
                </a:solidFill>
              </a:rPr>
              <a:t>Функции;</a:t>
            </a: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3600" b="1" dirty="0" smtClean="0">
                <a:solidFill>
                  <a:prstClr val="black"/>
                </a:solidFill>
              </a:rPr>
              <a:t>Права, ответственность;</a:t>
            </a: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ru-RU" sz="3600" b="1" dirty="0" smtClean="0">
                <a:solidFill>
                  <a:prstClr val="black"/>
                </a:solidFill>
              </a:rPr>
              <a:t>Взаимоотношения, связи по должности.</a:t>
            </a:r>
            <a:endParaRPr lang="ru-RU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7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602" y="135467"/>
            <a:ext cx="1135379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ПРОСТРАНСТВЕННО-ОБОСОБЛЕННЫЕ ЗОНЫ, 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Концепции развития школьных ИБЦ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№715 от 15.06.2016 года)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получения информационных ресурсов во временное пользование;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самостоятельной работы с ресурсами на различных типах носителей;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коллективной работы с гибкой организацией пространства;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Презентационная зона для организации выставок и экспозиций;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Рекреационная зона для разнообразного досуга и проведения мероприятий.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127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lh4.googleusercontent.com/pZp66l-9vlK23yN0q3QKMyLOBiL1TEELJD7z2OoRNHQuFexMq7c97zeiXgHGs_9PtCyrgTeEFbkVHHCqKmitymbKfyuWV63Gxf8YC0smbBzsMWBbtNb9QGGGZlRKjkezcs3Dc8IV"/>
          <p:cNvSpPr>
            <a:spLocks noChangeAspect="1" noChangeArrowheads="1"/>
          </p:cNvSpPr>
          <p:nvPr/>
        </p:nvSpPr>
        <p:spPr bwMode="auto">
          <a:xfrm>
            <a:off x="477838" y="1668462"/>
            <a:ext cx="5143500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https://lh4.googleusercontent.com/pZp66l-9vlK23yN0q3QKMyLOBiL1TEELJD7z2OoRNHQuFexMq7c97zeiXgHGs_9PtCyrgTeEFbkVHHCqKmitymbKfyuWV63Gxf8YC0smbBzsMWBbtNb9QGGGZlRKjkezcs3Dc8IV"/>
          <p:cNvSpPr>
            <a:spLocks noChangeAspect="1" noChangeArrowheads="1"/>
          </p:cNvSpPr>
          <p:nvPr/>
        </p:nvSpPr>
        <p:spPr bwMode="auto">
          <a:xfrm>
            <a:off x="1866371" y="720195"/>
            <a:ext cx="5143500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https://lh4.googleusercontent.com/pZp66l-9vlK23yN0q3QKMyLOBiL1TEELJD7z2OoRNHQuFexMq7c97zeiXgHGs_9PtCyrgTeEFbkVHHCqKmitymbKfyuWV63Gxf8YC0smbBzsMWBbtNb9QGGGZlRKjkezcs3Dc8IV"/>
          <p:cNvSpPr>
            <a:spLocks noChangeAspect="1" noChangeArrowheads="1"/>
          </p:cNvSpPr>
          <p:nvPr/>
        </p:nvSpPr>
        <p:spPr bwMode="auto">
          <a:xfrm>
            <a:off x="2162705" y="1312862"/>
            <a:ext cx="5143500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1" y="177800"/>
            <a:ext cx="6892239" cy="62404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09600" y="660400"/>
            <a:ext cx="2599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ПРАВИЛЬНО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91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264" y="1693329"/>
            <a:ext cx="10058400" cy="45876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667" y="245533"/>
            <a:ext cx="2599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ПРАВИЛЬНО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2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943" y="473698"/>
            <a:ext cx="7916380" cy="62492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7933" y="1075266"/>
            <a:ext cx="2497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НЕ ПРАВИЛЬНО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09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280</Words>
  <Application>Microsoft Office PowerPoint</Application>
  <PresentationFormat>Широкоэкранный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Основные ошибки при оформлении документов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Еренкова Марина Александровна</dc:creator>
  <cp:lastModifiedBy>Еренкова Марина Александровна</cp:lastModifiedBy>
  <cp:revision>14</cp:revision>
  <dcterms:created xsi:type="dcterms:W3CDTF">2021-11-11T01:19:54Z</dcterms:created>
  <dcterms:modified xsi:type="dcterms:W3CDTF">2021-11-24T00:42:42Z</dcterms:modified>
</cp:coreProperties>
</file>