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12" r:id="rId3"/>
    <p:sldId id="305" r:id="rId4"/>
    <p:sldId id="314" r:id="rId5"/>
    <p:sldId id="306" r:id="rId6"/>
    <p:sldId id="307" r:id="rId7"/>
    <p:sldId id="293" r:id="rId8"/>
    <p:sldId id="295" r:id="rId9"/>
    <p:sldId id="310" r:id="rId10"/>
    <p:sldId id="311" r:id="rId11"/>
    <p:sldId id="299" r:id="rId12"/>
    <p:sldId id="313" r:id="rId13"/>
    <p:sldId id="316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EA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567CA-8376-416D-BD0E-70742A954E69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101BA-375E-4AF3-9B00-F5130094E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101BA-375E-4AF3-9B00-F5130094E0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101BA-375E-4AF3-9B00-F5130094E0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4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4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0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71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304A5C-421B-4F1A-AFB4-483F7608A2F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B701C6-A3E8-4351-A49E-3378E545BA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soo.ru/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3286132"/>
            <a:ext cx="4241676" cy="1186652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Кулакова Татьяна Ивановна, </a:t>
            </a:r>
            <a:br>
              <a:rPr lang="ru-RU" sz="1800" b="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b="0" dirty="0" smtClean="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начальник предметно-методической лаборатории МАУ «Центр развития образования»</a:t>
            </a:r>
            <a:endParaRPr lang="ru-RU" sz="1600" b="0" dirty="0"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85163" y="1653650"/>
            <a:ext cx="7772400" cy="140030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Учебный план </a:t>
            </a:r>
          </a:p>
          <a:p>
            <a:pPr algn="ctr"/>
            <a:r>
              <a:rPr lang="ru-RU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общеобразовательного учреждения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71604" y="3053956"/>
            <a:ext cx="6813444" cy="80367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8" name="Picture 4" descr="\\Design\design\!Логотип ЦРО\01 logoC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51" y="411510"/>
            <a:ext cx="1239494" cy="987892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071538" y="2303858"/>
            <a:ext cx="6813444" cy="750099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857623" y="3143254"/>
            <a:ext cx="4291009" cy="150019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1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учебных предметов, изучаемых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 углублённом уровне в соответствии с профилями обучения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071552"/>
          <a:ext cx="8786875" cy="3895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1"/>
                <a:gridCol w="3026540"/>
                <a:gridCol w="2011087"/>
                <a:gridCol w="1392291"/>
                <a:gridCol w="928196"/>
              </a:tblGrid>
              <a:tr h="6396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Профиль обучения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Характеристика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Предметная область, соответствующая профилю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Учебные</a:t>
                      </a:r>
                      <a:r>
                        <a:rPr lang="ru-RU" sz="1000" baseline="0" dirty="0" smtClean="0"/>
                        <a:t> предметы для данного профиля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Уровень</a:t>
                      </a:r>
                      <a:r>
                        <a:rPr lang="ru-RU" sz="1000" baseline="0" dirty="0" smtClean="0"/>
                        <a:t> изучения предмета</a:t>
                      </a:r>
                      <a:endParaRPr lang="ru-RU" sz="1000" dirty="0"/>
                    </a:p>
                  </a:txBody>
                  <a:tcPr/>
                </a:tc>
              </a:tr>
              <a:tr h="50333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Технологический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Ориентирован на производственную, инженерную и информационную сферы деятельности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информатика</a:t>
                      </a:r>
                    </a:p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</a:t>
                      </a:r>
                    </a:p>
                    <a:p>
                      <a:r>
                        <a:rPr lang="ru-RU" sz="1000" dirty="0" smtClean="0"/>
                        <a:t>Информатика</a:t>
                      </a:r>
                    </a:p>
                    <a:p>
                      <a:r>
                        <a:rPr lang="ru-RU" sz="1000" dirty="0" smtClean="0"/>
                        <a:t>Физика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</a:t>
                      </a:r>
                      <a:endParaRPr lang="ru-RU" sz="1000" dirty="0"/>
                    </a:p>
                  </a:txBody>
                  <a:tcPr/>
                </a:tc>
              </a:tr>
              <a:tr h="47115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Естественнонаучный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Ориентирует на такие сферы деятельности как медицина, биотехнологии, сельское хозяйство и др.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Биология</a:t>
                      </a:r>
                    </a:p>
                    <a:p>
                      <a:r>
                        <a:rPr lang="ru-RU" sz="1000" dirty="0" smtClean="0"/>
                        <a:t>Химия</a:t>
                      </a:r>
                    </a:p>
                    <a:p>
                      <a:r>
                        <a:rPr lang="ru-RU" sz="1000" dirty="0" smtClean="0"/>
                        <a:t>Физика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</a:t>
                      </a:r>
                      <a:endParaRPr lang="ru-RU" sz="1000" dirty="0"/>
                    </a:p>
                  </a:txBody>
                  <a:tcPr/>
                </a:tc>
              </a:tr>
              <a:tr h="65328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Гуманитарный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Ориентирует на деятельность в области педагогики, психологии, филология, лингвистика, журналистика, общественные отношения и др.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 и литература</a:t>
                      </a:r>
                    </a:p>
                    <a:p>
                      <a:r>
                        <a:rPr lang="ru-RU" sz="1000" dirty="0" smtClean="0"/>
                        <a:t>Иностранные языки</a:t>
                      </a:r>
                    </a:p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</a:p>
                    <a:p>
                      <a:r>
                        <a:rPr lang="ru-RU" sz="1000" dirty="0" smtClean="0"/>
                        <a:t>Иностранный язык</a:t>
                      </a:r>
                    </a:p>
                    <a:p>
                      <a:r>
                        <a:rPr lang="ru-RU" sz="1000" dirty="0" smtClean="0"/>
                        <a:t>История</a:t>
                      </a:r>
                    </a:p>
                    <a:p>
                      <a:r>
                        <a:rPr lang="ru-RU" sz="1000" dirty="0" smtClean="0"/>
                        <a:t>Обществознание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</a:t>
                      </a:r>
                      <a:endParaRPr lang="ru-RU" sz="1000" dirty="0"/>
                    </a:p>
                  </a:txBody>
                  <a:tcPr/>
                </a:tc>
              </a:tr>
              <a:tr h="81060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Социально-экономический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Ориентирует на профессии,</a:t>
                      </a:r>
                      <a:r>
                        <a:rPr lang="ru-RU" sz="1000" baseline="0" dirty="0" smtClean="0"/>
                        <a:t> связанные с социальной сферой, финансами, экономикой, обработкой информации, предпринимательской деятельностью и др.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</a:p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</a:t>
                      </a:r>
                    </a:p>
                    <a:p>
                      <a:r>
                        <a:rPr lang="ru-RU" sz="1000" dirty="0" smtClean="0"/>
                        <a:t>Информатика</a:t>
                      </a:r>
                    </a:p>
                    <a:p>
                      <a:r>
                        <a:rPr lang="ru-RU" sz="1000" dirty="0" smtClean="0"/>
                        <a:t>История</a:t>
                      </a:r>
                    </a:p>
                    <a:p>
                      <a:r>
                        <a:rPr lang="ru-RU" sz="1000" dirty="0" smtClean="0"/>
                        <a:t>География</a:t>
                      </a:r>
                    </a:p>
                    <a:p>
                      <a:r>
                        <a:rPr lang="ru-RU" sz="1000" dirty="0" smtClean="0"/>
                        <a:t>Обществознание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</a:t>
                      </a:r>
                      <a:endParaRPr lang="ru-RU" sz="1000" dirty="0"/>
                    </a:p>
                  </a:txBody>
                  <a:tcPr/>
                </a:tc>
              </a:tr>
              <a:tr h="60368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Универсальный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Ориентирован в первую очередь на обучающихся, чей выбор «не вписывается» в рамки профилей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 выбор образовательной организации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05091" y="0"/>
            <a:ext cx="3938904" cy="5143500"/>
            <a:chOff x="5205091" y="0"/>
            <a:chExt cx="3938904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5091" y="0"/>
              <a:ext cx="3938908" cy="51435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5091" y="0"/>
              <a:ext cx="3938908" cy="259010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05091" y="2590105"/>
              <a:ext cx="3817037" cy="255339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86689" y="19813"/>
            <a:ext cx="8325484" cy="4448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75"/>
              </a:spcBef>
            </a:pPr>
            <a:r>
              <a:rPr sz="1400" b="1" spc="-5" dirty="0">
                <a:latin typeface="Calibri"/>
                <a:cs typeface="Calibri"/>
              </a:rPr>
              <a:t>Пример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учебного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плана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технологического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(инженерного)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профиля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(с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углубленным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изучением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математики </a:t>
            </a:r>
            <a:r>
              <a:rPr sz="1400" b="1" spc="-30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физики)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93679" y="461963"/>
          <a:ext cx="8425179" cy="4877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2175"/>
                <a:gridCol w="2162175"/>
                <a:gridCol w="976629"/>
                <a:gridCol w="781050"/>
                <a:gridCol w="781050"/>
                <a:gridCol w="781050"/>
                <a:gridCol w="781050"/>
              </a:tblGrid>
              <a:tr h="157759">
                <a:tc rowSpan="3"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Предметная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область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Учебный</a:t>
                      </a:r>
                      <a:r>
                        <a:rPr sz="9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Уровень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5-дневная</a:t>
                      </a:r>
                      <a:r>
                        <a:rPr sz="9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неделя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6-дневная</a:t>
                      </a:r>
                      <a:r>
                        <a:rPr sz="9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неделя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часов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неделю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часов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неделю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7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кл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с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кл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с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кл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с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кл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с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Обязательная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часть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59">
                <a:tc rowSpan="2"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Русский</a:t>
                      </a:r>
                      <a:r>
                        <a:rPr sz="9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язык</a:t>
                      </a:r>
                      <a:r>
                        <a:rPr sz="9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литература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Русский</a:t>
                      </a:r>
                      <a:r>
                        <a:rPr sz="9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язык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Литература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59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Иностранные</a:t>
                      </a:r>
                      <a:r>
                        <a:rPr sz="9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языки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Иностранный</a:t>
                      </a:r>
                      <a:r>
                        <a:rPr sz="9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язык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 rowSpan="4"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Математика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информатика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Алгебра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У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</a:tr>
              <a:tr h="157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Геометрия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У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</a:tr>
              <a:tr h="157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Вероятность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статистика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У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</a:tr>
              <a:tr h="157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Информатика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 rowSpan="3"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Естественно-научные</a:t>
                      </a:r>
                      <a:r>
                        <a:rPr sz="9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предметы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Физика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У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3D69B"/>
                    </a:solidFill>
                  </a:tcPr>
                </a:tc>
              </a:tr>
              <a:tr h="157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Химия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Биология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59">
                <a:tc rowSpan="3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Общественно-научные</a:t>
                      </a:r>
                      <a:r>
                        <a:rPr sz="9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предметы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История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Обществознание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География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 rowSpan="2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Физическая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культура,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основы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безопасности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жизнедеятельности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Физическая</a:t>
                      </a:r>
                      <a:r>
                        <a:rPr sz="9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культура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029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Основы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безопасности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жизнедеятельности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Б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Индивидуальный</a:t>
                      </a:r>
                      <a:r>
                        <a:rPr sz="9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проект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59">
                <a:tc gridSpan="2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ИТОГО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 gridSpan="2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Часть,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формируемая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участниками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образовательных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отношений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59">
                <a:tc gridSpan="2"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Учебные</a:t>
                      </a:r>
                      <a:r>
                        <a:rPr sz="9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недели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59">
                <a:tc gridSpan="2"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Всего</a:t>
                      </a:r>
                      <a:r>
                        <a:rPr sz="9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часов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75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30530">
                <a:tc gridSpan="2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Максимально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допустимая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недельная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нагрузка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соответствии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с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действующими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санитарными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правилами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нормами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37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99415">
                <a:tc gridSpan="2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Общая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допустимая недельная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нагрузка в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соответствии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действующими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7780">
                        <a:lnSpc>
                          <a:spcPts val="1075"/>
                        </a:lnSpc>
                        <a:spcBef>
                          <a:spcPts val="21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санитарными правилами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и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нормами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часах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итого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2312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ts val="869"/>
                        </a:lnSpc>
                        <a:spcBef>
                          <a:spcPts val="10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2516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R="22860" algn="r">
                        <a:lnSpc>
                          <a:spcPts val="1230"/>
                        </a:lnSpc>
                      </a:pPr>
                      <a:r>
                        <a:rPr sz="1200" dirty="0">
                          <a:solidFill>
                            <a:srgbClr val="898989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" y="7937"/>
            <a:ext cx="155575" cy="638175"/>
          </a:xfrm>
          <a:custGeom>
            <a:avLst/>
            <a:gdLst/>
            <a:ahLst/>
            <a:cxnLst/>
            <a:rect l="l" t="t" r="r" b="b"/>
            <a:pathLst>
              <a:path w="155575" h="638175">
                <a:moveTo>
                  <a:pt x="155575" y="0"/>
                </a:moveTo>
                <a:lnTo>
                  <a:pt x="0" y="0"/>
                </a:lnTo>
                <a:lnTo>
                  <a:pt x="0" y="638175"/>
                </a:lnTo>
                <a:lnTo>
                  <a:pt x="155575" y="638175"/>
                </a:lnTo>
                <a:lnTo>
                  <a:pt x="155575" y="0"/>
                </a:lnTo>
                <a:close/>
              </a:path>
            </a:pathLst>
          </a:custGeom>
          <a:solidFill>
            <a:srgbClr val="FF7C8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717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Последовательность действий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составлении учебного плана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00114"/>
            <a:ext cx="8534182" cy="4000529"/>
          </a:xfrm>
        </p:spPr>
        <p:txBody>
          <a:bodyPr>
            <a:noAutofit/>
          </a:bodyPr>
          <a:lstStyle/>
          <a:p>
            <a:pPr lvl="0">
              <a:buNone/>
            </a:pPr>
            <a:endParaRPr lang="ru-RU" sz="1600" b="1" dirty="0" smtClean="0">
              <a:solidFill>
                <a:srgbClr val="1B8EA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Изучить нормативные документы;</a:t>
            </a:r>
          </a:p>
          <a:p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рассмотреть </a:t>
            </a:r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потребность обучающихся и их родителей в изучении второго иностранного языка, родного русского языка и литературы, предметов на углублённом уровне</a:t>
            </a:r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материально-технические, кадровые условия образовательного учреждения;</a:t>
            </a:r>
          </a:p>
          <a:p>
            <a:pPr lvl="0"/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определить профиль обучения (СОО), предметы для изучения на углублённом уровне (НОО, ООО, СОО);</a:t>
            </a:r>
          </a:p>
          <a:p>
            <a:pPr lvl="0"/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сформировать обязательную часть учебного плана в соответствии с требованиями ФГОС и </a:t>
            </a:r>
            <a:r>
              <a:rPr lang="ru-RU" sz="1600" b="1" dirty="0" err="1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определить перечень предметов, учебных курсов, модулей (по выбору) для части, формируемой участниками образовательных отношений; </a:t>
            </a:r>
          </a:p>
          <a:p>
            <a:pPr lvl="0"/>
            <a:r>
              <a:rPr lang="ru-RU" sz="16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сформировать индивидуальные учебные планы (если есть запрос)</a:t>
            </a:r>
          </a:p>
        </p:txBody>
      </p:sp>
    </p:spTree>
    <p:extLst>
      <p:ext uri="{BB962C8B-B14F-4D97-AF65-F5344CB8AC3E}">
        <p14:creationId xmlns:p14="http://schemas.microsoft.com/office/powerpoint/2010/main" xmlns="" val="41534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834" y="1"/>
            <a:ext cx="412750" cy="5062220"/>
            <a:chOff x="63834" y="0"/>
            <a:chExt cx="412750" cy="50622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834" y="4687242"/>
              <a:ext cx="272966" cy="3747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7012" y="498474"/>
              <a:ext cx="11430" cy="4140200"/>
            </a:xfrm>
            <a:custGeom>
              <a:avLst/>
              <a:gdLst/>
              <a:ahLst/>
              <a:cxnLst/>
              <a:rect l="l" t="t" r="r" b="b"/>
              <a:pathLst>
                <a:path w="11429" h="4140200">
                  <a:moveTo>
                    <a:pt x="11112" y="414020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0675" y="0"/>
              <a:ext cx="155575" cy="638175"/>
            </a:xfrm>
            <a:custGeom>
              <a:avLst/>
              <a:gdLst/>
              <a:ahLst/>
              <a:cxnLst/>
              <a:rect l="l" t="t" r="r" b="b"/>
              <a:pathLst>
                <a:path w="155575" h="638175">
                  <a:moveTo>
                    <a:pt x="155575" y="0"/>
                  </a:moveTo>
                  <a:lnTo>
                    <a:pt x="0" y="0"/>
                  </a:lnTo>
                  <a:lnTo>
                    <a:pt x="0" y="638175"/>
                  </a:lnTo>
                  <a:lnTo>
                    <a:pt x="155575" y="638175"/>
                  </a:lnTo>
                  <a:lnTo>
                    <a:pt x="155575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5740" y="125983"/>
            <a:ext cx="488823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u="heavy" spc="-5" dirty="0">
                <a:solidFill>
                  <a:srgbClr val="31356E"/>
                </a:solidFill>
                <a:uFill>
                  <a:solidFill>
                    <a:srgbClr val="3A6E8E"/>
                  </a:solidFill>
                </a:uFill>
                <a:latin typeface="Verdana"/>
                <a:cs typeface="Verdana"/>
              </a:rPr>
              <a:t>ОНЛАЙН</a:t>
            </a:r>
            <a:r>
              <a:rPr sz="2700" u="heavy" spc="-5" dirty="0">
                <a:solidFill>
                  <a:srgbClr val="31356E"/>
                </a:solidFill>
                <a:uFill>
                  <a:solidFill>
                    <a:srgbClr val="3A6E8E"/>
                  </a:solidFill>
                </a:uFill>
                <a:latin typeface="Tahoma"/>
                <a:cs typeface="Tahoma"/>
              </a:rPr>
              <a:t>-</a:t>
            </a:r>
            <a:r>
              <a:rPr sz="2700" u="heavy" spc="-5" dirty="0">
                <a:solidFill>
                  <a:srgbClr val="31356E"/>
                </a:solidFill>
                <a:uFill>
                  <a:solidFill>
                    <a:srgbClr val="3A6E8E"/>
                  </a:solidFill>
                </a:uFill>
                <a:latin typeface="Verdana"/>
                <a:cs typeface="Verdana"/>
              </a:rPr>
              <a:t>ИНСТРУМЕНТ</a:t>
            </a:r>
            <a:r>
              <a:rPr sz="2700" spc="-5" dirty="0">
                <a:solidFill>
                  <a:srgbClr val="31356E"/>
                </a:solidFill>
                <a:latin typeface="Verdana"/>
                <a:cs typeface="Verdana"/>
              </a:rPr>
              <a:t>Ы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169" y="4695444"/>
            <a:ext cx="65258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45" dirty="0">
                <a:solidFill>
                  <a:srgbClr val="002060"/>
                </a:solidFill>
                <a:latin typeface="Verdana"/>
                <a:cs typeface="Verdana"/>
              </a:rPr>
              <a:t>Портал</a:t>
            </a:r>
            <a:r>
              <a:rPr sz="1400" b="1" spc="-7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400" b="1" spc="-45" dirty="0">
                <a:solidFill>
                  <a:srgbClr val="002060"/>
                </a:solidFill>
                <a:latin typeface="Tahoma"/>
                <a:cs typeface="Tahoma"/>
              </a:rPr>
              <a:t>«</a:t>
            </a:r>
            <a:r>
              <a:rPr sz="1400" b="1" spc="-45" dirty="0">
                <a:solidFill>
                  <a:srgbClr val="002060"/>
                </a:solidFill>
                <a:latin typeface="Verdana"/>
                <a:cs typeface="Verdana"/>
              </a:rPr>
              <a:t>Единое</a:t>
            </a:r>
            <a:r>
              <a:rPr sz="1400" b="1" spc="-7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400" b="1" spc="-40" dirty="0">
                <a:solidFill>
                  <a:srgbClr val="002060"/>
                </a:solidFill>
                <a:latin typeface="Verdana"/>
                <a:cs typeface="Verdana"/>
              </a:rPr>
              <a:t>содержание</a:t>
            </a:r>
            <a:r>
              <a:rPr sz="1400" b="1" spc="-7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400" b="1" spc="-45" dirty="0">
                <a:solidFill>
                  <a:srgbClr val="002060"/>
                </a:solidFill>
                <a:latin typeface="Verdana"/>
                <a:cs typeface="Verdana"/>
              </a:rPr>
              <a:t>общего</a:t>
            </a:r>
            <a:r>
              <a:rPr sz="1400" b="1" spc="-8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400" b="1" spc="-70" dirty="0">
                <a:solidFill>
                  <a:srgbClr val="002060"/>
                </a:solidFill>
                <a:latin typeface="Verdana"/>
                <a:cs typeface="Verdana"/>
              </a:rPr>
              <a:t>образования</a:t>
            </a:r>
            <a:r>
              <a:rPr sz="1400" b="1" spc="-70" dirty="0">
                <a:solidFill>
                  <a:srgbClr val="002060"/>
                </a:solidFill>
                <a:latin typeface="Tahoma"/>
                <a:cs typeface="Tahoma"/>
              </a:rPr>
              <a:t>»:</a:t>
            </a:r>
            <a:r>
              <a:rPr sz="1400" b="1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400" b="1" spc="25" dirty="0">
                <a:solidFill>
                  <a:srgbClr val="002060"/>
                </a:solidFill>
                <a:latin typeface="Tahoma"/>
                <a:cs typeface="Tahoma"/>
                <a:hlinkClick r:id="rId3"/>
              </a:rPr>
              <a:t>www.edsoo.ru</a:t>
            </a:r>
            <a:endParaRPr sz="14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79466" y="1081087"/>
            <a:ext cx="208279" cy="3059430"/>
            <a:chOff x="779462" y="1081087"/>
            <a:chExt cx="208279" cy="3059430"/>
          </a:xfrm>
        </p:grpSpPr>
        <p:sp>
          <p:nvSpPr>
            <p:cNvPr id="9" name="object 9"/>
            <p:cNvSpPr/>
            <p:nvPr/>
          </p:nvSpPr>
          <p:spPr>
            <a:xfrm>
              <a:off x="792162" y="1093787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2162" y="1093787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83443" y="1260475"/>
              <a:ext cx="0" cy="660400"/>
            </a:xfrm>
            <a:custGeom>
              <a:avLst/>
              <a:gdLst/>
              <a:ahLst/>
              <a:cxnLst/>
              <a:rect l="l" t="t" r="r" b="b"/>
              <a:pathLst>
                <a:path h="660400">
                  <a:moveTo>
                    <a:pt x="0" y="0"/>
                  </a:moveTo>
                  <a:lnTo>
                    <a:pt x="0" y="660400"/>
                  </a:lnTo>
                </a:path>
              </a:pathLst>
            </a:custGeom>
            <a:ln w="20637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3274" y="3956049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3274" y="3956049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3443" y="2092325"/>
              <a:ext cx="0" cy="1868805"/>
            </a:xfrm>
            <a:custGeom>
              <a:avLst/>
              <a:gdLst/>
              <a:ahLst/>
              <a:cxnLst/>
              <a:rect l="l" t="t" r="r" b="b"/>
              <a:pathLst>
                <a:path h="1868804">
                  <a:moveTo>
                    <a:pt x="0" y="0"/>
                  </a:moveTo>
                  <a:lnTo>
                    <a:pt x="0" y="1868487"/>
                  </a:lnTo>
                </a:path>
              </a:pathLst>
            </a:custGeom>
            <a:ln w="20637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92162" y="1920875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92162" y="1920875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067788" y="1892301"/>
            <a:ext cx="23056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31356E"/>
                </a:solidFill>
                <a:latin typeface="Calibri"/>
                <a:cs typeface="Calibri"/>
              </a:rPr>
              <a:t>8</a:t>
            </a:r>
            <a:r>
              <a:rPr sz="1200" b="1" spc="-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1356E"/>
                </a:solidFill>
                <a:latin typeface="Calibri"/>
                <a:cs typeface="Calibri"/>
              </a:rPr>
              <a:t>РАЗДЕЛОВ</a:t>
            </a:r>
            <a:r>
              <a:rPr sz="1200" b="1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1356E"/>
                </a:solidFill>
                <a:latin typeface="Calibri"/>
                <a:cs typeface="Calibri"/>
              </a:rPr>
              <a:t>РАБОЧИХ</a:t>
            </a:r>
            <a:r>
              <a:rPr sz="1200" b="1" spc="-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1356E"/>
                </a:solidFill>
                <a:latin typeface="Calibri"/>
                <a:cs typeface="Calibri"/>
              </a:rPr>
              <a:t>ПРОГРАММ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40617" y="1282702"/>
            <a:ext cx="3240405" cy="5565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475" indent="-231775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учебный</a:t>
            </a:r>
            <a:r>
              <a:rPr sz="1200" spc="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план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для</a:t>
            </a:r>
            <a:r>
              <a:rPr sz="1200" spc="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5-дневной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учебной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недели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ts val="1430"/>
              </a:lnSpc>
              <a:spcBef>
                <a:spcPts val="45"/>
              </a:spcBef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учебный</a:t>
            </a:r>
            <a:r>
              <a:rPr sz="1200" spc="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план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для</a:t>
            </a:r>
            <a:r>
              <a:rPr sz="1200" spc="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6-дневной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учебной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недели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ts val="1430"/>
              </a:lnSpc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индивидуальный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учебный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план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00442" y="2078227"/>
            <a:ext cx="3777615" cy="12926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475" indent="-231775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титульный</a:t>
            </a:r>
            <a:r>
              <a:rPr sz="1200" spc="-3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лист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ts val="1430"/>
              </a:lnSpc>
              <a:spcBef>
                <a:spcPts val="45"/>
              </a:spcBef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пояснительная</a:t>
            </a:r>
            <a:r>
              <a:rPr sz="1200" spc="-2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записка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ts val="1405"/>
              </a:lnSpc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содержание</a:t>
            </a:r>
            <a:r>
              <a:rPr sz="1200" spc="-2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учебного</a:t>
            </a:r>
            <a:r>
              <a:rPr sz="1200" spc="-1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предмета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ts val="1415"/>
              </a:lnSpc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планируемые</a:t>
            </a:r>
            <a:r>
              <a:rPr sz="1200" spc="-1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образовательные</a:t>
            </a:r>
            <a:r>
              <a:rPr sz="1200" spc="-15" dirty="0">
                <a:solidFill>
                  <a:srgbClr val="31356E"/>
                </a:solidFill>
                <a:latin typeface="Calibri"/>
                <a:cs typeface="Calibri"/>
              </a:rPr>
              <a:t> результаты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ts val="1430"/>
              </a:lnSpc>
              <a:spcBef>
                <a:spcPts val="50"/>
              </a:spcBef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тематическое</a:t>
            </a:r>
            <a:r>
              <a:rPr sz="1200" spc="-1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планирование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ts val="1430"/>
              </a:lnSpc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поурочное</a:t>
            </a:r>
            <a:r>
              <a:rPr sz="1200" spc="-1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планирование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ct val="100000"/>
              </a:lnSpc>
              <a:spcBef>
                <a:spcPts val="45"/>
              </a:spcBef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учебно-методическое</a:t>
            </a:r>
            <a:r>
              <a:rPr sz="1200" spc="1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обеспечение</a:t>
            </a:r>
            <a:r>
              <a:rPr sz="1200" spc="2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образовательного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00442" y="3361436"/>
            <a:ext cx="2839085" cy="5565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475">
              <a:lnSpc>
                <a:spcPts val="1415"/>
              </a:lnSpc>
              <a:spcBef>
                <a:spcPts val="100"/>
              </a:spcBef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процесса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ts val="1415"/>
              </a:lnSpc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материально-техническое</a:t>
            </a:r>
            <a:r>
              <a:rPr sz="1200" spc="-2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обеспечение</a:t>
            </a:r>
            <a:endParaRPr sz="1200">
              <a:latin typeface="Calibri"/>
              <a:cs typeface="Calibri"/>
            </a:endParaRPr>
          </a:p>
          <a:p>
            <a:pPr marL="244475">
              <a:lnSpc>
                <a:spcPct val="100000"/>
              </a:lnSpc>
              <a:spcBef>
                <a:spcPts val="45"/>
              </a:spcBef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образовательного</a:t>
            </a:r>
            <a:r>
              <a:rPr sz="1200" spc="-2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процесса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60749" y="3913125"/>
            <a:ext cx="3194050" cy="5693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31356E"/>
                </a:solidFill>
                <a:latin typeface="Calibri"/>
                <a:cs typeface="Calibri"/>
              </a:rPr>
              <a:t>2</a:t>
            </a:r>
            <a:r>
              <a:rPr sz="1200" b="1" spc="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1356E"/>
                </a:solidFill>
                <a:latin typeface="Calibri"/>
                <a:cs typeface="Calibri"/>
              </a:rPr>
              <a:t>ВАРИАНТА</a:t>
            </a:r>
            <a:r>
              <a:rPr sz="1200" b="1" spc="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1356E"/>
                </a:solidFill>
                <a:latin typeface="Calibri"/>
                <a:cs typeface="Calibri"/>
              </a:rPr>
              <a:t>СОЗДАНИЯ</a:t>
            </a:r>
            <a:r>
              <a:rPr sz="1200" b="1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1356E"/>
                </a:solidFill>
                <a:latin typeface="Calibri"/>
                <a:cs typeface="Calibri"/>
              </a:rPr>
              <a:t>РАБОЧЕЙ</a:t>
            </a:r>
            <a:r>
              <a:rPr sz="1200" b="1" spc="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1356E"/>
                </a:solidFill>
                <a:latin typeface="Calibri"/>
                <a:cs typeface="Calibri"/>
              </a:rPr>
              <a:t>ПРОГРАММЫ</a:t>
            </a:r>
            <a:endParaRPr sz="1200">
              <a:latin typeface="Calibri"/>
              <a:cs typeface="Calibri"/>
            </a:endParaRPr>
          </a:p>
          <a:p>
            <a:pPr marL="299720" indent="-232410">
              <a:lnSpc>
                <a:spcPts val="1415"/>
              </a:lnSpc>
              <a:buFont typeface="Verdana"/>
              <a:buChar char="•"/>
              <a:tabLst>
                <a:tab pos="299720" algn="l"/>
                <a:tab pos="30035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на</a:t>
            </a:r>
            <a:r>
              <a:rPr sz="1200" spc="-3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31356E"/>
                </a:solidFill>
                <a:latin typeface="Calibri"/>
                <a:cs typeface="Calibri"/>
              </a:rPr>
              <a:t>год</a:t>
            </a:r>
            <a:endParaRPr sz="1200">
              <a:latin typeface="Calibri"/>
              <a:cs typeface="Calibri"/>
            </a:endParaRPr>
          </a:p>
          <a:p>
            <a:pPr marL="299720" indent="-232410">
              <a:lnSpc>
                <a:spcPct val="100000"/>
              </a:lnSpc>
              <a:spcBef>
                <a:spcPts val="70"/>
              </a:spcBef>
              <a:buFont typeface="Verdana"/>
              <a:buChar char="•"/>
              <a:tabLst>
                <a:tab pos="299720" algn="l"/>
                <a:tab pos="300355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на</a:t>
            </a:r>
            <a:r>
              <a:rPr sz="1200" spc="-3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уровень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870450" y="1081087"/>
            <a:ext cx="209550" cy="3059430"/>
            <a:chOff x="4870450" y="1081087"/>
            <a:chExt cx="209550" cy="3059430"/>
          </a:xfrm>
        </p:grpSpPr>
        <p:sp>
          <p:nvSpPr>
            <p:cNvPr id="23" name="object 23"/>
            <p:cNvSpPr/>
            <p:nvPr/>
          </p:nvSpPr>
          <p:spPr>
            <a:xfrm>
              <a:off x="4883150" y="1093787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83150" y="1093787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74431" y="1260475"/>
              <a:ext cx="0" cy="776605"/>
            </a:xfrm>
            <a:custGeom>
              <a:avLst/>
              <a:gdLst/>
              <a:ahLst/>
              <a:cxnLst/>
              <a:rect l="l" t="t" r="r" b="b"/>
              <a:pathLst>
                <a:path h="776605">
                  <a:moveTo>
                    <a:pt x="0" y="0"/>
                  </a:moveTo>
                  <a:lnTo>
                    <a:pt x="0" y="776287"/>
                  </a:lnTo>
                </a:path>
              </a:pathLst>
            </a:custGeom>
            <a:ln w="2063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894262" y="3956049"/>
              <a:ext cx="173355" cy="171450"/>
            </a:xfrm>
            <a:custGeom>
              <a:avLst/>
              <a:gdLst/>
              <a:ahLst/>
              <a:cxnLst/>
              <a:rect l="l" t="t" r="r" b="b"/>
              <a:pathLst>
                <a:path w="173354" h="171450">
                  <a:moveTo>
                    <a:pt x="173037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3037" y="171450"/>
                  </a:lnTo>
                  <a:lnTo>
                    <a:pt x="173037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94262" y="3956049"/>
              <a:ext cx="173355" cy="171450"/>
            </a:xfrm>
            <a:custGeom>
              <a:avLst/>
              <a:gdLst/>
              <a:ahLst/>
              <a:cxnLst/>
              <a:rect l="l" t="t" r="r" b="b"/>
              <a:pathLst>
                <a:path w="173354" h="171450">
                  <a:moveTo>
                    <a:pt x="0" y="0"/>
                  </a:moveTo>
                  <a:lnTo>
                    <a:pt x="173037" y="0"/>
                  </a:lnTo>
                  <a:lnTo>
                    <a:pt x="173037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974431" y="2208212"/>
              <a:ext cx="0" cy="1752600"/>
            </a:xfrm>
            <a:custGeom>
              <a:avLst/>
              <a:gdLst/>
              <a:ahLst/>
              <a:cxnLst/>
              <a:rect l="l" t="t" r="r" b="b"/>
              <a:pathLst>
                <a:path h="1752600">
                  <a:moveTo>
                    <a:pt x="0" y="0"/>
                  </a:moveTo>
                  <a:lnTo>
                    <a:pt x="0" y="1752599"/>
                  </a:lnTo>
                </a:path>
              </a:pathLst>
            </a:custGeom>
            <a:ln w="2063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83150" y="2036762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883150" y="2036762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4985038" y="761492"/>
            <a:ext cx="3093720" cy="5103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solidFill>
                  <a:srgbClr val="31356E"/>
                </a:solidFill>
                <a:latin typeface="Verdana"/>
                <a:cs typeface="Verdana"/>
              </a:rPr>
              <a:t>КОНСТРУКТОР</a:t>
            </a:r>
            <a:r>
              <a:rPr sz="1200" b="1" spc="30" dirty="0">
                <a:solidFill>
                  <a:srgbClr val="31356E"/>
                </a:solidFill>
                <a:latin typeface="Verdana"/>
                <a:cs typeface="Verdana"/>
              </a:rPr>
              <a:t> </a:t>
            </a:r>
            <a:r>
              <a:rPr sz="1200" b="1" spc="15" dirty="0">
                <a:solidFill>
                  <a:srgbClr val="31356E"/>
                </a:solidFill>
                <a:latin typeface="Verdana"/>
                <a:cs typeface="Verdana"/>
              </a:rPr>
              <a:t>УЧЕБНЫХ</a:t>
            </a:r>
            <a:r>
              <a:rPr sz="1200" b="1" spc="20" dirty="0">
                <a:solidFill>
                  <a:srgbClr val="31356E"/>
                </a:solidFill>
                <a:latin typeface="Verdana"/>
                <a:cs typeface="Verdana"/>
              </a:rPr>
              <a:t> ПЛАНОВ</a:t>
            </a:r>
            <a:endParaRPr sz="1200">
              <a:latin typeface="Verdana"/>
              <a:cs typeface="Verdana"/>
            </a:endParaRPr>
          </a:p>
          <a:p>
            <a:pPr marL="129539">
              <a:lnSpc>
                <a:spcPct val="100000"/>
              </a:lnSpc>
              <a:spcBef>
                <a:spcPts val="1030"/>
              </a:spcBef>
            </a:pPr>
            <a:r>
              <a:rPr sz="1200" b="1" dirty="0">
                <a:solidFill>
                  <a:srgbClr val="31356E"/>
                </a:solidFill>
                <a:latin typeface="Calibri"/>
                <a:cs typeface="Calibri"/>
              </a:rPr>
              <a:t>НАЛИЧИЕ</a:t>
            </a:r>
            <a:r>
              <a:rPr sz="1200" b="1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1356E"/>
                </a:solidFill>
                <a:latin typeface="Calibri"/>
                <a:cs typeface="Calibri"/>
              </a:rPr>
              <a:t>ВАРИАНТОВ </a:t>
            </a:r>
            <a:r>
              <a:rPr sz="1200" b="1" spc="-10" dirty="0">
                <a:solidFill>
                  <a:srgbClr val="31356E"/>
                </a:solidFill>
                <a:latin typeface="Calibri"/>
                <a:cs typeface="Calibri"/>
              </a:rPr>
              <a:t>УЧЕБНОГО</a:t>
            </a:r>
            <a:r>
              <a:rPr sz="1200" b="1" spc="-5" dirty="0">
                <a:solidFill>
                  <a:srgbClr val="31356E"/>
                </a:solidFill>
                <a:latin typeface="Calibri"/>
                <a:cs typeface="Calibri"/>
              </a:rPr>
              <a:t> ПЛАНА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90476" y="1980692"/>
            <a:ext cx="3678554" cy="879856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200" b="1" dirty="0">
                <a:solidFill>
                  <a:srgbClr val="31356E"/>
                </a:solidFill>
                <a:latin typeface="Calibri"/>
                <a:cs typeface="Calibri"/>
              </a:rPr>
              <a:t>НАЛИЧИЕ</a:t>
            </a:r>
            <a:r>
              <a:rPr sz="1200" b="1" spc="-2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1356E"/>
                </a:solidFill>
                <a:latin typeface="Calibri"/>
                <a:cs typeface="Calibri"/>
              </a:rPr>
              <a:t>АВТОМАТИЗИРОВАННОГО</a:t>
            </a:r>
            <a:r>
              <a:rPr sz="1200" b="1" spc="-1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1356E"/>
                </a:solidFill>
                <a:latin typeface="Calibri"/>
                <a:cs typeface="Calibri"/>
              </a:rPr>
              <a:t>КОНТРОЛЯ</a:t>
            </a:r>
            <a:r>
              <a:rPr sz="1200" b="1" spc="-2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1356E"/>
                </a:solidFill>
                <a:latin typeface="Calibri"/>
                <a:cs typeface="Calibri"/>
              </a:rPr>
              <a:t>ЧАСОВ</a:t>
            </a:r>
            <a:endParaRPr sz="1200">
              <a:latin typeface="Calibri"/>
              <a:cs typeface="Calibri"/>
            </a:endParaRPr>
          </a:p>
          <a:p>
            <a:pPr marL="62230" marR="190500">
              <a:lnSpc>
                <a:spcPct val="103299"/>
              </a:lnSpc>
              <a:spcBef>
                <a:spcPts val="170"/>
              </a:spcBef>
              <a:buFont typeface="Verdana"/>
              <a:buChar char="•"/>
              <a:tabLst>
                <a:tab pos="186690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проверка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на соответствие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требованиям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ФГОС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НОО </a:t>
            </a:r>
            <a:r>
              <a:rPr sz="1200" spc="-254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и ООО</a:t>
            </a:r>
            <a:endParaRPr sz="1200">
              <a:latin typeface="Calibri"/>
              <a:cs typeface="Calibri"/>
            </a:endParaRPr>
          </a:p>
          <a:p>
            <a:pPr marL="186055" indent="-124460">
              <a:lnSpc>
                <a:spcPct val="100000"/>
              </a:lnSpc>
              <a:spcBef>
                <a:spcPts val="455"/>
              </a:spcBef>
              <a:buFont typeface="Verdana"/>
              <a:buChar char="•"/>
              <a:tabLst>
                <a:tab pos="186690" algn="l"/>
              </a:tabLst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проверка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на соответствие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требованиям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САНПИН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00442" y="1282700"/>
            <a:ext cx="28124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475" indent="-231775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более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 90 тыс.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учителей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первых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 классов</a:t>
            </a:r>
            <a:endParaRPr sz="1200">
              <a:latin typeface="Calibri"/>
              <a:cs typeface="Calibri"/>
            </a:endParaRPr>
          </a:p>
          <a:p>
            <a:pPr marL="244475" indent="-231775">
              <a:lnSpc>
                <a:spcPct val="100000"/>
              </a:lnSpc>
              <a:spcBef>
                <a:spcPts val="45"/>
              </a:spcBef>
              <a:buFont typeface="Verdana"/>
              <a:buChar char="•"/>
              <a:tabLst>
                <a:tab pos="243840" algn="l"/>
                <a:tab pos="244475" algn="l"/>
              </a:tabLst>
            </a:pP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более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100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тыс.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учителей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пятых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классов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93934" y="1075435"/>
            <a:ext cx="37528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1356E"/>
                </a:solidFill>
                <a:latin typeface="Calibri"/>
                <a:cs typeface="Calibri"/>
              </a:rPr>
              <a:t>ВОЗМОЖНОСТЬ </a:t>
            </a:r>
            <a:r>
              <a:rPr sz="1200" b="1" spc="-10" dirty="0">
                <a:solidFill>
                  <a:srgbClr val="31356E"/>
                </a:solidFill>
                <a:latin typeface="Calibri"/>
                <a:cs typeface="Calibri"/>
              </a:rPr>
              <a:t>ФОРМИРОВАТЬ</a:t>
            </a:r>
            <a:r>
              <a:rPr sz="1200" b="1" spc="-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1356E"/>
                </a:solidFill>
                <a:latin typeface="Calibri"/>
                <a:cs typeface="Calibri"/>
              </a:rPr>
              <a:t>РАБОЧУЮ</a:t>
            </a:r>
            <a:r>
              <a:rPr sz="1200" b="1" spc="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1356E"/>
                </a:solidFill>
                <a:latin typeface="Calibri"/>
                <a:cs typeface="Calibri"/>
              </a:rPr>
              <a:t>ПРОГРАММУ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40837" y="3882646"/>
            <a:ext cx="2673985" cy="48282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200" b="1" spc="-5" dirty="0">
                <a:solidFill>
                  <a:srgbClr val="31356E"/>
                </a:solidFill>
                <a:latin typeface="Calibri"/>
                <a:cs typeface="Calibri"/>
              </a:rPr>
              <a:t>ПЛАН</a:t>
            </a:r>
            <a:r>
              <a:rPr sz="1200" b="1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1356E"/>
                </a:solidFill>
                <a:latin typeface="Calibri"/>
                <a:cs typeface="Calibri"/>
              </a:rPr>
              <a:t>ВНЕУРОЧНОЙ</a:t>
            </a:r>
            <a:r>
              <a:rPr sz="1200" b="1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1356E"/>
                </a:solidFill>
                <a:latin typeface="Calibri"/>
                <a:cs typeface="Calibri"/>
              </a:rPr>
              <a:t>ДЕЯТЕЛЬНОСТИ</a:t>
            </a:r>
            <a:endParaRPr sz="1200">
              <a:latin typeface="Calibri"/>
              <a:cs typeface="Calibri"/>
            </a:endParaRPr>
          </a:p>
          <a:p>
            <a:pPr marL="115570">
              <a:lnSpc>
                <a:spcPct val="100000"/>
              </a:lnSpc>
              <a:spcBef>
                <a:spcPts val="380"/>
              </a:spcBef>
            </a:pP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возможность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выбора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1356E"/>
                </a:solidFill>
                <a:latin typeface="Calibri"/>
                <a:cs typeface="Calibri"/>
              </a:rPr>
              <a:t>количества</a:t>
            </a:r>
            <a:r>
              <a:rPr sz="1200" spc="-1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1356E"/>
                </a:solidFill>
                <a:latin typeface="Calibri"/>
                <a:cs typeface="Calibri"/>
              </a:rPr>
              <a:t>часов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84517" y="761491"/>
            <a:ext cx="33458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solidFill>
                  <a:srgbClr val="31356E"/>
                </a:solidFill>
                <a:latin typeface="Verdana"/>
                <a:cs typeface="Verdana"/>
              </a:rPr>
              <a:t>КОНСТРУКТОР</a:t>
            </a:r>
            <a:r>
              <a:rPr sz="1200" b="1" spc="25" dirty="0">
                <a:solidFill>
                  <a:srgbClr val="31356E"/>
                </a:solidFill>
                <a:latin typeface="Verdana"/>
                <a:cs typeface="Verdana"/>
              </a:rPr>
              <a:t> РАБОЧИХ</a:t>
            </a:r>
            <a:r>
              <a:rPr sz="1200" b="1" spc="15" dirty="0">
                <a:solidFill>
                  <a:srgbClr val="31356E"/>
                </a:solidFill>
                <a:latin typeface="Verdana"/>
                <a:cs typeface="Verdana"/>
              </a:rPr>
              <a:t> </a:t>
            </a:r>
            <a:r>
              <a:rPr sz="1200" b="1" spc="40" dirty="0">
                <a:solidFill>
                  <a:srgbClr val="31356E"/>
                </a:solidFill>
                <a:latin typeface="Verdana"/>
                <a:cs typeface="Verdana"/>
              </a:rPr>
              <a:t>ПРОГРАММ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425819" y="4787901"/>
            <a:ext cx="180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229600" cy="4860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57303"/>
            <a:ext cx="8534182" cy="3643339"/>
          </a:xfrm>
        </p:spPr>
        <p:txBody>
          <a:bodyPr>
            <a:noAutofit/>
          </a:bodyPr>
          <a:lstStyle/>
          <a:p>
            <a:pPr lvl="0"/>
            <a:r>
              <a:rPr lang="ru-RU" sz="18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Обеспечивает реализацию требований федеральных государственных образовательных стандартов начального, основного и среднего общего образования с учетом образовательных потребностей и способностей обучающихся;</a:t>
            </a:r>
          </a:p>
          <a:p>
            <a:pPr lvl="0"/>
            <a:r>
              <a:rPr lang="ru-RU" sz="18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определяет перечень, трудоемкость, последовательность, распределение по периодам обучения предметов, курсов, дисциплин, модулей и иных видов учебной деятельности;</a:t>
            </a:r>
          </a:p>
          <a:p>
            <a:pPr lvl="0"/>
            <a:r>
              <a:rPr lang="ru-RU" sz="18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фиксирует максимальную учебную нагрузку по каждому предмету;</a:t>
            </a:r>
          </a:p>
          <a:p>
            <a:pPr lvl="0"/>
            <a:r>
              <a:rPr lang="ru-RU" sz="180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определяет количество часов, выделенных на изучение предметов на базовом и углублённом уровнях</a:t>
            </a:r>
          </a:p>
        </p:txBody>
      </p:sp>
    </p:spTree>
    <p:extLst>
      <p:ext uri="{BB962C8B-B14F-4D97-AF65-F5344CB8AC3E}">
        <p14:creationId xmlns:p14="http://schemas.microsoft.com/office/powerpoint/2010/main" xmlns="" val="41534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0048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Нормативная база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71553"/>
            <a:ext cx="8534182" cy="3929090"/>
          </a:xfrm>
        </p:spPr>
        <p:txBody>
          <a:bodyPr>
            <a:noAutofit/>
          </a:bodyPr>
          <a:lstStyle/>
          <a:p>
            <a:pPr lvl="0"/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29.12.2012 № 273 «Об образовании в Российской Федерации»;</a:t>
            </a:r>
          </a:p>
          <a:p>
            <a:pPr lvl="0"/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начального общего образования (приказ Министерства  просвещения Российской Федерации от 31 мая 2021 г. № 286);</a:t>
            </a:r>
          </a:p>
          <a:p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основного общего образования (приказ Министерства просвещения Российской Федерации от 31 мая 2021 г. № 287);</a:t>
            </a:r>
          </a:p>
          <a:p>
            <a:pPr lvl="0"/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федеральный государственный образовательный стандарт среднего общего образования (приказ Министерства просвещения Российской Федерации от 12 августа 2022 г. № 732);</a:t>
            </a:r>
          </a:p>
          <a:p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начального общего образования (ФОП НОО) (приказ Министерства просвещения Российской Федерации от 16.11.2022 № 992);</a:t>
            </a:r>
          </a:p>
          <a:p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основного общего образования (ФОП ООО) (приказ Министерства просвещения Российской Федерации от 16.11.2022 № 993);</a:t>
            </a:r>
          </a:p>
          <a:p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среднего общего образования (ФОП СОО) (приказ Министерства просвещения Российской Федерации от 23.11.2022 № 1014);</a:t>
            </a:r>
          </a:p>
          <a:p>
            <a:pPr lvl="0"/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Российской Федерации «Об утверждении </a:t>
            </a:r>
            <a:r>
              <a:rPr lang="ru-RU" sz="1050" b="1" dirty="0" err="1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 2.4.3648-20 «Санитарно-эпидемиологические требования к организации воспитания и обучения, отдыха и оздоровления детей и молодежи» от 28 сентября 2020 г. № 28;</a:t>
            </a:r>
          </a:p>
          <a:p>
            <a:pPr lvl="0"/>
            <a:r>
              <a:rPr lang="ru-RU" sz="1050" b="1" dirty="0" smtClean="0">
                <a:solidFill>
                  <a:srgbClr val="1B8EA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«Об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деятельность» от 21 сентября 2022 г. № 858.</a:t>
            </a:r>
          </a:p>
        </p:txBody>
      </p:sp>
    </p:spTree>
    <p:extLst>
      <p:ext uri="{BB962C8B-B14F-4D97-AF65-F5344CB8AC3E}">
        <p14:creationId xmlns:p14="http://schemas.microsoft.com/office/powerpoint/2010/main" xmlns="" val="41534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3528"/>
            <a:ext cx="8643998" cy="4860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ФГОС НОО, ООО, СОО: общий объем аудиторной нагрузки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357313"/>
          <a:ext cx="85344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068"/>
                <a:gridCol w="1382732"/>
                <a:gridCol w="1474788"/>
                <a:gridCol w="1370012"/>
                <a:gridCol w="1422400"/>
                <a:gridCol w="1422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НОО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ООО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СОО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 06.10.2009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373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 31.05.2021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286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от 18.07.2022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569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 17.12.2010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1897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 31.05.2021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286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от 18.07.2022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568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 06.10.2009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 12.09.2022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732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2904 часов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3345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2954 часов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3345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5267 часов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6020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5058 часов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5848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2190 часов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2590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2170 часов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2516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34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3139" y="70611"/>
            <a:ext cx="294767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КАЛЕНДАРНЫЙ</a:t>
            </a:r>
            <a:r>
              <a:rPr sz="2200" spc="-30" dirty="0"/>
              <a:t> </a:t>
            </a:r>
            <a:r>
              <a:rPr sz="2200" spc="-40" dirty="0"/>
              <a:t>ГРАФИК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474280" y="502412"/>
            <a:ext cx="3391535" cy="394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ПРОДОЛЖИТЕЛЬНОСТЬ:</a:t>
            </a:r>
            <a:endParaRPr sz="1800">
              <a:latin typeface="Calibri"/>
              <a:cs typeface="Calibri"/>
            </a:endParaRPr>
          </a:p>
          <a:p>
            <a:pPr marL="300355">
              <a:lnSpc>
                <a:spcPct val="100000"/>
              </a:lnSpc>
              <a:spcBef>
                <a:spcPts val="1255"/>
              </a:spcBef>
            </a:pPr>
            <a:r>
              <a:rPr sz="1600" b="1" spc="-5" dirty="0">
                <a:latin typeface="Calibri"/>
                <a:cs typeface="Calibri"/>
              </a:rPr>
              <a:t>учебных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четвертей</a:t>
            </a:r>
            <a:endParaRPr sz="1600">
              <a:latin typeface="Calibri"/>
              <a:cs typeface="Calibri"/>
            </a:endParaRPr>
          </a:p>
          <a:p>
            <a:pPr marL="300355">
              <a:lnSpc>
                <a:spcPct val="100000"/>
              </a:lnSpc>
              <a:spcBef>
                <a:spcPts val="545"/>
              </a:spcBef>
            </a:pP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,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II,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IV</a:t>
            </a:r>
            <a:r>
              <a:rPr sz="1200" b="1" spc="254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четверть</a:t>
            </a:r>
            <a:endParaRPr sz="1200">
              <a:latin typeface="Calibri"/>
              <a:cs typeface="Calibri"/>
            </a:endParaRPr>
          </a:p>
          <a:p>
            <a:pPr marL="417830" indent="-118110">
              <a:lnSpc>
                <a:spcPct val="100000"/>
              </a:lnSpc>
              <a:spcBef>
                <a:spcPts val="960"/>
              </a:spcBef>
              <a:buSzPct val="133333"/>
              <a:buFont typeface="Arial MT"/>
              <a:buChar char="•"/>
              <a:tabLst>
                <a:tab pos="418465" algn="l"/>
              </a:tabLst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учебных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недель</a:t>
            </a:r>
            <a:endParaRPr sz="1200">
              <a:latin typeface="Calibri"/>
              <a:cs typeface="Calibri"/>
            </a:endParaRPr>
          </a:p>
          <a:p>
            <a:pPr marL="300355">
              <a:lnSpc>
                <a:spcPct val="100000"/>
              </a:lnSpc>
              <a:spcBef>
                <a:spcPts val="765"/>
              </a:spcBef>
            </a:pPr>
            <a:r>
              <a:rPr sz="1200" b="1" dirty="0">
                <a:latin typeface="Calibri"/>
                <a:cs typeface="Calibri"/>
              </a:rPr>
              <a:t>III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четверть</a:t>
            </a:r>
            <a:endParaRPr sz="1200">
              <a:latin typeface="Calibri"/>
              <a:cs typeface="Calibri"/>
            </a:endParaRPr>
          </a:p>
          <a:p>
            <a:pPr marL="354330" indent="-54610">
              <a:lnSpc>
                <a:spcPct val="100000"/>
              </a:lnSpc>
              <a:spcBef>
                <a:spcPts val="555"/>
              </a:spcBef>
              <a:buSzPct val="91666"/>
              <a:buFont typeface="Arial MT"/>
              <a:buChar char="•"/>
              <a:tabLst>
                <a:tab pos="354965" algn="l"/>
              </a:tabLst>
            </a:pPr>
            <a:r>
              <a:rPr sz="1200" dirty="0">
                <a:latin typeface="Calibri"/>
                <a:cs typeface="Calibri"/>
              </a:rPr>
              <a:t>10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учебных </a:t>
            </a:r>
            <a:r>
              <a:rPr sz="1200" spc="-10" dirty="0">
                <a:latin typeface="Calibri"/>
                <a:cs typeface="Calibri"/>
              </a:rPr>
              <a:t>недель </a:t>
            </a:r>
            <a:r>
              <a:rPr sz="1200" spc="-5" dirty="0">
                <a:latin typeface="Calibri"/>
                <a:cs typeface="Calibri"/>
              </a:rPr>
              <a:t>(2-11 </a:t>
            </a:r>
            <a:r>
              <a:rPr sz="1200" dirty="0">
                <a:latin typeface="Calibri"/>
                <a:cs typeface="Calibri"/>
              </a:rPr>
              <a:t>класс)</a:t>
            </a:r>
            <a:endParaRPr sz="1200">
              <a:latin typeface="Calibri"/>
              <a:cs typeface="Calibri"/>
            </a:endParaRPr>
          </a:p>
          <a:p>
            <a:pPr marL="354330" indent="-54610">
              <a:lnSpc>
                <a:spcPct val="100000"/>
              </a:lnSpc>
              <a:spcBef>
                <a:spcPts val="45"/>
              </a:spcBef>
              <a:buSzPct val="91666"/>
              <a:buFont typeface="Arial MT"/>
              <a:buChar char="•"/>
              <a:tabLst>
                <a:tab pos="354965" algn="l"/>
              </a:tabLst>
            </a:pPr>
            <a:r>
              <a:rPr sz="1200" dirty="0">
                <a:latin typeface="Calibri"/>
                <a:cs typeface="Calibri"/>
              </a:rPr>
              <a:t>9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учебных</a:t>
            </a:r>
            <a:r>
              <a:rPr sz="1200" spc="-10" dirty="0">
                <a:latin typeface="Calibri"/>
                <a:cs typeface="Calibri"/>
              </a:rPr>
              <a:t> недель </a:t>
            </a:r>
            <a:r>
              <a:rPr sz="1200" spc="-5" dirty="0">
                <a:latin typeface="Calibri"/>
                <a:cs typeface="Calibri"/>
              </a:rPr>
              <a:t>(1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класс)</a:t>
            </a:r>
            <a:endParaRPr sz="1200">
              <a:latin typeface="Calibri"/>
              <a:cs typeface="Calibri"/>
            </a:endParaRPr>
          </a:p>
          <a:p>
            <a:pPr marL="300355">
              <a:lnSpc>
                <a:spcPct val="100000"/>
              </a:lnSpc>
              <a:spcBef>
                <a:spcPts val="1040"/>
              </a:spcBef>
            </a:pPr>
            <a:r>
              <a:rPr sz="1600" b="1" spc="-15" dirty="0">
                <a:latin typeface="Calibri"/>
                <a:cs typeface="Calibri"/>
              </a:rPr>
              <a:t>каникулы</a:t>
            </a:r>
            <a:endParaRPr sz="1600">
              <a:latin typeface="Calibri"/>
              <a:cs typeface="Calibri"/>
            </a:endParaRPr>
          </a:p>
          <a:p>
            <a:pPr marL="228600">
              <a:lnSpc>
                <a:spcPct val="100000"/>
              </a:lnSpc>
              <a:spcBef>
                <a:spcPts val="355"/>
              </a:spcBef>
            </a:pPr>
            <a:r>
              <a:rPr sz="1200" b="1" spc="-5" dirty="0">
                <a:latin typeface="Calibri"/>
                <a:cs typeface="Calibri"/>
              </a:rPr>
              <a:t>после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I,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II,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III</a:t>
            </a:r>
            <a:r>
              <a:rPr sz="1200" b="1" spc="-5" dirty="0">
                <a:latin typeface="Calibri"/>
                <a:cs typeface="Calibri"/>
              </a:rPr>
              <a:t> четверти</a:t>
            </a:r>
            <a:endParaRPr sz="1200">
              <a:latin typeface="Calibri"/>
              <a:cs typeface="Calibri"/>
            </a:endParaRPr>
          </a:p>
          <a:p>
            <a:pPr marL="514350" indent="-28638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514350" algn="l"/>
                <a:tab pos="514984" algn="l"/>
              </a:tabLst>
            </a:pPr>
            <a:r>
              <a:rPr sz="1200" dirty="0">
                <a:latin typeface="Calibri"/>
                <a:cs typeface="Calibri"/>
              </a:rPr>
              <a:t>9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календарных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дней</a:t>
            </a:r>
            <a:endParaRPr sz="1200">
              <a:latin typeface="Calibri"/>
              <a:cs typeface="Calibri"/>
            </a:endParaRPr>
          </a:p>
          <a:p>
            <a:pPr marL="228600">
              <a:lnSpc>
                <a:spcPct val="100000"/>
              </a:lnSpc>
              <a:spcBef>
                <a:spcPts val="555"/>
              </a:spcBef>
            </a:pPr>
            <a:r>
              <a:rPr sz="1200" b="1" spc="-10" dirty="0">
                <a:latin typeface="Calibri"/>
                <a:cs typeface="Calibri"/>
              </a:rPr>
              <a:t>дополнительные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каникулы</a:t>
            </a:r>
            <a:endParaRPr sz="1200">
              <a:latin typeface="Calibri"/>
              <a:cs typeface="Calibri"/>
            </a:endParaRPr>
          </a:p>
          <a:p>
            <a:pPr marL="514350" indent="-286385">
              <a:lnSpc>
                <a:spcPct val="100000"/>
              </a:lnSpc>
              <a:spcBef>
                <a:spcPts val="550"/>
              </a:spcBef>
              <a:buFont typeface="Arial MT"/>
              <a:buChar char="•"/>
              <a:tabLst>
                <a:tab pos="514350" algn="l"/>
                <a:tab pos="514984" algn="l"/>
              </a:tabLst>
            </a:pPr>
            <a:r>
              <a:rPr sz="1200" dirty="0">
                <a:latin typeface="Calibri"/>
                <a:cs typeface="Calibri"/>
              </a:rPr>
              <a:t>9</a:t>
            </a:r>
            <a:r>
              <a:rPr sz="1200" spc="-5" dirty="0">
                <a:latin typeface="Calibri"/>
                <a:cs typeface="Calibri"/>
              </a:rPr>
              <a:t> календарных </a:t>
            </a:r>
            <a:r>
              <a:rPr sz="1200" dirty="0">
                <a:latin typeface="Calibri"/>
                <a:cs typeface="Calibri"/>
              </a:rPr>
              <a:t>дней для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 </a:t>
            </a:r>
            <a:r>
              <a:rPr sz="1200" spc="-5" dirty="0">
                <a:latin typeface="Calibri"/>
                <a:cs typeface="Calibri"/>
              </a:rPr>
              <a:t>класса</a:t>
            </a:r>
            <a:endParaRPr sz="1200">
              <a:latin typeface="Calibri"/>
              <a:cs typeface="Calibri"/>
            </a:endParaRPr>
          </a:p>
          <a:p>
            <a:pPr marL="228600">
              <a:lnSpc>
                <a:spcPct val="100000"/>
              </a:lnSpc>
              <a:spcBef>
                <a:spcPts val="670"/>
              </a:spcBef>
            </a:pPr>
            <a:r>
              <a:rPr sz="1200" b="1" spc="-5" dirty="0">
                <a:latin typeface="Calibri"/>
                <a:cs typeface="Calibri"/>
              </a:rPr>
              <a:t>по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окончании </a:t>
            </a:r>
            <a:r>
              <a:rPr sz="1200" b="1" spc="-5" dirty="0">
                <a:latin typeface="Calibri"/>
                <a:cs typeface="Calibri"/>
              </a:rPr>
              <a:t>учебного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года</a:t>
            </a:r>
            <a:r>
              <a:rPr sz="1200" b="1" spc="-10" dirty="0">
                <a:latin typeface="Calibri"/>
                <a:cs typeface="Calibri"/>
              </a:rPr>
              <a:t> (летние </a:t>
            </a:r>
            <a:r>
              <a:rPr sz="1200" b="1" spc="-15" dirty="0">
                <a:latin typeface="Calibri"/>
                <a:cs typeface="Calibri"/>
              </a:rPr>
              <a:t>каникулы)</a:t>
            </a:r>
            <a:endParaRPr sz="1200">
              <a:latin typeface="Calibri"/>
              <a:cs typeface="Calibri"/>
            </a:endParaRPr>
          </a:p>
          <a:p>
            <a:pPr marL="514350" indent="-286385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514350" algn="l"/>
                <a:tab pos="514984" algn="l"/>
              </a:tabLst>
            </a:pPr>
            <a:r>
              <a:rPr sz="1200" spc="-5" dirty="0">
                <a:latin typeface="Calibri"/>
                <a:cs typeface="Calibri"/>
              </a:rPr>
              <a:t>не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менее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</a:t>
            </a:r>
            <a:r>
              <a:rPr sz="1200" spc="-10" dirty="0">
                <a:latin typeface="Calibri"/>
                <a:cs typeface="Calibri"/>
              </a:rPr>
              <a:t> недель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5292" y="483518"/>
            <a:ext cx="7921625" cy="0"/>
          </a:xfrm>
          <a:custGeom>
            <a:avLst/>
            <a:gdLst/>
            <a:ahLst/>
            <a:cxnLst/>
            <a:rect l="l" t="t" r="r" b="b"/>
            <a:pathLst>
              <a:path w="7921625">
                <a:moveTo>
                  <a:pt x="0" y="0"/>
                </a:moveTo>
                <a:lnTo>
                  <a:pt x="7921625" y="1"/>
                </a:lnTo>
              </a:path>
            </a:pathLst>
          </a:custGeom>
          <a:ln w="15875">
            <a:solidFill>
              <a:srgbClr val="3A6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41126" y="1019450"/>
            <a:ext cx="210820" cy="4013835"/>
            <a:chOff x="441126" y="1019448"/>
            <a:chExt cx="210820" cy="4013835"/>
          </a:xfrm>
        </p:grpSpPr>
        <p:sp>
          <p:nvSpPr>
            <p:cNvPr id="6" name="object 6"/>
            <p:cNvSpPr/>
            <p:nvPr/>
          </p:nvSpPr>
          <p:spPr>
            <a:xfrm>
              <a:off x="453826" y="1032148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3826" y="1032148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6410" y="1198835"/>
              <a:ext cx="0" cy="3655060"/>
            </a:xfrm>
            <a:custGeom>
              <a:avLst/>
              <a:gdLst/>
              <a:ahLst/>
              <a:cxnLst/>
              <a:rect l="l" t="t" r="r" b="b"/>
              <a:pathLst>
                <a:path h="3655060">
                  <a:moveTo>
                    <a:pt x="0" y="0"/>
                  </a:moveTo>
                  <a:lnTo>
                    <a:pt x="0" y="1417488"/>
                  </a:lnTo>
                </a:path>
                <a:path h="3655060">
                  <a:moveTo>
                    <a:pt x="0" y="1588938"/>
                  </a:moveTo>
                  <a:lnTo>
                    <a:pt x="0" y="3654499"/>
                  </a:lnTo>
                </a:path>
              </a:pathLst>
            </a:custGeom>
            <a:ln w="23242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3826" y="2616324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3826" y="2616324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7544" y="4848572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49"/>
                  </a:lnTo>
                  <a:lnTo>
                    <a:pt x="171450" y="171449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7544" y="4848572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834966" y="4754371"/>
            <a:ext cx="12604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 indent="-54610">
              <a:lnSpc>
                <a:spcPct val="100000"/>
              </a:lnSpc>
              <a:spcBef>
                <a:spcPts val="100"/>
              </a:spcBef>
              <a:buSzPct val="91666"/>
              <a:buFont typeface="Arial MT"/>
              <a:buChar char="•"/>
              <a:tabLst>
                <a:tab pos="67310" algn="l"/>
              </a:tabLst>
            </a:pPr>
            <a:r>
              <a:rPr sz="1200" spc="-5" dirty="0">
                <a:latin typeface="Calibri"/>
                <a:cs typeface="Calibri"/>
              </a:rPr>
              <a:t>не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более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7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уроков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2751" y="527813"/>
            <a:ext cx="4209415" cy="44961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ts val="1845"/>
              </a:lnSpc>
              <a:spcBef>
                <a:spcPts val="100"/>
              </a:spcBef>
            </a:pPr>
            <a:r>
              <a:rPr sz="1600" b="1" spc="-10" dirty="0">
                <a:latin typeface="Calibri"/>
                <a:cs typeface="Calibri"/>
              </a:rPr>
              <a:t>количество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учебных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недель</a:t>
            </a:r>
            <a:endParaRPr sz="1600">
              <a:latin typeface="Calibri"/>
              <a:cs typeface="Calibri"/>
            </a:endParaRPr>
          </a:p>
          <a:p>
            <a:pPr marL="127000">
              <a:lnSpc>
                <a:spcPts val="1365"/>
              </a:lnSpc>
            </a:pPr>
            <a:r>
              <a:rPr sz="1200" b="1" spc="-5" dirty="0">
                <a:latin typeface="Calibri"/>
                <a:cs typeface="Calibri"/>
              </a:rPr>
              <a:t>2-11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класс</a:t>
            </a:r>
            <a:endParaRPr sz="1200">
              <a:latin typeface="Calibri"/>
              <a:cs typeface="Calibri"/>
            </a:endParaRPr>
          </a:p>
          <a:p>
            <a:pPr marL="180975" indent="-54610">
              <a:lnSpc>
                <a:spcPts val="1415"/>
              </a:lnSpc>
              <a:spcBef>
                <a:spcPts val="70"/>
              </a:spcBef>
              <a:buSzPct val="91666"/>
              <a:buFont typeface="Arial MT"/>
              <a:buChar char="•"/>
              <a:tabLst>
                <a:tab pos="181610" algn="l"/>
              </a:tabLst>
            </a:pPr>
            <a:r>
              <a:rPr sz="1200" dirty="0">
                <a:latin typeface="Calibri"/>
                <a:cs typeface="Calibri"/>
              </a:rPr>
              <a:t>34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недели</a:t>
            </a:r>
            <a:endParaRPr sz="1200">
              <a:latin typeface="Calibri"/>
              <a:cs typeface="Calibri"/>
            </a:endParaRPr>
          </a:p>
          <a:p>
            <a:pPr marL="127000">
              <a:lnSpc>
                <a:spcPts val="1390"/>
              </a:lnSpc>
            </a:pP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класс</a:t>
            </a:r>
            <a:endParaRPr sz="1200">
              <a:latin typeface="Calibri"/>
              <a:cs typeface="Calibri"/>
            </a:endParaRPr>
          </a:p>
          <a:p>
            <a:pPr marL="180975" indent="-54610">
              <a:lnSpc>
                <a:spcPts val="1415"/>
              </a:lnSpc>
              <a:buSzPct val="91666"/>
              <a:buFont typeface="Arial MT"/>
              <a:buChar char="•"/>
              <a:tabLst>
                <a:tab pos="181610" algn="l"/>
              </a:tabLst>
            </a:pPr>
            <a:r>
              <a:rPr sz="1200" dirty="0">
                <a:latin typeface="Calibri"/>
                <a:cs typeface="Calibri"/>
              </a:rPr>
              <a:t>33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недели</a:t>
            </a:r>
            <a:endParaRPr sz="1200">
              <a:latin typeface="Calibri"/>
              <a:cs typeface="Calibri"/>
            </a:endParaRPr>
          </a:p>
          <a:p>
            <a:pPr marL="46355">
              <a:lnSpc>
                <a:spcPct val="100000"/>
              </a:lnSpc>
              <a:spcBef>
                <a:spcPts val="250"/>
              </a:spcBef>
            </a:pPr>
            <a:r>
              <a:rPr sz="1600" b="1" spc="-10" dirty="0">
                <a:latin typeface="Calibri"/>
                <a:cs typeface="Calibri"/>
              </a:rPr>
              <a:t>режим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работы</a:t>
            </a:r>
            <a:endParaRPr sz="1600">
              <a:latin typeface="Calibri"/>
              <a:cs typeface="Calibri"/>
            </a:endParaRPr>
          </a:p>
          <a:p>
            <a:pPr marL="210185" indent="-54610">
              <a:lnSpc>
                <a:spcPct val="100000"/>
              </a:lnSpc>
              <a:spcBef>
                <a:spcPts val="15"/>
              </a:spcBef>
              <a:buSzPct val="91666"/>
              <a:buFont typeface="Arial MT"/>
              <a:buChar char="•"/>
              <a:tabLst>
                <a:tab pos="210820" algn="l"/>
              </a:tabLst>
            </a:pPr>
            <a:r>
              <a:rPr sz="1200" spc="-5" dirty="0">
                <a:latin typeface="Calibri"/>
                <a:cs typeface="Calibri"/>
              </a:rPr>
              <a:t>5-дневная,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6-дневная</a:t>
            </a:r>
            <a:endParaRPr sz="1200">
              <a:latin typeface="Calibri"/>
              <a:cs typeface="Calibri"/>
            </a:endParaRPr>
          </a:p>
          <a:p>
            <a:pPr marL="84455">
              <a:lnSpc>
                <a:spcPct val="100000"/>
              </a:lnSpc>
              <a:spcBef>
                <a:spcPts val="585"/>
              </a:spcBef>
            </a:pPr>
            <a:r>
              <a:rPr sz="1600" b="1" spc="-10" dirty="0">
                <a:latin typeface="Calibri"/>
                <a:cs typeface="Calibri"/>
              </a:rPr>
              <a:t>режим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занятий</a:t>
            </a:r>
            <a:endParaRPr sz="1600">
              <a:latin typeface="Calibri"/>
              <a:cs typeface="Calibri"/>
            </a:endParaRPr>
          </a:p>
          <a:p>
            <a:pPr marL="210185" indent="-54610">
              <a:lnSpc>
                <a:spcPct val="100000"/>
              </a:lnSpc>
              <a:spcBef>
                <a:spcPts val="350"/>
              </a:spcBef>
              <a:buSzPct val="91666"/>
              <a:buFont typeface="Arial MT"/>
              <a:buChar char="•"/>
              <a:tabLst>
                <a:tab pos="210820" algn="l"/>
              </a:tabLst>
            </a:pPr>
            <a:r>
              <a:rPr sz="1200" spc="-5" dirty="0">
                <a:latin typeface="Calibri"/>
                <a:cs typeface="Calibri"/>
              </a:rPr>
              <a:t>8.00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19.00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914"/>
              </a:lnSpc>
              <a:spcBef>
                <a:spcPts val="55"/>
              </a:spcBef>
            </a:pPr>
            <a:r>
              <a:rPr sz="1600" b="1" spc="-10" dirty="0">
                <a:latin typeface="Calibri"/>
                <a:cs typeface="Calibri"/>
              </a:rPr>
              <a:t>максимальная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недельная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нагрузка</a:t>
            </a:r>
            <a:endParaRPr sz="1600">
              <a:latin typeface="Calibri"/>
              <a:cs typeface="Calibri"/>
            </a:endParaRPr>
          </a:p>
          <a:p>
            <a:pPr marL="124460">
              <a:lnSpc>
                <a:spcPts val="1435"/>
              </a:lnSpc>
            </a:pP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класс</a:t>
            </a:r>
            <a:endParaRPr sz="1200">
              <a:latin typeface="Calibri"/>
              <a:cs typeface="Calibri"/>
            </a:endParaRPr>
          </a:p>
          <a:p>
            <a:pPr marL="162560" indent="-54610">
              <a:lnSpc>
                <a:spcPts val="1430"/>
              </a:lnSpc>
              <a:spcBef>
                <a:spcPts val="50"/>
              </a:spcBef>
              <a:buSzPct val="91666"/>
              <a:buFont typeface="Arial MT"/>
              <a:buChar char="•"/>
              <a:tabLst>
                <a:tab pos="163195" algn="l"/>
              </a:tabLst>
            </a:pPr>
            <a:r>
              <a:rPr sz="1200" spc="-5" dirty="0">
                <a:latin typeface="Calibri"/>
                <a:cs typeface="Calibri"/>
              </a:rPr>
              <a:t>не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более </a:t>
            </a:r>
            <a:r>
              <a:rPr sz="1200" dirty="0">
                <a:latin typeface="Calibri"/>
                <a:cs typeface="Calibri"/>
              </a:rPr>
              <a:t>4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уроков</a:t>
            </a:r>
            <a:endParaRPr sz="1200">
              <a:latin typeface="Calibri"/>
              <a:cs typeface="Calibri"/>
            </a:endParaRPr>
          </a:p>
          <a:p>
            <a:pPr marL="162560" indent="-54610">
              <a:lnSpc>
                <a:spcPts val="1405"/>
              </a:lnSpc>
              <a:buSzPct val="91666"/>
              <a:buFont typeface="Arial MT"/>
              <a:buChar char="•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1 </a:t>
            </a:r>
            <a:r>
              <a:rPr sz="1200" spc="-5" dirty="0">
                <a:latin typeface="Calibri"/>
                <a:cs typeface="Calibri"/>
              </a:rPr>
              <a:t>раз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 </a:t>
            </a:r>
            <a:r>
              <a:rPr sz="1200" spc="-10" dirty="0">
                <a:latin typeface="Calibri"/>
                <a:cs typeface="Calibri"/>
              </a:rPr>
              <a:t>неделю</a:t>
            </a:r>
            <a:r>
              <a:rPr sz="1200" dirty="0">
                <a:latin typeface="Calibri"/>
                <a:cs typeface="Calibri"/>
              </a:rPr>
              <a:t> –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 </a:t>
            </a:r>
            <a:r>
              <a:rPr sz="1200" spc="-5" dirty="0">
                <a:latin typeface="Calibri"/>
                <a:cs typeface="Calibri"/>
              </a:rPr>
              <a:t>уроков,</a:t>
            </a:r>
            <a:r>
              <a:rPr sz="1200" dirty="0">
                <a:latin typeface="Calibri"/>
                <a:cs typeface="Calibri"/>
              </a:rPr>
              <a:t> за </a:t>
            </a:r>
            <a:r>
              <a:rPr sz="1200" spc="-5" dirty="0">
                <a:latin typeface="Calibri"/>
                <a:cs typeface="Calibri"/>
              </a:rPr>
              <a:t>счет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урока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физической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культуры</a:t>
            </a:r>
            <a:endParaRPr sz="1200">
              <a:latin typeface="Calibri"/>
              <a:cs typeface="Calibri"/>
            </a:endParaRPr>
          </a:p>
          <a:p>
            <a:pPr marL="124460">
              <a:lnSpc>
                <a:spcPts val="1415"/>
              </a:lnSpc>
            </a:pP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классы</a:t>
            </a:r>
            <a:endParaRPr sz="1200">
              <a:latin typeface="Calibri"/>
              <a:cs typeface="Calibri"/>
            </a:endParaRPr>
          </a:p>
          <a:p>
            <a:pPr marL="162560" indent="-54610">
              <a:lnSpc>
                <a:spcPts val="1430"/>
              </a:lnSpc>
              <a:spcBef>
                <a:spcPts val="45"/>
              </a:spcBef>
              <a:buSzPct val="91666"/>
              <a:buFont typeface="Arial MT"/>
              <a:buChar char="•"/>
              <a:tabLst>
                <a:tab pos="163195" algn="l"/>
              </a:tabLst>
            </a:pPr>
            <a:r>
              <a:rPr sz="1200" spc="-5" dirty="0">
                <a:latin typeface="Calibri"/>
                <a:cs typeface="Calibri"/>
              </a:rPr>
              <a:t>не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более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уроков</a:t>
            </a:r>
            <a:endParaRPr sz="1200">
              <a:latin typeface="Calibri"/>
              <a:cs typeface="Calibri"/>
            </a:endParaRPr>
          </a:p>
          <a:p>
            <a:pPr marL="162560" indent="-54610">
              <a:lnSpc>
                <a:spcPts val="1430"/>
              </a:lnSpc>
              <a:buSzPct val="91666"/>
              <a:buFont typeface="Arial MT"/>
              <a:buChar char="•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1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раз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 </a:t>
            </a:r>
            <a:r>
              <a:rPr sz="1200" spc="-10" dirty="0">
                <a:latin typeface="Calibri"/>
                <a:cs typeface="Calibri"/>
              </a:rPr>
              <a:t>неделю</a:t>
            </a:r>
            <a:r>
              <a:rPr sz="1200" dirty="0">
                <a:latin typeface="Calibri"/>
                <a:cs typeface="Calibri"/>
              </a:rPr>
              <a:t> –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уроков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 </a:t>
            </a:r>
            <a:r>
              <a:rPr sz="1200" spc="-5" dirty="0">
                <a:latin typeface="Calibri"/>
                <a:cs typeface="Calibri"/>
              </a:rPr>
              <a:t>счет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урока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физической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культуры</a:t>
            </a:r>
            <a:endParaRPr sz="1200">
              <a:latin typeface="Calibri"/>
              <a:cs typeface="Calibri"/>
            </a:endParaRPr>
          </a:p>
          <a:p>
            <a:pPr marL="124460">
              <a:lnSpc>
                <a:spcPts val="1430"/>
              </a:lnSpc>
              <a:spcBef>
                <a:spcPts val="50"/>
              </a:spcBef>
            </a:pPr>
            <a:r>
              <a:rPr sz="1200" b="1" dirty="0">
                <a:latin typeface="Calibri"/>
                <a:cs typeface="Calibri"/>
              </a:rPr>
              <a:t>5,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6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классы</a:t>
            </a:r>
            <a:endParaRPr sz="1200">
              <a:latin typeface="Calibri"/>
              <a:cs typeface="Calibri"/>
            </a:endParaRPr>
          </a:p>
          <a:p>
            <a:pPr marL="213360" indent="-89535">
              <a:lnSpc>
                <a:spcPts val="1405"/>
              </a:lnSpc>
              <a:buSzPct val="91666"/>
              <a:buFont typeface="Arial MT"/>
              <a:buChar char="•"/>
              <a:tabLst>
                <a:tab pos="213995" algn="l"/>
              </a:tabLst>
            </a:pPr>
            <a:r>
              <a:rPr sz="1200" spc="-5" dirty="0">
                <a:latin typeface="Calibri"/>
                <a:cs typeface="Calibri"/>
              </a:rPr>
              <a:t>не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более </a:t>
            </a:r>
            <a:r>
              <a:rPr sz="1200" dirty="0">
                <a:latin typeface="Calibri"/>
                <a:cs typeface="Calibri"/>
              </a:rPr>
              <a:t>6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уроков</a:t>
            </a:r>
            <a:endParaRPr sz="1200">
              <a:latin typeface="Calibri"/>
              <a:cs typeface="Calibri"/>
            </a:endParaRPr>
          </a:p>
          <a:p>
            <a:pPr marL="124460">
              <a:lnSpc>
                <a:spcPts val="1415"/>
              </a:lnSpc>
            </a:pPr>
            <a:r>
              <a:rPr sz="1200" b="1" dirty="0">
                <a:latin typeface="Calibri"/>
                <a:cs typeface="Calibri"/>
              </a:rPr>
              <a:t>7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9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классы</a:t>
            </a:r>
            <a:endParaRPr sz="1200">
              <a:latin typeface="Calibri"/>
              <a:cs typeface="Calibri"/>
            </a:endParaRPr>
          </a:p>
          <a:p>
            <a:pPr marL="178435" indent="-54610">
              <a:lnSpc>
                <a:spcPts val="1430"/>
              </a:lnSpc>
              <a:spcBef>
                <a:spcPts val="50"/>
              </a:spcBef>
              <a:buSzPct val="91666"/>
              <a:buFont typeface="Arial MT"/>
              <a:buChar char="•"/>
              <a:tabLst>
                <a:tab pos="179070" algn="l"/>
              </a:tabLst>
            </a:pPr>
            <a:r>
              <a:rPr sz="1200" spc="-5" dirty="0">
                <a:latin typeface="Calibri"/>
                <a:cs typeface="Calibri"/>
              </a:rPr>
              <a:t>не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более </a:t>
            </a:r>
            <a:r>
              <a:rPr sz="1200" dirty="0">
                <a:latin typeface="Calibri"/>
                <a:cs typeface="Calibri"/>
              </a:rPr>
              <a:t>7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уроков</a:t>
            </a:r>
            <a:endParaRPr sz="1200">
              <a:latin typeface="Calibri"/>
              <a:cs typeface="Calibri"/>
            </a:endParaRPr>
          </a:p>
          <a:p>
            <a:pPr marL="124460">
              <a:lnSpc>
                <a:spcPts val="1430"/>
              </a:lnSpc>
            </a:pPr>
            <a:r>
              <a:rPr sz="1200" b="1" dirty="0">
                <a:latin typeface="Calibri"/>
                <a:cs typeface="Calibri"/>
              </a:rPr>
              <a:t>10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11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классы</a:t>
            </a:r>
            <a:endParaRPr sz="1200">
              <a:latin typeface="Calibri"/>
              <a:cs typeface="Calibri"/>
            </a:endParaRPr>
          </a:p>
          <a:p>
            <a:pPr marL="3715385">
              <a:lnSpc>
                <a:spcPct val="100000"/>
              </a:lnSpc>
              <a:spcBef>
                <a:spcPts val="310"/>
              </a:spcBef>
            </a:pPr>
            <a:r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29558" y="587401"/>
            <a:ext cx="210820" cy="4517390"/>
            <a:chOff x="4329558" y="587400"/>
            <a:chExt cx="210820" cy="4517390"/>
          </a:xfrm>
        </p:grpSpPr>
        <p:sp>
          <p:nvSpPr>
            <p:cNvPr id="16" name="object 16"/>
            <p:cNvSpPr/>
            <p:nvPr/>
          </p:nvSpPr>
          <p:spPr>
            <a:xfrm>
              <a:off x="4342258" y="600100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42258" y="600100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27983" y="771550"/>
              <a:ext cx="0" cy="1305560"/>
            </a:xfrm>
            <a:custGeom>
              <a:avLst/>
              <a:gdLst/>
              <a:ahLst/>
              <a:cxnLst/>
              <a:rect l="l" t="t" r="r" b="b"/>
              <a:pathLst>
                <a:path h="1305560">
                  <a:moveTo>
                    <a:pt x="0" y="0"/>
                  </a:moveTo>
                  <a:lnTo>
                    <a:pt x="0" y="808052"/>
                  </a:lnTo>
                </a:path>
                <a:path h="1305560">
                  <a:moveTo>
                    <a:pt x="0" y="979502"/>
                  </a:moveTo>
                  <a:lnTo>
                    <a:pt x="0" y="1305435"/>
                  </a:lnTo>
                </a:path>
              </a:pathLst>
            </a:custGeom>
            <a:ln w="9526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55975" y="1579603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55975" y="1579603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27983" y="2248436"/>
              <a:ext cx="0" cy="2672715"/>
            </a:xfrm>
            <a:custGeom>
              <a:avLst/>
              <a:gdLst/>
              <a:ahLst/>
              <a:cxnLst/>
              <a:rect l="l" t="t" r="r" b="b"/>
              <a:pathLst>
                <a:path h="2672715">
                  <a:moveTo>
                    <a:pt x="0" y="494764"/>
                  </a:moveTo>
                  <a:lnTo>
                    <a:pt x="0" y="2672144"/>
                  </a:lnTo>
                </a:path>
                <a:path h="2672715">
                  <a:moveTo>
                    <a:pt x="0" y="0"/>
                  </a:moveTo>
                  <a:lnTo>
                    <a:pt x="0" y="323314"/>
                  </a:lnTo>
                </a:path>
              </a:pathLst>
            </a:custGeom>
            <a:ln w="9526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55975" y="2571750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355975" y="2571750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355975" y="4920580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49"/>
                  </a:lnTo>
                  <a:lnTo>
                    <a:pt x="171450" y="171449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55975" y="4920580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55975" y="2076985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171450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71450" y="1714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2768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55975" y="2076985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0"/>
                  </a:moveTo>
                  <a:lnTo>
                    <a:pt x="171450" y="0"/>
                  </a:lnTo>
                  <a:lnTo>
                    <a:pt x="17145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пециалист\Desktop\Материалы краевого модельного семинар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7243640" cy="3456000"/>
          </a:xfrm>
          <a:prstGeom prst="rect">
            <a:avLst/>
          </a:prstGeom>
          <a:noFill/>
        </p:spPr>
      </p:pic>
      <p:pic>
        <p:nvPicPr>
          <p:cNvPr id="3" name="Picture 2" descr="C:\Users\Специалист\Desktop\Материалы краевого модельного семинара\Безымянный2.jp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966" y="3429006"/>
            <a:ext cx="7243200" cy="16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13" y="11112"/>
            <a:ext cx="1900236" cy="512206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116137" y="100012"/>
            <a:ext cx="322580" cy="303530"/>
            <a:chOff x="2116137" y="100012"/>
            <a:chExt cx="322580" cy="30353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46379" y="100012"/>
              <a:ext cx="92020" cy="30321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31744" y="100012"/>
              <a:ext cx="92019" cy="30321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6137" y="100012"/>
              <a:ext cx="92020" cy="303212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2498729" y="160337"/>
            <a:ext cx="2822575" cy="11430"/>
          </a:xfrm>
          <a:custGeom>
            <a:avLst/>
            <a:gdLst/>
            <a:ahLst/>
            <a:cxnLst/>
            <a:rect l="l" t="t" r="r" b="b"/>
            <a:pathLst>
              <a:path w="2822575" h="11430">
                <a:moveTo>
                  <a:pt x="2822575" y="0"/>
                </a:moveTo>
                <a:lnTo>
                  <a:pt x="0" y="0"/>
                </a:lnTo>
                <a:lnTo>
                  <a:pt x="0" y="11112"/>
                </a:lnTo>
                <a:lnTo>
                  <a:pt x="2822575" y="11112"/>
                </a:lnTo>
                <a:lnTo>
                  <a:pt x="2822575" y="0"/>
                </a:lnTo>
                <a:close/>
              </a:path>
            </a:pathLst>
          </a:custGeom>
          <a:solidFill>
            <a:srgbClr val="737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66900" y="0"/>
            <a:ext cx="95250" cy="4629150"/>
          </a:xfrm>
          <a:custGeom>
            <a:avLst/>
            <a:gdLst/>
            <a:ahLst/>
            <a:cxnLst/>
            <a:rect l="l" t="t" r="r" b="b"/>
            <a:pathLst>
              <a:path w="95250" h="4629150">
                <a:moveTo>
                  <a:pt x="95250" y="0"/>
                </a:moveTo>
                <a:lnTo>
                  <a:pt x="0" y="0"/>
                </a:lnTo>
                <a:lnTo>
                  <a:pt x="0" y="4629149"/>
                </a:lnTo>
                <a:lnTo>
                  <a:pt x="95250" y="4629149"/>
                </a:lnTo>
                <a:lnTo>
                  <a:pt x="95250" y="0"/>
                </a:lnTo>
                <a:close/>
              </a:path>
            </a:pathLst>
          </a:custGeom>
          <a:solidFill>
            <a:srgbClr val="732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" y="4833939"/>
            <a:ext cx="214629" cy="309880"/>
          </a:xfrm>
          <a:custGeom>
            <a:avLst/>
            <a:gdLst/>
            <a:ahLst/>
            <a:cxnLst/>
            <a:rect l="l" t="t" r="r" b="b"/>
            <a:pathLst>
              <a:path w="214629" h="309879">
                <a:moveTo>
                  <a:pt x="0" y="0"/>
                </a:moveTo>
                <a:lnTo>
                  <a:pt x="214313" y="0"/>
                </a:lnTo>
                <a:lnTo>
                  <a:pt x="214313" y="309562"/>
                </a:lnTo>
                <a:lnTo>
                  <a:pt x="0" y="309562"/>
                </a:lnTo>
                <a:lnTo>
                  <a:pt x="0" y="0"/>
                </a:lnTo>
                <a:close/>
              </a:path>
            </a:pathLst>
          </a:custGeom>
          <a:solidFill>
            <a:srgbClr val="6A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84437" y="194563"/>
            <a:ext cx="52705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F497D"/>
                </a:solidFill>
                <a:latin typeface="Verdana"/>
                <a:cs typeface="Verdana"/>
              </a:rPr>
              <a:t>ВНЕУРОЧНАЯ</a:t>
            </a:r>
            <a:r>
              <a:rPr sz="2400" spc="-75" dirty="0">
                <a:solidFill>
                  <a:srgbClr val="1F497D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1F497D"/>
                </a:solidFill>
                <a:latin typeface="Verdana"/>
                <a:cs typeface="Verdana"/>
              </a:rPr>
              <a:t>ДЕЯТЕЛЬНОСТЬ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5844" y="918971"/>
            <a:ext cx="4051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1356E"/>
                </a:solidFill>
                <a:latin typeface="Calibri"/>
                <a:cs typeface="Calibri"/>
              </a:rPr>
              <a:t>1</a:t>
            </a:r>
            <a:r>
              <a:rPr sz="1400" b="1" spc="-7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1356E"/>
                </a:solidFill>
                <a:latin typeface="Calibri"/>
                <a:cs typeface="Calibri"/>
              </a:rPr>
              <a:t>час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7141" y="557120"/>
            <a:ext cx="5577205" cy="47769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400" b="1" dirty="0">
                <a:solidFill>
                  <a:srgbClr val="31356E"/>
                </a:solidFill>
                <a:latin typeface="Calibri"/>
                <a:cs typeface="Calibri"/>
              </a:rPr>
              <a:t>10</a:t>
            </a:r>
            <a:r>
              <a:rPr sz="1400" b="1" spc="-2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1356E"/>
                </a:solidFill>
                <a:latin typeface="Calibri"/>
                <a:cs typeface="Calibri"/>
              </a:rPr>
              <a:t>ЧАСОВ</a:t>
            </a:r>
            <a:r>
              <a:rPr sz="1400" b="1" spc="-2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1356E"/>
                </a:solidFill>
                <a:latin typeface="Calibri"/>
                <a:cs typeface="Calibri"/>
              </a:rPr>
              <a:t>В</a:t>
            </a:r>
            <a:r>
              <a:rPr sz="1400" b="1" spc="-2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1356E"/>
                </a:solidFill>
                <a:latin typeface="Calibri"/>
                <a:cs typeface="Calibri"/>
              </a:rPr>
              <a:t>НЕДЕЛЮ</a:t>
            </a:r>
            <a:endParaRPr sz="1400">
              <a:latin typeface="Calibri"/>
              <a:cs typeface="Calibri"/>
            </a:endParaRPr>
          </a:p>
          <a:p>
            <a:pPr marL="688975">
              <a:lnSpc>
                <a:spcPct val="100000"/>
              </a:lnSpc>
              <a:spcBef>
                <a:spcPts val="170"/>
              </a:spcBef>
            </a:pPr>
            <a:r>
              <a:rPr sz="1300" b="1" spc="-5" dirty="0">
                <a:latin typeface="Calibri"/>
                <a:cs typeface="Calibri"/>
              </a:rPr>
              <a:t>«Разговоры</a:t>
            </a:r>
            <a:r>
              <a:rPr sz="1300" b="1" spc="1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о</a:t>
            </a:r>
            <a:r>
              <a:rPr sz="1300" b="1" spc="1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важном»</a:t>
            </a:r>
            <a:r>
              <a:rPr sz="1300" b="1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(цикл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внеурочных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занятий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для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обучающихся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95848" y="1528571"/>
            <a:ext cx="493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1356E"/>
                </a:solidFill>
                <a:latin typeface="Calibri"/>
                <a:cs typeface="Calibri"/>
              </a:rPr>
              <a:t>3</a:t>
            </a:r>
            <a:r>
              <a:rPr sz="1400" b="1" spc="-7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1356E"/>
                </a:solidFill>
                <a:latin typeface="Calibri"/>
                <a:cs typeface="Calibri"/>
              </a:rPr>
              <a:t>часа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95844" y="2138172"/>
            <a:ext cx="4051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1356E"/>
                </a:solidFill>
                <a:latin typeface="Calibri"/>
                <a:cs typeface="Calibri"/>
              </a:rPr>
              <a:t>1</a:t>
            </a:r>
            <a:r>
              <a:rPr sz="1400" b="1" spc="-7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1356E"/>
                </a:solidFill>
                <a:latin typeface="Calibri"/>
                <a:cs typeface="Calibri"/>
              </a:rPr>
              <a:t>час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95844" y="2747772"/>
            <a:ext cx="4051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1356E"/>
                </a:solidFill>
                <a:latin typeface="Calibri"/>
                <a:cs typeface="Calibri"/>
              </a:rPr>
              <a:t>1</a:t>
            </a:r>
            <a:r>
              <a:rPr sz="1400" b="1" spc="-75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1356E"/>
                </a:solidFill>
                <a:latin typeface="Calibri"/>
                <a:cs typeface="Calibri"/>
              </a:rPr>
              <a:t>час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95848" y="3357372"/>
            <a:ext cx="493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1356E"/>
                </a:solidFill>
                <a:latin typeface="Calibri"/>
                <a:cs typeface="Calibri"/>
              </a:rPr>
              <a:t>2</a:t>
            </a:r>
            <a:r>
              <a:rPr sz="1400" b="1" spc="-7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1356E"/>
                </a:solidFill>
                <a:latin typeface="Calibri"/>
                <a:cs typeface="Calibri"/>
              </a:rPr>
              <a:t>часа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95848" y="4171188"/>
            <a:ext cx="493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1356E"/>
                </a:solidFill>
                <a:latin typeface="Calibri"/>
                <a:cs typeface="Calibri"/>
              </a:rPr>
              <a:t>2</a:t>
            </a:r>
            <a:r>
              <a:rPr sz="1400" b="1" spc="-70" dirty="0">
                <a:solidFill>
                  <a:srgbClr val="31356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1356E"/>
                </a:solidFill>
                <a:latin typeface="Calibri"/>
                <a:cs typeface="Calibri"/>
              </a:rPr>
              <a:t>часа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73707" y="1017017"/>
            <a:ext cx="189611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latin typeface="Calibri"/>
                <a:cs typeface="Calibri"/>
              </a:rPr>
              <a:t>1-2,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3-4,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5-7,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8-9,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10-11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кл.)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73707" y="1413255"/>
            <a:ext cx="5528310" cy="6104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latin typeface="Calibri"/>
                <a:cs typeface="Calibri"/>
              </a:rPr>
              <a:t>Дополнительное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изучение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учебных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предметов</a:t>
            </a:r>
            <a:endParaRPr sz="1300">
              <a:latin typeface="Calibri"/>
              <a:cs typeface="Calibri"/>
            </a:endParaRPr>
          </a:p>
          <a:p>
            <a:pPr marL="12700" marR="5080">
              <a:lnSpc>
                <a:spcPts val="1510"/>
              </a:lnSpc>
              <a:spcBef>
                <a:spcPts val="114"/>
              </a:spcBef>
            </a:pPr>
            <a:r>
              <a:rPr sz="1300" spc="-10" dirty="0">
                <a:latin typeface="Calibri"/>
                <a:cs typeface="Calibri"/>
              </a:rPr>
              <a:t>(углубленное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изучение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учебных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предметов,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организация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учебно-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исследовательской</a:t>
            </a:r>
            <a:r>
              <a:rPr sz="1300" dirty="0">
                <a:latin typeface="Calibri"/>
                <a:cs typeface="Calibri"/>
              </a:rPr>
              <a:t> и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проектной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деятельности,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модули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по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краеведению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и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др.)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73707" y="2199641"/>
            <a:ext cx="336169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Calibri"/>
                <a:cs typeface="Calibri"/>
              </a:rPr>
              <a:t>Формирование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функциональной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грамотности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73707" y="2605024"/>
            <a:ext cx="4827270" cy="409086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190"/>
              </a:spcBef>
            </a:pPr>
            <a:r>
              <a:rPr sz="1300" b="1" spc="-5" dirty="0">
                <a:latin typeface="Calibri"/>
                <a:cs typeface="Calibri"/>
              </a:rPr>
              <a:t>Профориентационная</a:t>
            </a:r>
            <a:r>
              <a:rPr sz="1300" b="1" spc="2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работа/</a:t>
            </a:r>
            <a:r>
              <a:rPr sz="1300" b="1" spc="2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предпринимательство/финансовая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грамотность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73707" y="3394456"/>
            <a:ext cx="549402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Calibri"/>
                <a:cs typeface="Calibri"/>
              </a:rPr>
              <a:t>Развитие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личности и </a:t>
            </a:r>
            <a:r>
              <a:rPr sz="1300" b="1" spc="-5" dirty="0">
                <a:latin typeface="Calibri"/>
                <a:cs typeface="Calibri"/>
              </a:rPr>
              <a:t>самореализация обучающихся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300" spc="-5" dirty="0">
                <a:latin typeface="Calibri"/>
                <a:cs typeface="Calibri"/>
              </a:rPr>
              <a:t>(занятия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в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хоре,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школьном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театре,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участие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в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спортивных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мероприятиях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и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др.)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73711" y="3988817"/>
            <a:ext cx="5043805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latin typeface="Calibri"/>
                <a:cs typeface="Calibri"/>
              </a:rPr>
              <a:t>Комплекс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воспитательных</a:t>
            </a:r>
            <a:r>
              <a:rPr sz="1300" b="1" spc="1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мероприятий</a:t>
            </a:r>
            <a:r>
              <a:rPr sz="1300" dirty="0">
                <a:latin typeface="Calibri"/>
                <a:cs typeface="Calibri"/>
              </a:rPr>
              <a:t>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деятельность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ученических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сообществ,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педагогическая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поддержка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обучающихся</a:t>
            </a:r>
            <a:r>
              <a:rPr sz="1300" dirty="0">
                <a:latin typeface="Calibri"/>
                <a:cs typeface="Calibri"/>
              </a:rPr>
              <a:t> и </a:t>
            </a:r>
            <a:r>
              <a:rPr sz="1300" spc="-5" dirty="0">
                <a:latin typeface="Calibri"/>
                <a:cs typeface="Calibri"/>
              </a:rPr>
              <a:t>обеспечение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их </a:t>
            </a:r>
            <a:r>
              <a:rPr sz="1300" spc="-27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благополучия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в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пространстве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школе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89200" y="1327152"/>
            <a:ext cx="6272530" cy="24130"/>
          </a:xfrm>
          <a:custGeom>
            <a:avLst/>
            <a:gdLst/>
            <a:ahLst/>
            <a:cxnLst/>
            <a:rect l="l" t="t" r="r" b="b"/>
            <a:pathLst>
              <a:path w="6272530" h="24130">
                <a:moveTo>
                  <a:pt x="6272212" y="0"/>
                </a:moveTo>
                <a:lnTo>
                  <a:pt x="0" y="0"/>
                </a:lnTo>
                <a:lnTo>
                  <a:pt x="0" y="23812"/>
                </a:lnTo>
                <a:lnTo>
                  <a:pt x="6272212" y="23812"/>
                </a:lnTo>
                <a:lnTo>
                  <a:pt x="6272212" y="0"/>
                </a:lnTo>
                <a:close/>
              </a:path>
            </a:pathLst>
          </a:custGeom>
          <a:solidFill>
            <a:srgbClr val="4A76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14600" y="2105027"/>
            <a:ext cx="6272530" cy="22225"/>
          </a:xfrm>
          <a:custGeom>
            <a:avLst/>
            <a:gdLst/>
            <a:ahLst/>
            <a:cxnLst/>
            <a:rect l="l" t="t" r="r" b="b"/>
            <a:pathLst>
              <a:path w="6272530" h="22225">
                <a:moveTo>
                  <a:pt x="6272212" y="0"/>
                </a:moveTo>
                <a:lnTo>
                  <a:pt x="0" y="0"/>
                </a:lnTo>
                <a:lnTo>
                  <a:pt x="0" y="22225"/>
                </a:lnTo>
                <a:lnTo>
                  <a:pt x="6272212" y="22225"/>
                </a:lnTo>
                <a:lnTo>
                  <a:pt x="6272212" y="0"/>
                </a:lnTo>
                <a:close/>
              </a:path>
            </a:pathLst>
          </a:custGeom>
          <a:solidFill>
            <a:srgbClr val="4A76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14600" y="2571752"/>
            <a:ext cx="6272530" cy="22225"/>
          </a:xfrm>
          <a:custGeom>
            <a:avLst/>
            <a:gdLst/>
            <a:ahLst/>
            <a:cxnLst/>
            <a:rect l="l" t="t" r="r" b="b"/>
            <a:pathLst>
              <a:path w="6272530" h="22225">
                <a:moveTo>
                  <a:pt x="6272212" y="0"/>
                </a:moveTo>
                <a:lnTo>
                  <a:pt x="0" y="0"/>
                </a:lnTo>
                <a:lnTo>
                  <a:pt x="0" y="22225"/>
                </a:lnTo>
                <a:lnTo>
                  <a:pt x="6272212" y="22225"/>
                </a:lnTo>
                <a:lnTo>
                  <a:pt x="6272212" y="0"/>
                </a:lnTo>
                <a:close/>
              </a:path>
            </a:pathLst>
          </a:custGeom>
          <a:solidFill>
            <a:srgbClr val="4A76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4600" y="3246439"/>
            <a:ext cx="6272530" cy="22225"/>
          </a:xfrm>
          <a:custGeom>
            <a:avLst/>
            <a:gdLst/>
            <a:ahLst/>
            <a:cxnLst/>
            <a:rect l="l" t="t" r="r" b="b"/>
            <a:pathLst>
              <a:path w="6272530" h="22225">
                <a:moveTo>
                  <a:pt x="6272212" y="0"/>
                </a:moveTo>
                <a:lnTo>
                  <a:pt x="0" y="0"/>
                </a:lnTo>
                <a:lnTo>
                  <a:pt x="0" y="22225"/>
                </a:lnTo>
                <a:lnTo>
                  <a:pt x="6272212" y="22225"/>
                </a:lnTo>
                <a:lnTo>
                  <a:pt x="6272212" y="0"/>
                </a:lnTo>
                <a:close/>
              </a:path>
            </a:pathLst>
          </a:custGeom>
          <a:solidFill>
            <a:srgbClr val="4A76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98725" y="3919539"/>
            <a:ext cx="6272530" cy="22225"/>
          </a:xfrm>
          <a:custGeom>
            <a:avLst/>
            <a:gdLst/>
            <a:ahLst/>
            <a:cxnLst/>
            <a:rect l="l" t="t" r="r" b="b"/>
            <a:pathLst>
              <a:path w="6272530" h="22225">
                <a:moveTo>
                  <a:pt x="6272212" y="0"/>
                </a:moveTo>
                <a:lnTo>
                  <a:pt x="0" y="0"/>
                </a:lnTo>
                <a:lnTo>
                  <a:pt x="0" y="22225"/>
                </a:lnTo>
                <a:lnTo>
                  <a:pt x="6272212" y="22225"/>
                </a:lnTo>
                <a:lnTo>
                  <a:pt x="6272212" y="0"/>
                </a:lnTo>
                <a:close/>
              </a:path>
            </a:pathLst>
          </a:custGeom>
          <a:solidFill>
            <a:srgbClr val="4A76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425819" y="4787901"/>
            <a:ext cx="180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341" y="4768597"/>
            <a:ext cx="8004175" cy="351378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819"/>
              </a:lnSpc>
              <a:spcBef>
                <a:spcPts val="240"/>
              </a:spcBef>
            </a:pPr>
            <a:r>
              <a:rPr sz="800" dirty="0">
                <a:latin typeface="Calibri"/>
                <a:cs typeface="Calibri"/>
              </a:rPr>
              <a:t>Приказ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Министерства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просвещения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Российской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Федерации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от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12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августа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2022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г.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№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732</a:t>
            </a:r>
            <a:r>
              <a:rPr sz="800" dirty="0">
                <a:latin typeface="Calibri"/>
                <a:cs typeface="Calibri"/>
              </a:rPr>
              <a:t> «О </a:t>
            </a:r>
            <a:r>
              <a:rPr sz="800" spc="-5" dirty="0">
                <a:latin typeface="Calibri"/>
                <a:cs typeface="Calibri"/>
              </a:rPr>
              <a:t>внесении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изменений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в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федеральный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государственный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образовательный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стандарт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среднего 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общего образования,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утвержденный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приказом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Министерства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образования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и</a:t>
            </a:r>
            <a:r>
              <a:rPr sz="800" spc="-5" dirty="0">
                <a:latin typeface="Calibri"/>
                <a:cs typeface="Calibri"/>
              </a:rPr>
              <a:t> науки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Российской </a:t>
            </a:r>
            <a:r>
              <a:rPr sz="800" dirty="0">
                <a:latin typeface="Calibri"/>
                <a:cs typeface="Calibri"/>
              </a:rPr>
              <a:t>Федерации от</a:t>
            </a:r>
            <a:r>
              <a:rPr sz="800" spc="-5" dirty="0">
                <a:latin typeface="Calibri"/>
                <a:cs typeface="Calibri"/>
              </a:rPr>
              <a:t> 17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мая</a:t>
            </a:r>
            <a:r>
              <a:rPr sz="800" spc="-10" dirty="0">
                <a:latin typeface="Calibri"/>
                <a:cs typeface="Calibri"/>
              </a:rPr>
              <a:t> 2012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г. </a:t>
            </a:r>
            <a:r>
              <a:rPr sz="800" dirty="0">
                <a:latin typeface="Calibri"/>
                <a:cs typeface="Calibri"/>
              </a:rPr>
              <a:t>№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413»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880"/>
              </a:lnSpc>
            </a:pPr>
            <a:r>
              <a:rPr sz="800" spc="-5" dirty="0">
                <a:latin typeface="Calibri"/>
                <a:cs typeface="Calibri"/>
              </a:rPr>
              <a:t>(Зарегистрирован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12.09.2022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№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70034)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7638" y="4646613"/>
            <a:ext cx="30480" cy="431800"/>
          </a:xfrm>
          <a:custGeom>
            <a:avLst/>
            <a:gdLst/>
            <a:ahLst/>
            <a:cxnLst/>
            <a:rect l="l" t="t" r="r" b="b"/>
            <a:pathLst>
              <a:path w="30480" h="431800">
                <a:moveTo>
                  <a:pt x="30161" y="0"/>
                </a:moveTo>
                <a:lnTo>
                  <a:pt x="0" y="0"/>
                </a:lnTo>
                <a:lnTo>
                  <a:pt x="0" y="431799"/>
                </a:lnTo>
                <a:lnTo>
                  <a:pt x="30161" y="431799"/>
                </a:lnTo>
                <a:lnTo>
                  <a:pt x="30161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7756" y="34035"/>
            <a:ext cx="695833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000000"/>
                </a:solidFill>
              </a:rPr>
              <a:t>ОБНОВЛЕННЫЙ</a:t>
            </a:r>
            <a:r>
              <a:rPr sz="2200" spc="-10" dirty="0">
                <a:solidFill>
                  <a:srgbClr val="000000"/>
                </a:solidFill>
              </a:rPr>
              <a:t> </a:t>
            </a:r>
            <a:r>
              <a:rPr sz="2200" spc="-20" dirty="0">
                <a:solidFill>
                  <a:srgbClr val="000000"/>
                </a:solidFill>
              </a:rPr>
              <a:t>ФГОС</a:t>
            </a:r>
            <a:r>
              <a:rPr sz="2200" spc="-15" dirty="0">
                <a:solidFill>
                  <a:srgbClr val="000000"/>
                </a:solidFill>
              </a:rPr>
              <a:t> СРЕДНЕГО</a:t>
            </a:r>
            <a:r>
              <a:rPr sz="2200" spc="-10" dirty="0">
                <a:solidFill>
                  <a:srgbClr val="000000"/>
                </a:solidFill>
              </a:rPr>
              <a:t> </a:t>
            </a:r>
            <a:r>
              <a:rPr sz="2200" spc="-15" dirty="0">
                <a:solidFill>
                  <a:srgbClr val="000000"/>
                </a:solidFill>
              </a:rPr>
              <a:t>ОБЩЕГО</a:t>
            </a:r>
            <a:r>
              <a:rPr sz="2200" spc="-10" dirty="0">
                <a:solidFill>
                  <a:srgbClr val="000000"/>
                </a:solidFill>
              </a:rPr>
              <a:t> </a:t>
            </a:r>
            <a:r>
              <a:rPr sz="2200" spc="-15" dirty="0">
                <a:solidFill>
                  <a:srgbClr val="000000"/>
                </a:solidFill>
              </a:rPr>
              <a:t>ОБРАЗОВАНИЯ</a:t>
            </a:r>
            <a:endParaRPr sz="2200"/>
          </a:p>
        </p:txBody>
      </p:sp>
      <p:grpSp>
        <p:nvGrpSpPr>
          <p:cNvPr id="5" name="object 5"/>
          <p:cNvGrpSpPr/>
          <p:nvPr/>
        </p:nvGrpSpPr>
        <p:grpSpPr>
          <a:xfrm>
            <a:off x="106267" y="433651"/>
            <a:ext cx="449580" cy="631190"/>
            <a:chOff x="106267" y="433651"/>
            <a:chExt cx="449580" cy="631190"/>
          </a:xfrm>
        </p:grpSpPr>
        <p:sp>
          <p:nvSpPr>
            <p:cNvPr id="6" name="object 6"/>
            <p:cNvSpPr/>
            <p:nvPr/>
          </p:nvSpPr>
          <p:spPr>
            <a:xfrm>
              <a:off x="118968" y="446351"/>
              <a:ext cx="424180" cy="605790"/>
            </a:xfrm>
            <a:custGeom>
              <a:avLst/>
              <a:gdLst/>
              <a:ahLst/>
              <a:cxnLst/>
              <a:rect l="l" t="t" r="r" b="b"/>
              <a:pathLst>
                <a:path w="424180" h="605790">
                  <a:moveTo>
                    <a:pt x="423988" y="0"/>
                  </a:moveTo>
                  <a:lnTo>
                    <a:pt x="211994" y="211994"/>
                  </a:lnTo>
                  <a:lnTo>
                    <a:pt x="0" y="0"/>
                  </a:lnTo>
                  <a:lnTo>
                    <a:pt x="0" y="393705"/>
                  </a:lnTo>
                  <a:lnTo>
                    <a:pt x="211994" y="605699"/>
                  </a:lnTo>
                  <a:lnTo>
                    <a:pt x="423988" y="393705"/>
                  </a:lnTo>
                  <a:lnTo>
                    <a:pt x="423988" y="0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8967" y="446351"/>
              <a:ext cx="424180" cy="605790"/>
            </a:xfrm>
            <a:custGeom>
              <a:avLst/>
              <a:gdLst/>
              <a:ahLst/>
              <a:cxnLst/>
              <a:rect l="l" t="t" r="r" b="b"/>
              <a:pathLst>
                <a:path w="424180" h="605790">
                  <a:moveTo>
                    <a:pt x="423989" y="0"/>
                  </a:moveTo>
                  <a:lnTo>
                    <a:pt x="423989" y="393705"/>
                  </a:lnTo>
                  <a:lnTo>
                    <a:pt x="211994" y="605699"/>
                  </a:lnTo>
                  <a:lnTo>
                    <a:pt x="0" y="393705"/>
                  </a:lnTo>
                  <a:lnTo>
                    <a:pt x="0" y="0"/>
                  </a:lnTo>
                  <a:lnTo>
                    <a:pt x="211994" y="211994"/>
                  </a:lnTo>
                  <a:lnTo>
                    <a:pt x="423989" y="0"/>
                  </a:lnTo>
                  <a:close/>
                </a:path>
              </a:pathLst>
            </a:custGeom>
            <a:ln w="25400">
              <a:solidFill>
                <a:srgbClr val="8064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95851" y="662434"/>
            <a:ext cx="7048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22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30260" y="440001"/>
            <a:ext cx="8626475" cy="407034"/>
            <a:chOff x="530256" y="440001"/>
            <a:chExt cx="8626475" cy="407034"/>
          </a:xfrm>
        </p:grpSpPr>
        <p:sp>
          <p:nvSpPr>
            <p:cNvPr id="10" name="object 10"/>
            <p:cNvSpPr/>
            <p:nvPr/>
          </p:nvSpPr>
          <p:spPr>
            <a:xfrm>
              <a:off x="542955" y="452701"/>
              <a:ext cx="8601075" cy="381635"/>
            </a:xfrm>
            <a:custGeom>
              <a:avLst/>
              <a:gdLst/>
              <a:ahLst/>
              <a:cxnLst/>
              <a:rect l="l" t="t" r="r" b="b"/>
              <a:pathLst>
                <a:path w="8601075" h="381634">
                  <a:moveTo>
                    <a:pt x="8554666" y="0"/>
                  </a:moveTo>
                  <a:lnTo>
                    <a:pt x="0" y="0"/>
                  </a:lnTo>
                  <a:lnTo>
                    <a:pt x="0" y="381007"/>
                  </a:lnTo>
                  <a:lnTo>
                    <a:pt x="8554666" y="381007"/>
                  </a:lnTo>
                  <a:lnTo>
                    <a:pt x="8579385" y="376016"/>
                  </a:lnTo>
                  <a:lnTo>
                    <a:pt x="8599570" y="362407"/>
                  </a:lnTo>
                  <a:lnTo>
                    <a:pt x="8601044" y="360221"/>
                  </a:lnTo>
                  <a:lnTo>
                    <a:pt x="8601044" y="20785"/>
                  </a:lnTo>
                  <a:lnTo>
                    <a:pt x="8599570" y="18600"/>
                  </a:lnTo>
                  <a:lnTo>
                    <a:pt x="8579385" y="4990"/>
                  </a:lnTo>
                  <a:lnTo>
                    <a:pt x="8554666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2956" y="452701"/>
              <a:ext cx="8601075" cy="381635"/>
            </a:xfrm>
            <a:custGeom>
              <a:avLst/>
              <a:gdLst/>
              <a:ahLst/>
              <a:cxnLst/>
              <a:rect l="l" t="t" r="r" b="b"/>
              <a:pathLst>
                <a:path w="8601075" h="381634">
                  <a:moveTo>
                    <a:pt x="8601044" y="360221"/>
                  </a:moveTo>
                  <a:lnTo>
                    <a:pt x="8599570" y="362406"/>
                  </a:lnTo>
                  <a:lnTo>
                    <a:pt x="8579384" y="376016"/>
                  </a:lnTo>
                  <a:lnTo>
                    <a:pt x="8554665" y="381007"/>
                  </a:lnTo>
                  <a:lnTo>
                    <a:pt x="0" y="381007"/>
                  </a:lnTo>
                  <a:lnTo>
                    <a:pt x="0" y="0"/>
                  </a:lnTo>
                  <a:lnTo>
                    <a:pt x="8554665" y="0"/>
                  </a:lnTo>
                  <a:lnTo>
                    <a:pt x="8579384" y="4990"/>
                  </a:lnTo>
                  <a:lnTo>
                    <a:pt x="8599570" y="18600"/>
                  </a:lnTo>
                  <a:lnTo>
                    <a:pt x="8601044" y="20785"/>
                  </a:lnTo>
                </a:path>
              </a:pathLst>
            </a:custGeom>
            <a:ln w="25400">
              <a:solidFill>
                <a:srgbClr val="8064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94268" y="491746"/>
            <a:ext cx="551116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/>
                <a:cs typeface="Calibri"/>
              </a:rPr>
              <a:t>Обеспечение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преемственности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уровней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начального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общего,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основного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общего</a:t>
            </a:r>
            <a:r>
              <a:rPr sz="900" dirty="0">
                <a:latin typeface="Calibri"/>
                <a:cs typeface="Calibri"/>
              </a:rPr>
              <a:t> и</a:t>
            </a:r>
            <a:r>
              <a:rPr sz="900" spc="-5" dirty="0">
                <a:latin typeface="Calibri"/>
                <a:cs typeface="Calibri"/>
              </a:rPr>
              <a:t> среднего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общего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образования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4264" y="592328"/>
            <a:ext cx="201041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/>
                <a:cs typeface="Calibri"/>
              </a:rPr>
              <a:t>Конкретизация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предметных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результатов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06267" y="795316"/>
            <a:ext cx="449580" cy="631190"/>
            <a:chOff x="106267" y="795314"/>
            <a:chExt cx="449580" cy="631190"/>
          </a:xfrm>
        </p:grpSpPr>
        <p:sp>
          <p:nvSpPr>
            <p:cNvPr id="15" name="object 15"/>
            <p:cNvSpPr/>
            <p:nvPr/>
          </p:nvSpPr>
          <p:spPr>
            <a:xfrm>
              <a:off x="118968" y="808014"/>
              <a:ext cx="424180" cy="605790"/>
            </a:xfrm>
            <a:custGeom>
              <a:avLst/>
              <a:gdLst/>
              <a:ahLst/>
              <a:cxnLst/>
              <a:rect l="l" t="t" r="r" b="b"/>
              <a:pathLst>
                <a:path w="424180" h="605790">
                  <a:moveTo>
                    <a:pt x="423988" y="0"/>
                  </a:moveTo>
                  <a:lnTo>
                    <a:pt x="211994" y="211993"/>
                  </a:lnTo>
                  <a:lnTo>
                    <a:pt x="0" y="0"/>
                  </a:lnTo>
                  <a:lnTo>
                    <a:pt x="0" y="393703"/>
                  </a:lnTo>
                  <a:lnTo>
                    <a:pt x="211994" y="605698"/>
                  </a:lnTo>
                  <a:lnTo>
                    <a:pt x="423988" y="393703"/>
                  </a:lnTo>
                  <a:lnTo>
                    <a:pt x="423988" y="0"/>
                  </a:lnTo>
                  <a:close/>
                </a:path>
              </a:pathLst>
            </a:custGeom>
            <a:solidFill>
              <a:srgbClr val="5767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8967" y="808014"/>
              <a:ext cx="424180" cy="605790"/>
            </a:xfrm>
            <a:custGeom>
              <a:avLst/>
              <a:gdLst/>
              <a:ahLst/>
              <a:cxnLst/>
              <a:rect l="l" t="t" r="r" b="b"/>
              <a:pathLst>
                <a:path w="424180" h="605790">
                  <a:moveTo>
                    <a:pt x="423989" y="0"/>
                  </a:moveTo>
                  <a:lnTo>
                    <a:pt x="423989" y="393705"/>
                  </a:lnTo>
                  <a:lnTo>
                    <a:pt x="211994" y="605699"/>
                  </a:lnTo>
                  <a:lnTo>
                    <a:pt x="0" y="393705"/>
                  </a:lnTo>
                  <a:lnTo>
                    <a:pt x="0" y="0"/>
                  </a:lnTo>
                  <a:lnTo>
                    <a:pt x="211994" y="211994"/>
                  </a:lnTo>
                  <a:lnTo>
                    <a:pt x="423989" y="0"/>
                  </a:lnTo>
                  <a:close/>
                </a:path>
              </a:pathLst>
            </a:custGeom>
            <a:ln w="25400">
              <a:solidFill>
                <a:srgbClr val="5767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84547" y="1022096"/>
            <a:ext cx="9334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30258" y="795315"/>
            <a:ext cx="8626475" cy="419100"/>
            <a:chOff x="530254" y="795315"/>
            <a:chExt cx="8626475" cy="419100"/>
          </a:xfrm>
        </p:grpSpPr>
        <p:sp>
          <p:nvSpPr>
            <p:cNvPr id="19" name="object 19"/>
            <p:cNvSpPr/>
            <p:nvPr/>
          </p:nvSpPr>
          <p:spPr>
            <a:xfrm>
              <a:off x="542955" y="808015"/>
              <a:ext cx="8601075" cy="393700"/>
            </a:xfrm>
            <a:custGeom>
              <a:avLst/>
              <a:gdLst/>
              <a:ahLst/>
              <a:cxnLst/>
              <a:rect l="l" t="t" r="r" b="b"/>
              <a:pathLst>
                <a:path w="8601075" h="393700">
                  <a:moveTo>
                    <a:pt x="8552555" y="0"/>
                  </a:moveTo>
                  <a:lnTo>
                    <a:pt x="0" y="0"/>
                  </a:lnTo>
                  <a:lnTo>
                    <a:pt x="0" y="393703"/>
                  </a:lnTo>
                  <a:lnTo>
                    <a:pt x="8552555" y="393703"/>
                  </a:lnTo>
                  <a:lnTo>
                    <a:pt x="8578095" y="388547"/>
                  </a:lnTo>
                  <a:lnTo>
                    <a:pt x="8598952" y="374485"/>
                  </a:lnTo>
                  <a:lnTo>
                    <a:pt x="8601044" y="371381"/>
                  </a:lnTo>
                  <a:lnTo>
                    <a:pt x="8601044" y="22322"/>
                  </a:lnTo>
                  <a:lnTo>
                    <a:pt x="8598952" y="19218"/>
                  </a:lnTo>
                  <a:lnTo>
                    <a:pt x="8578095" y="5156"/>
                  </a:lnTo>
                  <a:lnTo>
                    <a:pt x="8552555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2954" y="808015"/>
              <a:ext cx="8601075" cy="393700"/>
            </a:xfrm>
            <a:custGeom>
              <a:avLst/>
              <a:gdLst/>
              <a:ahLst/>
              <a:cxnLst/>
              <a:rect l="l" t="t" r="r" b="b"/>
              <a:pathLst>
                <a:path w="8601075" h="393700">
                  <a:moveTo>
                    <a:pt x="8601045" y="371381"/>
                  </a:moveTo>
                  <a:lnTo>
                    <a:pt x="8598952" y="374485"/>
                  </a:lnTo>
                  <a:lnTo>
                    <a:pt x="8578095" y="388547"/>
                  </a:lnTo>
                  <a:lnTo>
                    <a:pt x="8552554" y="393704"/>
                  </a:lnTo>
                  <a:lnTo>
                    <a:pt x="0" y="393704"/>
                  </a:lnTo>
                  <a:lnTo>
                    <a:pt x="0" y="0"/>
                  </a:lnTo>
                  <a:lnTo>
                    <a:pt x="8552554" y="0"/>
                  </a:lnTo>
                  <a:lnTo>
                    <a:pt x="8578095" y="5156"/>
                  </a:lnTo>
                  <a:lnTo>
                    <a:pt x="8598952" y="19218"/>
                  </a:lnTo>
                  <a:lnTo>
                    <a:pt x="8601045" y="22322"/>
                  </a:lnTo>
                </a:path>
              </a:pathLst>
            </a:custGeom>
            <a:ln w="25400">
              <a:solidFill>
                <a:srgbClr val="5767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94263" y="854457"/>
            <a:ext cx="6926580" cy="25160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73300"/>
              </a:lnSpc>
              <a:spcBef>
                <a:spcPts val="385"/>
              </a:spcBef>
            </a:pPr>
            <a:r>
              <a:rPr sz="900" dirty="0">
                <a:latin typeface="Calibri"/>
                <a:cs typeface="Calibri"/>
              </a:rPr>
              <a:t>Приведение в </a:t>
            </a:r>
            <a:r>
              <a:rPr sz="900" spc="-5" dirty="0">
                <a:latin typeface="Calibri"/>
                <a:cs typeface="Calibri"/>
              </a:rPr>
              <a:t>соответствие</a:t>
            </a:r>
            <a:r>
              <a:rPr sz="900" dirty="0">
                <a:latin typeface="Calibri"/>
                <a:cs typeface="Calibri"/>
              </a:rPr>
              <a:t> с </a:t>
            </a:r>
            <a:r>
              <a:rPr sz="900" spc="-5" dirty="0">
                <a:latin typeface="Calibri"/>
                <a:cs typeface="Calibri"/>
              </a:rPr>
              <a:t>требованиями</a:t>
            </a:r>
            <a:r>
              <a:rPr sz="900" dirty="0">
                <a:latin typeface="Calibri"/>
                <a:cs typeface="Calibri"/>
              </a:rPr>
              <a:t> к организации</a:t>
            </a:r>
            <a:r>
              <a:rPr sz="900" spc="-5" dirty="0">
                <a:latin typeface="Calibri"/>
                <a:cs typeface="Calibri"/>
              </a:rPr>
              <a:t> образовательной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деятельности,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определенными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действующими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СанПин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Уточнение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количества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учебных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занятий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(за 2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года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на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одного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обучающегося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–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не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менее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2170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часов</a:t>
            </a:r>
            <a:r>
              <a:rPr sz="900" dirty="0">
                <a:latin typeface="Calibri"/>
                <a:cs typeface="Calibri"/>
              </a:rPr>
              <a:t> и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не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более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2516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часов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(меньше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на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74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часа)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06271" y="1156977"/>
            <a:ext cx="9050655" cy="631190"/>
            <a:chOff x="106267" y="1156976"/>
            <a:chExt cx="9050655" cy="631190"/>
          </a:xfrm>
        </p:grpSpPr>
        <p:sp>
          <p:nvSpPr>
            <p:cNvPr id="23" name="object 23"/>
            <p:cNvSpPr/>
            <p:nvPr/>
          </p:nvSpPr>
          <p:spPr>
            <a:xfrm>
              <a:off x="118968" y="1169676"/>
              <a:ext cx="424180" cy="605790"/>
            </a:xfrm>
            <a:custGeom>
              <a:avLst/>
              <a:gdLst/>
              <a:ahLst/>
              <a:cxnLst/>
              <a:rect l="l" t="t" r="r" b="b"/>
              <a:pathLst>
                <a:path w="424180" h="605789">
                  <a:moveTo>
                    <a:pt x="423988" y="0"/>
                  </a:moveTo>
                  <a:lnTo>
                    <a:pt x="211994" y="211994"/>
                  </a:lnTo>
                  <a:lnTo>
                    <a:pt x="0" y="0"/>
                  </a:lnTo>
                  <a:lnTo>
                    <a:pt x="0" y="393705"/>
                  </a:lnTo>
                  <a:lnTo>
                    <a:pt x="211994" y="605698"/>
                  </a:lnTo>
                  <a:lnTo>
                    <a:pt x="423988" y="393705"/>
                  </a:lnTo>
                  <a:lnTo>
                    <a:pt x="423988" y="0"/>
                  </a:lnTo>
                  <a:close/>
                </a:path>
              </a:pathLst>
            </a:custGeom>
            <a:solidFill>
              <a:srgbClr val="4BAC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8967" y="1169676"/>
              <a:ext cx="424180" cy="605790"/>
            </a:xfrm>
            <a:custGeom>
              <a:avLst/>
              <a:gdLst/>
              <a:ahLst/>
              <a:cxnLst/>
              <a:rect l="l" t="t" r="r" b="b"/>
              <a:pathLst>
                <a:path w="424180" h="605789">
                  <a:moveTo>
                    <a:pt x="423989" y="0"/>
                  </a:moveTo>
                  <a:lnTo>
                    <a:pt x="423989" y="393705"/>
                  </a:lnTo>
                  <a:lnTo>
                    <a:pt x="211994" y="605699"/>
                  </a:lnTo>
                  <a:lnTo>
                    <a:pt x="0" y="393705"/>
                  </a:lnTo>
                  <a:lnTo>
                    <a:pt x="0" y="0"/>
                  </a:lnTo>
                  <a:lnTo>
                    <a:pt x="211994" y="211994"/>
                  </a:lnTo>
                  <a:lnTo>
                    <a:pt x="423989" y="0"/>
                  </a:lnTo>
                  <a:close/>
                </a:path>
              </a:pathLst>
            </a:custGeom>
            <a:ln w="25400">
              <a:solidFill>
                <a:srgbClr val="4BACC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2955" y="1169677"/>
              <a:ext cx="8601075" cy="393700"/>
            </a:xfrm>
            <a:custGeom>
              <a:avLst/>
              <a:gdLst/>
              <a:ahLst/>
              <a:cxnLst/>
              <a:rect l="l" t="t" r="r" b="b"/>
              <a:pathLst>
                <a:path w="8601075" h="393700">
                  <a:moveTo>
                    <a:pt x="8552555" y="0"/>
                  </a:moveTo>
                  <a:lnTo>
                    <a:pt x="0" y="0"/>
                  </a:lnTo>
                  <a:lnTo>
                    <a:pt x="0" y="393703"/>
                  </a:lnTo>
                  <a:lnTo>
                    <a:pt x="8552555" y="393703"/>
                  </a:lnTo>
                  <a:lnTo>
                    <a:pt x="8578095" y="388547"/>
                  </a:lnTo>
                  <a:lnTo>
                    <a:pt x="8598952" y="374485"/>
                  </a:lnTo>
                  <a:lnTo>
                    <a:pt x="8601044" y="371381"/>
                  </a:lnTo>
                  <a:lnTo>
                    <a:pt x="8601044" y="22322"/>
                  </a:lnTo>
                  <a:lnTo>
                    <a:pt x="8598952" y="19218"/>
                  </a:lnTo>
                  <a:lnTo>
                    <a:pt x="8578095" y="5156"/>
                  </a:lnTo>
                  <a:lnTo>
                    <a:pt x="8552555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2954" y="1169677"/>
              <a:ext cx="8601075" cy="393700"/>
            </a:xfrm>
            <a:custGeom>
              <a:avLst/>
              <a:gdLst/>
              <a:ahLst/>
              <a:cxnLst/>
              <a:rect l="l" t="t" r="r" b="b"/>
              <a:pathLst>
                <a:path w="8601075" h="393700">
                  <a:moveTo>
                    <a:pt x="8601045" y="371381"/>
                  </a:moveTo>
                  <a:lnTo>
                    <a:pt x="8598952" y="374485"/>
                  </a:lnTo>
                  <a:lnTo>
                    <a:pt x="8578095" y="388547"/>
                  </a:lnTo>
                  <a:lnTo>
                    <a:pt x="8552554" y="393704"/>
                  </a:lnTo>
                  <a:lnTo>
                    <a:pt x="0" y="393704"/>
                  </a:lnTo>
                  <a:lnTo>
                    <a:pt x="0" y="0"/>
                  </a:lnTo>
                  <a:lnTo>
                    <a:pt x="8552554" y="0"/>
                  </a:lnTo>
                  <a:lnTo>
                    <a:pt x="8578095" y="5156"/>
                  </a:lnTo>
                  <a:lnTo>
                    <a:pt x="8598952" y="19218"/>
                  </a:lnTo>
                  <a:lnTo>
                    <a:pt x="8601045" y="22322"/>
                  </a:lnTo>
                </a:path>
              </a:pathLst>
            </a:custGeom>
            <a:ln w="25400">
              <a:solidFill>
                <a:srgbClr val="4BACC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86041" y="1272032"/>
            <a:ext cx="5583555" cy="269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0675">
              <a:lnSpc>
                <a:spcPts val="985"/>
              </a:lnSpc>
              <a:spcBef>
                <a:spcPts val="100"/>
              </a:spcBef>
            </a:pPr>
            <a:r>
              <a:rPr sz="900" spc="-5" dirty="0">
                <a:latin typeface="Calibri"/>
                <a:cs typeface="Calibri"/>
              </a:rPr>
              <a:t>Определение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списка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учебных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предметов,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обязательных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для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изучения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на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базовом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или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углубленном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уровне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985"/>
              </a:lnSpc>
            </a:pPr>
            <a:r>
              <a:rPr sz="900" spc="5" dirty="0">
                <a:solidFill>
                  <a:srgbClr val="FFFFFF"/>
                </a:solidFill>
                <a:latin typeface="Arial MT"/>
                <a:cs typeface="Arial MT"/>
              </a:rPr>
              <a:t>3</a:t>
            </a:r>
            <a:endParaRPr sz="900">
              <a:latin typeface="Arial MT"/>
              <a:cs typeface="Arial MT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478091" y="2278062"/>
            <a:ext cx="1069975" cy="1524000"/>
            <a:chOff x="2478087" y="2278062"/>
            <a:chExt cx="1069975" cy="1524000"/>
          </a:xfrm>
        </p:grpSpPr>
        <p:sp>
          <p:nvSpPr>
            <p:cNvPr id="29" name="object 29"/>
            <p:cNvSpPr/>
            <p:nvPr/>
          </p:nvSpPr>
          <p:spPr>
            <a:xfrm>
              <a:off x="2478087" y="2278062"/>
              <a:ext cx="1069975" cy="1524000"/>
            </a:xfrm>
            <a:custGeom>
              <a:avLst/>
              <a:gdLst/>
              <a:ahLst/>
              <a:cxnLst/>
              <a:rect l="l" t="t" r="r" b="b"/>
              <a:pathLst>
                <a:path w="1069975" h="1524000">
                  <a:moveTo>
                    <a:pt x="1069975" y="0"/>
                  </a:moveTo>
                  <a:lnTo>
                    <a:pt x="0" y="0"/>
                  </a:lnTo>
                  <a:lnTo>
                    <a:pt x="0" y="1524000"/>
                  </a:lnTo>
                  <a:lnTo>
                    <a:pt x="1069975" y="1524000"/>
                  </a:lnTo>
                  <a:lnTo>
                    <a:pt x="1069975" y="0"/>
                  </a:lnTo>
                  <a:close/>
                </a:path>
              </a:pathLst>
            </a:custGeom>
            <a:solidFill>
              <a:srgbClr val="EBF1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19400" y="2310384"/>
              <a:ext cx="353568" cy="350519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7639054" y="2617789"/>
            <a:ext cx="1323975" cy="527067"/>
          </a:xfrm>
          <a:prstGeom prst="rect">
            <a:avLst/>
          </a:prstGeom>
          <a:solidFill>
            <a:srgbClr val="DBEEF4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-ЕСТЕСТВОЗНАНИЕ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-ЭКОЛОГИЯ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164349" y="2902203"/>
            <a:ext cx="478790" cy="396240"/>
          </a:xfrm>
          <a:custGeom>
            <a:avLst/>
            <a:gdLst/>
            <a:ahLst/>
            <a:cxnLst/>
            <a:rect l="l" t="t" r="r" b="b"/>
            <a:pathLst>
              <a:path w="478790" h="396239">
                <a:moveTo>
                  <a:pt x="108788" y="10820"/>
                </a:moveTo>
                <a:lnTo>
                  <a:pt x="106311" y="2413"/>
                </a:lnTo>
                <a:lnTo>
                  <a:pt x="101904" y="0"/>
                </a:lnTo>
                <a:lnTo>
                  <a:pt x="0" y="29908"/>
                </a:lnTo>
                <a:lnTo>
                  <a:pt x="76200" y="103898"/>
                </a:lnTo>
                <a:lnTo>
                  <a:pt x="81216" y="103822"/>
                </a:lnTo>
                <a:lnTo>
                  <a:pt x="87325" y="97523"/>
                </a:lnTo>
                <a:lnTo>
                  <a:pt x="87249" y="92506"/>
                </a:lnTo>
                <a:lnTo>
                  <a:pt x="41732" y="48310"/>
                </a:lnTo>
                <a:lnTo>
                  <a:pt x="41389" y="47967"/>
                </a:lnTo>
                <a:lnTo>
                  <a:pt x="45034" y="33235"/>
                </a:lnTo>
                <a:lnTo>
                  <a:pt x="69735" y="25984"/>
                </a:lnTo>
                <a:lnTo>
                  <a:pt x="106375" y="15227"/>
                </a:lnTo>
                <a:lnTo>
                  <a:pt x="108788" y="10820"/>
                </a:lnTo>
                <a:close/>
              </a:path>
              <a:path w="478790" h="396239">
                <a:moveTo>
                  <a:pt x="110274" y="384035"/>
                </a:moveTo>
                <a:lnTo>
                  <a:pt x="106921" y="380288"/>
                </a:lnTo>
                <a:lnTo>
                  <a:pt x="43776" y="376809"/>
                </a:lnTo>
                <a:lnTo>
                  <a:pt x="82613" y="356933"/>
                </a:lnTo>
                <a:lnTo>
                  <a:pt x="75374" y="342811"/>
                </a:lnTo>
                <a:lnTo>
                  <a:pt x="36537" y="362673"/>
                </a:lnTo>
                <a:lnTo>
                  <a:pt x="70662" y="309422"/>
                </a:lnTo>
                <a:lnTo>
                  <a:pt x="69583" y="304520"/>
                </a:lnTo>
                <a:lnTo>
                  <a:pt x="62204" y="299783"/>
                </a:lnTo>
                <a:lnTo>
                  <a:pt x="57289" y="300863"/>
                </a:lnTo>
                <a:lnTo>
                  <a:pt x="0" y="390296"/>
                </a:lnTo>
                <a:lnTo>
                  <a:pt x="106045" y="396138"/>
                </a:lnTo>
                <a:lnTo>
                  <a:pt x="109791" y="392785"/>
                </a:lnTo>
                <a:lnTo>
                  <a:pt x="110083" y="387400"/>
                </a:lnTo>
                <a:lnTo>
                  <a:pt x="110172" y="385864"/>
                </a:lnTo>
                <a:lnTo>
                  <a:pt x="110274" y="384035"/>
                </a:lnTo>
                <a:close/>
              </a:path>
              <a:path w="478790" h="396239">
                <a:moveTo>
                  <a:pt x="114566" y="229158"/>
                </a:moveTo>
                <a:lnTo>
                  <a:pt x="112801" y="224459"/>
                </a:lnTo>
                <a:lnTo>
                  <a:pt x="61798" y="201307"/>
                </a:lnTo>
                <a:lnTo>
                  <a:pt x="40868" y="191808"/>
                </a:lnTo>
                <a:lnTo>
                  <a:pt x="50520" y="184772"/>
                </a:lnTo>
                <a:lnTo>
                  <a:pt x="104686" y="145262"/>
                </a:lnTo>
                <a:lnTo>
                  <a:pt x="105460" y="140296"/>
                </a:lnTo>
                <a:lnTo>
                  <a:pt x="100304" y="133210"/>
                </a:lnTo>
                <a:lnTo>
                  <a:pt x="95338" y="132435"/>
                </a:lnTo>
                <a:lnTo>
                  <a:pt x="9525" y="195021"/>
                </a:lnTo>
                <a:lnTo>
                  <a:pt x="106235" y="238912"/>
                </a:lnTo>
                <a:lnTo>
                  <a:pt x="110934" y="237147"/>
                </a:lnTo>
                <a:lnTo>
                  <a:pt x="114566" y="229158"/>
                </a:lnTo>
                <a:close/>
              </a:path>
              <a:path w="478790" h="396239">
                <a:moveTo>
                  <a:pt x="143865" y="189242"/>
                </a:moveTo>
                <a:lnTo>
                  <a:pt x="142240" y="173443"/>
                </a:lnTo>
                <a:lnTo>
                  <a:pt x="79070" y="179920"/>
                </a:lnTo>
                <a:lnTo>
                  <a:pt x="80695" y="195707"/>
                </a:lnTo>
                <a:lnTo>
                  <a:pt x="143865" y="189242"/>
                </a:lnTo>
                <a:close/>
              </a:path>
              <a:path w="478790" h="396239">
                <a:moveTo>
                  <a:pt x="152984" y="59588"/>
                </a:moveTo>
                <a:lnTo>
                  <a:pt x="91351" y="44335"/>
                </a:lnTo>
                <a:lnTo>
                  <a:pt x="87541" y="59753"/>
                </a:lnTo>
                <a:lnTo>
                  <a:pt x="149174" y="75006"/>
                </a:lnTo>
                <a:lnTo>
                  <a:pt x="152984" y="59588"/>
                </a:lnTo>
                <a:close/>
              </a:path>
              <a:path w="478790" h="396239">
                <a:moveTo>
                  <a:pt x="181533" y="306324"/>
                </a:moveTo>
                <a:lnTo>
                  <a:pt x="174307" y="292188"/>
                </a:lnTo>
                <a:lnTo>
                  <a:pt x="117767" y="321106"/>
                </a:lnTo>
                <a:lnTo>
                  <a:pt x="125006" y="335241"/>
                </a:lnTo>
                <a:lnTo>
                  <a:pt x="181533" y="306324"/>
                </a:lnTo>
                <a:close/>
              </a:path>
              <a:path w="478790" h="396239">
                <a:moveTo>
                  <a:pt x="254406" y="177927"/>
                </a:moveTo>
                <a:lnTo>
                  <a:pt x="252793" y="162128"/>
                </a:lnTo>
                <a:lnTo>
                  <a:pt x="189623" y="168605"/>
                </a:lnTo>
                <a:lnTo>
                  <a:pt x="191236" y="184391"/>
                </a:lnTo>
                <a:lnTo>
                  <a:pt x="254406" y="177927"/>
                </a:lnTo>
                <a:close/>
              </a:path>
              <a:path w="478790" h="396239">
                <a:moveTo>
                  <a:pt x="260858" y="86296"/>
                </a:moveTo>
                <a:lnTo>
                  <a:pt x="199224" y="71031"/>
                </a:lnTo>
                <a:lnTo>
                  <a:pt x="195402" y="86448"/>
                </a:lnTo>
                <a:lnTo>
                  <a:pt x="257048" y="101701"/>
                </a:lnTo>
                <a:lnTo>
                  <a:pt x="260858" y="86296"/>
                </a:lnTo>
                <a:close/>
              </a:path>
              <a:path w="478790" h="396239">
                <a:moveTo>
                  <a:pt x="280454" y="255701"/>
                </a:moveTo>
                <a:lnTo>
                  <a:pt x="273227" y="241566"/>
                </a:lnTo>
                <a:lnTo>
                  <a:pt x="216700" y="270497"/>
                </a:lnTo>
                <a:lnTo>
                  <a:pt x="223926" y="284619"/>
                </a:lnTo>
                <a:lnTo>
                  <a:pt x="280454" y="255701"/>
                </a:lnTo>
                <a:close/>
              </a:path>
              <a:path w="478790" h="396239">
                <a:moveTo>
                  <a:pt x="364959" y="166598"/>
                </a:moveTo>
                <a:lnTo>
                  <a:pt x="363334" y="150812"/>
                </a:lnTo>
                <a:lnTo>
                  <a:pt x="300164" y="157276"/>
                </a:lnTo>
                <a:lnTo>
                  <a:pt x="301790" y="173075"/>
                </a:lnTo>
                <a:lnTo>
                  <a:pt x="364959" y="166598"/>
                </a:lnTo>
                <a:close/>
              </a:path>
              <a:path w="478790" h="396239">
                <a:moveTo>
                  <a:pt x="368731" y="112991"/>
                </a:moveTo>
                <a:lnTo>
                  <a:pt x="307086" y="97726"/>
                </a:lnTo>
                <a:lnTo>
                  <a:pt x="303276" y="113144"/>
                </a:lnTo>
                <a:lnTo>
                  <a:pt x="364921" y="128397"/>
                </a:lnTo>
                <a:lnTo>
                  <a:pt x="368731" y="112991"/>
                </a:lnTo>
                <a:close/>
              </a:path>
              <a:path w="478790" h="396239">
                <a:moveTo>
                  <a:pt x="379387" y="205079"/>
                </a:moveTo>
                <a:lnTo>
                  <a:pt x="372148" y="190944"/>
                </a:lnTo>
                <a:lnTo>
                  <a:pt x="315620" y="219875"/>
                </a:lnTo>
                <a:lnTo>
                  <a:pt x="322859" y="233997"/>
                </a:lnTo>
                <a:lnTo>
                  <a:pt x="379387" y="205079"/>
                </a:lnTo>
                <a:close/>
              </a:path>
              <a:path w="478790" h="396239">
                <a:moveTo>
                  <a:pt x="478307" y="154457"/>
                </a:moveTo>
                <a:lnTo>
                  <a:pt x="474687" y="147396"/>
                </a:lnTo>
                <a:lnTo>
                  <a:pt x="476605" y="139687"/>
                </a:lnTo>
                <a:lnTo>
                  <a:pt x="414959" y="124434"/>
                </a:lnTo>
                <a:lnTo>
                  <a:pt x="411149" y="139839"/>
                </a:lnTo>
                <a:lnTo>
                  <a:pt x="428510" y="144145"/>
                </a:lnTo>
                <a:lnTo>
                  <a:pt x="410718" y="145961"/>
                </a:lnTo>
                <a:lnTo>
                  <a:pt x="412330" y="161759"/>
                </a:lnTo>
                <a:lnTo>
                  <a:pt x="433412" y="159600"/>
                </a:lnTo>
                <a:lnTo>
                  <a:pt x="414553" y="169252"/>
                </a:lnTo>
                <a:lnTo>
                  <a:pt x="421779" y="183388"/>
                </a:lnTo>
                <a:lnTo>
                  <a:pt x="478307" y="154457"/>
                </a:lnTo>
                <a:close/>
              </a:path>
            </a:pathLst>
          </a:custGeom>
          <a:solidFill>
            <a:srgbClr val="31859C">
              <a:alpha val="948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4057650" y="2090739"/>
            <a:ext cx="1470660" cy="490855"/>
            <a:chOff x="4057650" y="2090737"/>
            <a:chExt cx="1470660" cy="490855"/>
          </a:xfrm>
        </p:grpSpPr>
        <p:sp>
          <p:nvSpPr>
            <p:cNvPr id="34" name="object 34"/>
            <p:cNvSpPr/>
            <p:nvPr/>
          </p:nvSpPr>
          <p:spPr>
            <a:xfrm>
              <a:off x="4057650" y="2090737"/>
              <a:ext cx="1157605" cy="484505"/>
            </a:xfrm>
            <a:custGeom>
              <a:avLst/>
              <a:gdLst/>
              <a:ahLst/>
              <a:cxnLst/>
              <a:rect l="l" t="t" r="r" b="b"/>
              <a:pathLst>
                <a:path w="1157604" h="484505">
                  <a:moveTo>
                    <a:pt x="1157287" y="265112"/>
                  </a:moveTo>
                  <a:lnTo>
                    <a:pt x="0" y="265112"/>
                  </a:lnTo>
                  <a:lnTo>
                    <a:pt x="0" y="484187"/>
                  </a:lnTo>
                  <a:lnTo>
                    <a:pt x="1157287" y="484187"/>
                  </a:lnTo>
                  <a:lnTo>
                    <a:pt x="1157287" y="265112"/>
                  </a:lnTo>
                  <a:close/>
                </a:path>
                <a:path w="1157604" h="484505">
                  <a:moveTo>
                    <a:pt x="1157287" y="0"/>
                  </a:moveTo>
                  <a:lnTo>
                    <a:pt x="0" y="0"/>
                  </a:lnTo>
                  <a:lnTo>
                    <a:pt x="0" y="220662"/>
                  </a:lnTo>
                  <a:lnTo>
                    <a:pt x="1157287" y="220662"/>
                  </a:lnTo>
                  <a:lnTo>
                    <a:pt x="1157287" y="0"/>
                  </a:lnTo>
                  <a:close/>
                </a:path>
              </a:pathLst>
            </a:custGeom>
            <a:solidFill>
              <a:srgbClr val="DBEE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190769" y="2304287"/>
              <a:ext cx="337185" cy="277495"/>
            </a:xfrm>
            <a:custGeom>
              <a:avLst/>
              <a:gdLst/>
              <a:ahLst/>
              <a:cxnLst/>
              <a:rect l="l" t="t" r="r" b="b"/>
              <a:pathLst>
                <a:path w="337185" h="277494">
                  <a:moveTo>
                    <a:pt x="54610" y="267195"/>
                  </a:moveTo>
                  <a:lnTo>
                    <a:pt x="52184" y="254736"/>
                  </a:lnTo>
                  <a:lnTo>
                    <a:pt x="2311" y="264414"/>
                  </a:lnTo>
                  <a:lnTo>
                    <a:pt x="4737" y="276872"/>
                  </a:lnTo>
                  <a:lnTo>
                    <a:pt x="54610" y="267195"/>
                  </a:lnTo>
                  <a:close/>
                </a:path>
                <a:path w="337185" h="277494">
                  <a:moveTo>
                    <a:pt x="63957" y="28181"/>
                  </a:moveTo>
                  <a:lnTo>
                    <a:pt x="7048" y="0"/>
                  </a:lnTo>
                  <a:lnTo>
                    <a:pt x="0" y="14236"/>
                  </a:lnTo>
                  <a:lnTo>
                    <a:pt x="56908" y="42418"/>
                  </a:lnTo>
                  <a:lnTo>
                    <a:pt x="63957" y="28181"/>
                  </a:lnTo>
                  <a:close/>
                </a:path>
                <a:path w="337185" h="277494">
                  <a:moveTo>
                    <a:pt x="141871" y="250266"/>
                  </a:moveTo>
                  <a:lnTo>
                    <a:pt x="139458" y="237794"/>
                  </a:lnTo>
                  <a:lnTo>
                    <a:pt x="89585" y="247472"/>
                  </a:lnTo>
                  <a:lnTo>
                    <a:pt x="92011" y="259943"/>
                  </a:lnTo>
                  <a:lnTo>
                    <a:pt x="141871" y="250266"/>
                  </a:lnTo>
                  <a:close/>
                </a:path>
                <a:path w="337185" h="277494">
                  <a:moveTo>
                    <a:pt x="163537" y="77508"/>
                  </a:moveTo>
                  <a:lnTo>
                    <a:pt x="106629" y="49326"/>
                  </a:lnTo>
                  <a:lnTo>
                    <a:pt x="99580" y="63550"/>
                  </a:lnTo>
                  <a:lnTo>
                    <a:pt x="156489" y="91732"/>
                  </a:lnTo>
                  <a:lnTo>
                    <a:pt x="163537" y="77508"/>
                  </a:lnTo>
                  <a:close/>
                </a:path>
                <a:path w="337185" h="277494">
                  <a:moveTo>
                    <a:pt x="229146" y="233337"/>
                  </a:moveTo>
                  <a:lnTo>
                    <a:pt x="226733" y="220865"/>
                  </a:lnTo>
                  <a:lnTo>
                    <a:pt x="176860" y="230543"/>
                  </a:lnTo>
                  <a:lnTo>
                    <a:pt x="179273" y="243014"/>
                  </a:lnTo>
                  <a:lnTo>
                    <a:pt x="229146" y="233337"/>
                  </a:lnTo>
                  <a:close/>
                </a:path>
                <a:path w="337185" h="277494">
                  <a:moveTo>
                    <a:pt x="263118" y="126822"/>
                  </a:moveTo>
                  <a:lnTo>
                    <a:pt x="206209" y="98640"/>
                  </a:lnTo>
                  <a:lnTo>
                    <a:pt x="199161" y="112864"/>
                  </a:lnTo>
                  <a:lnTo>
                    <a:pt x="256070" y="141046"/>
                  </a:lnTo>
                  <a:lnTo>
                    <a:pt x="263118" y="126822"/>
                  </a:lnTo>
                  <a:close/>
                </a:path>
                <a:path w="337185" h="277494">
                  <a:moveTo>
                    <a:pt x="336931" y="172237"/>
                  </a:moveTo>
                  <a:lnTo>
                    <a:pt x="320929" y="147955"/>
                  </a:lnTo>
                  <a:lnTo>
                    <a:pt x="278472" y="83566"/>
                  </a:lnTo>
                  <a:lnTo>
                    <a:pt x="273545" y="82550"/>
                  </a:lnTo>
                  <a:lnTo>
                    <a:pt x="266230" y="87376"/>
                  </a:lnTo>
                  <a:lnTo>
                    <a:pt x="265214" y="92303"/>
                  </a:lnTo>
                  <a:lnTo>
                    <a:pt x="304126" y="151320"/>
                  </a:lnTo>
                  <a:lnTo>
                    <a:pt x="300418" y="158813"/>
                  </a:lnTo>
                  <a:lnTo>
                    <a:pt x="229895" y="163639"/>
                  </a:lnTo>
                  <a:lnTo>
                    <a:pt x="226580" y="167424"/>
                  </a:lnTo>
                  <a:lnTo>
                    <a:pt x="227126" y="175336"/>
                  </a:lnTo>
                  <a:lnTo>
                    <a:pt x="225780" y="174853"/>
                  </a:lnTo>
                  <a:lnTo>
                    <a:pt x="222161" y="176593"/>
                  </a:lnTo>
                  <a:lnTo>
                    <a:pt x="219849" y="183222"/>
                  </a:lnTo>
                  <a:lnTo>
                    <a:pt x="221589" y="186842"/>
                  </a:lnTo>
                  <a:lnTo>
                    <a:pt x="286004" y="209372"/>
                  </a:lnTo>
                  <a:lnTo>
                    <a:pt x="264134" y="213614"/>
                  </a:lnTo>
                  <a:lnTo>
                    <a:pt x="266547" y="226072"/>
                  </a:lnTo>
                  <a:lnTo>
                    <a:pt x="288417" y="221830"/>
                  </a:lnTo>
                  <a:lnTo>
                    <a:pt x="237109" y="266814"/>
                  </a:lnTo>
                  <a:lnTo>
                    <a:pt x="236842" y="270827"/>
                  </a:lnTo>
                  <a:lnTo>
                    <a:pt x="241465" y="276098"/>
                  </a:lnTo>
                  <a:lnTo>
                    <a:pt x="245478" y="276364"/>
                  </a:lnTo>
                  <a:lnTo>
                    <a:pt x="322643" y="208724"/>
                  </a:lnTo>
                  <a:lnTo>
                    <a:pt x="311683" y="204889"/>
                  </a:lnTo>
                  <a:lnTo>
                    <a:pt x="237680" y="179019"/>
                  </a:lnTo>
                  <a:lnTo>
                    <a:pt x="335153" y="172351"/>
                  </a:lnTo>
                  <a:lnTo>
                    <a:pt x="336931" y="172237"/>
                  </a:lnTo>
                  <a:close/>
                </a:path>
              </a:pathLst>
            </a:custGeom>
            <a:solidFill>
              <a:srgbClr val="31859C">
                <a:alpha val="9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4052887" y="2841627"/>
            <a:ext cx="1155700" cy="377825"/>
          </a:xfrm>
          <a:custGeom>
            <a:avLst/>
            <a:gdLst/>
            <a:ahLst/>
            <a:cxnLst/>
            <a:rect l="l" t="t" r="r" b="b"/>
            <a:pathLst>
              <a:path w="1155700" h="377825">
                <a:moveTo>
                  <a:pt x="1155700" y="0"/>
                </a:moveTo>
                <a:lnTo>
                  <a:pt x="0" y="0"/>
                </a:lnTo>
                <a:lnTo>
                  <a:pt x="0" y="377825"/>
                </a:lnTo>
                <a:lnTo>
                  <a:pt x="1155700" y="377825"/>
                </a:lnTo>
                <a:lnTo>
                  <a:pt x="1155700" y="0"/>
                </a:lnTo>
                <a:close/>
              </a:path>
            </a:pathLst>
          </a:custGeom>
          <a:solidFill>
            <a:srgbClr val="DBEE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18048" y="2892015"/>
            <a:ext cx="334010" cy="107314"/>
          </a:xfrm>
          <a:custGeom>
            <a:avLst/>
            <a:gdLst/>
            <a:ahLst/>
            <a:cxnLst/>
            <a:rect l="l" t="t" r="r" b="b"/>
            <a:pathLst>
              <a:path w="334010" h="107314">
                <a:moveTo>
                  <a:pt x="151" y="43273"/>
                </a:moveTo>
                <a:lnTo>
                  <a:pt x="0" y="59148"/>
                </a:lnTo>
                <a:lnTo>
                  <a:pt x="63497" y="59753"/>
                </a:lnTo>
                <a:lnTo>
                  <a:pt x="63648" y="43878"/>
                </a:lnTo>
                <a:lnTo>
                  <a:pt x="151" y="43273"/>
                </a:lnTo>
                <a:close/>
              </a:path>
              <a:path w="334010" h="107314">
                <a:moveTo>
                  <a:pt x="111271" y="44333"/>
                </a:moveTo>
                <a:lnTo>
                  <a:pt x="111119" y="60206"/>
                </a:lnTo>
                <a:lnTo>
                  <a:pt x="174617" y="60811"/>
                </a:lnTo>
                <a:lnTo>
                  <a:pt x="174768" y="44937"/>
                </a:lnTo>
                <a:lnTo>
                  <a:pt x="111271" y="44333"/>
                </a:lnTo>
                <a:close/>
              </a:path>
              <a:path w="334010" h="107314">
                <a:moveTo>
                  <a:pt x="301984" y="54086"/>
                </a:moveTo>
                <a:lnTo>
                  <a:pt x="233373" y="93238"/>
                </a:lnTo>
                <a:lnTo>
                  <a:pt x="232049" y="98085"/>
                </a:lnTo>
                <a:lnTo>
                  <a:pt x="236393" y="105700"/>
                </a:lnTo>
                <a:lnTo>
                  <a:pt x="241241" y="107025"/>
                </a:lnTo>
                <a:lnTo>
                  <a:pt x="321803" y="61053"/>
                </a:lnTo>
                <a:lnTo>
                  <a:pt x="313670" y="61053"/>
                </a:lnTo>
                <a:lnTo>
                  <a:pt x="301984" y="54086"/>
                </a:lnTo>
                <a:close/>
              </a:path>
              <a:path w="334010" h="107314">
                <a:moveTo>
                  <a:pt x="222390" y="45391"/>
                </a:moveTo>
                <a:lnTo>
                  <a:pt x="222239" y="61264"/>
                </a:lnTo>
                <a:lnTo>
                  <a:pt x="285737" y="61869"/>
                </a:lnTo>
                <a:lnTo>
                  <a:pt x="285888" y="45995"/>
                </a:lnTo>
                <a:lnTo>
                  <a:pt x="222390" y="45391"/>
                </a:lnTo>
                <a:close/>
              </a:path>
              <a:path w="334010" h="107314">
                <a:moveTo>
                  <a:pt x="313801" y="47343"/>
                </a:moveTo>
                <a:lnTo>
                  <a:pt x="301984" y="54086"/>
                </a:lnTo>
                <a:lnTo>
                  <a:pt x="313670" y="61053"/>
                </a:lnTo>
                <a:lnTo>
                  <a:pt x="313801" y="47343"/>
                </a:lnTo>
                <a:close/>
              </a:path>
              <a:path w="334010" h="107314">
                <a:moveTo>
                  <a:pt x="321673" y="47343"/>
                </a:moveTo>
                <a:lnTo>
                  <a:pt x="313801" y="47343"/>
                </a:lnTo>
                <a:lnTo>
                  <a:pt x="313670" y="61053"/>
                </a:lnTo>
                <a:lnTo>
                  <a:pt x="321803" y="61053"/>
                </a:lnTo>
                <a:lnTo>
                  <a:pt x="333488" y="54386"/>
                </a:lnTo>
                <a:lnTo>
                  <a:pt x="321673" y="47343"/>
                </a:lnTo>
                <a:close/>
              </a:path>
              <a:path w="334010" h="107314">
                <a:moveTo>
                  <a:pt x="242261" y="0"/>
                </a:moveTo>
                <a:lnTo>
                  <a:pt x="237389" y="1233"/>
                </a:lnTo>
                <a:lnTo>
                  <a:pt x="232898" y="8764"/>
                </a:lnTo>
                <a:lnTo>
                  <a:pt x="234132" y="13635"/>
                </a:lnTo>
                <a:lnTo>
                  <a:pt x="301984" y="54086"/>
                </a:lnTo>
                <a:lnTo>
                  <a:pt x="313801" y="47343"/>
                </a:lnTo>
                <a:lnTo>
                  <a:pt x="321673" y="47343"/>
                </a:lnTo>
                <a:lnTo>
                  <a:pt x="242261" y="0"/>
                </a:lnTo>
                <a:close/>
              </a:path>
            </a:pathLst>
          </a:custGeom>
          <a:solidFill>
            <a:srgbClr val="31859C">
              <a:alpha val="948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639054" y="2157412"/>
            <a:ext cx="1323975" cy="173766"/>
          </a:xfrm>
          <a:prstGeom prst="rect">
            <a:avLst/>
          </a:prstGeom>
          <a:solidFill>
            <a:srgbClr val="DBEEF4"/>
          </a:solidFill>
        </p:spPr>
        <p:txBody>
          <a:bodyPr vert="horz" wrap="square" lIns="0" tIns="19685" rIns="0" bIns="0" rtlCol="0">
            <a:spAutoFit/>
          </a:bodyPr>
          <a:lstStyle/>
          <a:p>
            <a:pPr marL="188595">
              <a:lnSpc>
                <a:spcPct val="100000"/>
              </a:lnSpc>
              <a:spcBef>
                <a:spcPts val="155"/>
              </a:spcBef>
            </a:pPr>
            <a:r>
              <a:rPr sz="1000" dirty="0">
                <a:latin typeface="Calibri"/>
                <a:cs typeface="Calibri"/>
              </a:rPr>
              <a:t>-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РОССИЯ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В</a:t>
            </a:r>
            <a:r>
              <a:rPr sz="1000" spc="-10" dirty="0">
                <a:latin typeface="Calibri"/>
                <a:cs typeface="Calibri"/>
              </a:rPr>
              <a:t> МИРЕ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573087" y="1839914"/>
          <a:ext cx="6595108" cy="3246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3450"/>
                <a:gridCol w="657225"/>
                <a:gridCol w="3355975"/>
                <a:gridCol w="1487804"/>
                <a:gridCol w="160654"/>
              </a:tblGrid>
              <a:tr h="327823">
                <a:tc gridSpan="2">
                  <a:txBody>
                    <a:bodyPr/>
                    <a:lstStyle/>
                    <a:p>
                      <a:pPr marL="113030">
                        <a:lnSpc>
                          <a:spcPts val="1145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Уч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ые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дм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ты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5760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ПРАВО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76070" algn="ctr">
                        <a:lnSpc>
                          <a:spcPct val="100000"/>
                        </a:lnSpc>
                        <a:spcBef>
                          <a:spcPts val="890"/>
                        </a:spcBef>
                        <a:tabLst>
                          <a:tab pos="1746250" algn="l"/>
                        </a:tabLst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-	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ЭКОНОМИКА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ЗАЯВЛЕНИЕ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551180" marR="414020" indent="-93980">
                        <a:lnSpc>
                          <a:spcPct val="100000"/>
                        </a:lnSpc>
                        <a:tabLst>
                          <a:tab pos="1987550" algn="l"/>
                          <a:tab pos="215773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ющ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хся,	</a:t>
                      </a:r>
                      <a:r>
                        <a:rPr sz="1500" baseline="8333" dirty="0">
                          <a:latin typeface="Calibri"/>
                          <a:cs typeface="Calibri"/>
                        </a:rPr>
                        <a:t>-	</a:t>
                      </a:r>
                      <a:r>
                        <a:rPr sz="1500" spc="-7" baseline="8333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500" spc="7" baseline="8333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500" baseline="8333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500" spc="-7" baseline="8333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500" baseline="8333" dirty="0">
                          <a:latin typeface="Calibri"/>
                          <a:cs typeface="Calibri"/>
                        </a:rPr>
                        <a:t>ОНО</a:t>
                      </a:r>
                      <a:r>
                        <a:rPr sz="1500" spc="-7" baseline="8333" dirty="0">
                          <a:latin typeface="Calibri"/>
                          <a:cs typeface="Calibri"/>
                        </a:rPr>
                        <a:t>МИ</a:t>
                      </a:r>
                      <a:r>
                        <a:rPr sz="1500" baseline="8333" dirty="0">
                          <a:latin typeface="Calibri"/>
                          <a:cs typeface="Calibri"/>
                        </a:rPr>
                        <a:t>Я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родителей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377190" marR="204025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нес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ов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рш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енн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ле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тних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обучающихся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Уч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ые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дм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ты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0607">
                <a:tc gridSpan="2">
                  <a:txBody>
                    <a:bodyPr/>
                    <a:lstStyle/>
                    <a:p>
                      <a:pPr marL="290195">
                        <a:lnSpc>
                          <a:spcPts val="1005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Русский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язык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387985">
                        <a:lnSpc>
                          <a:spcPts val="118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6.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История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(Б,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У)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798">
                <a:tc rowSpan="2" gridSpan="2">
                  <a:txBody>
                    <a:bodyPr/>
                    <a:lstStyle/>
                    <a:p>
                      <a:pPr marL="272415">
                        <a:lnSpc>
                          <a:spcPts val="11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Литература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(Б,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У)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822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49225">
                        <a:lnSpc>
                          <a:spcPts val="1105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7.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Обществознание (Б,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5884">
                <a:tc rowSpan="3" gridSpan="2">
                  <a:txBody>
                    <a:bodyPr/>
                    <a:lstStyle/>
                    <a:p>
                      <a:pPr marL="635" algn="ctr">
                        <a:lnSpc>
                          <a:spcPts val="110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Родной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язык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(или)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0495" marR="142875" indent="-63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государственный язык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республики Российской </a:t>
                      </a:r>
                      <a:r>
                        <a:rPr sz="1000" spc="-2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Федерации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7E4BD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6614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7E4B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8930">
                        <a:lnSpc>
                          <a:spcPts val="11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8.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География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(Б,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У)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663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7E4B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2729">
                        <a:lnSpc>
                          <a:spcPts val="119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9.</a:t>
                      </a:r>
                      <a:r>
                        <a:rPr sz="1000" b="1" spc="-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Фи</a:t>
                      </a:r>
                      <a:r>
                        <a:rPr sz="1000" b="1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000" b="1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000" b="1" spc="-6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Б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6855">
                <a:tc gridSpan="2">
                  <a:txBody>
                    <a:bodyPr/>
                    <a:lstStyle/>
                    <a:p>
                      <a:pPr marL="281305">
                        <a:lnSpc>
                          <a:spcPts val="1175"/>
                        </a:lnSpc>
                        <a:spcBef>
                          <a:spcPts val="6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Родная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литература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63525">
                        <a:lnSpc>
                          <a:spcPts val="1050"/>
                        </a:lnSpc>
                      </a:pPr>
                      <a:r>
                        <a:rPr sz="1000" b="1" spc="-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1000" b="1" spc="-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Хи</a:t>
                      </a:r>
                      <a:r>
                        <a:rPr sz="1000" b="1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ия</a:t>
                      </a:r>
                      <a:r>
                        <a:rPr sz="1000" b="1" spc="-6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Б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rowSpan="2" gridSpan="2">
                  <a:txBody>
                    <a:bodyPr/>
                    <a:lstStyle/>
                    <a:p>
                      <a:pPr marL="83185">
                        <a:lnSpc>
                          <a:spcPts val="112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Второй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иностранный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язык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7E4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5260">
                        <a:lnSpc>
                          <a:spcPts val="1170"/>
                        </a:lnSpc>
                      </a:pPr>
                      <a:r>
                        <a:rPr sz="1000" b="1" spc="-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11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1000" b="1" spc="-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sz="1000" b="1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000" b="1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олог</a:t>
                      </a:r>
                      <a:r>
                        <a:rPr sz="1000" b="1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ия</a:t>
                      </a:r>
                      <a:r>
                        <a:rPr sz="1000" b="1" spc="-6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Б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630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7E4B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58750">
                        <a:lnSpc>
                          <a:spcPts val="11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12.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Физическая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культура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178">
                <a:tc rowSpan="2" gridSpan="2">
                  <a:txBody>
                    <a:bodyPr/>
                    <a:lstStyle/>
                    <a:p>
                      <a:pPr marL="221615">
                        <a:lnSpc>
                          <a:spcPts val="109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Иностранный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язык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(Б,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У)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396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135255">
                        <a:lnSpc>
                          <a:spcPts val="1095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13.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Основы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безопасности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жизнедеятельности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6027">
                <a:tc gridSpan="2">
                  <a:txBody>
                    <a:bodyPr/>
                    <a:lstStyle/>
                    <a:p>
                      <a:pPr marL="250190">
                        <a:lnSpc>
                          <a:spcPts val="109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4.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Математика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(Б,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У)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3643">
                <a:tc gridSpan="2">
                  <a:txBody>
                    <a:bodyPr/>
                    <a:lstStyle/>
                    <a:p>
                      <a:pPr marL="210185">
                        <a:lnSpc>
                          <a:spcPts val="11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Информатика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(Б,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У)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3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81BD"/>
                      </a:solidFill>
                      <a:prstDash val="soli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РЕАЛИЗАЦИЯ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ОП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СОО </a:t>
                      </a:r>
                      <a:r>
                        <a:rPr sz="1400" b="1" dirty="0">
                          <a:solidFill>
                            <a:srgbClr val="403152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400" b="1" spc="-10" dirty="0">
                          <a:solidFill>
                            <a:srgbClr val="40315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 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СЕНТЯБРЯ</a:t>
                      </a:r>
                      <a:r>
                        <a:rPr sz="10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2023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Г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10</a:t>
                      </a:r>
                      <a:r>
                        <a:rPr sz="10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класс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28575">
                      <a:solidFill>
                        <a:srgbClr val="4F81BD"/>
                      </a:solidFill>
                      <a:prstDash val="solid"/>
                    </a:lnL>
                    <a:lnR w="28575">
                      <a:solidFill>
                        <a:srgbClr val="4F81BD"/>
                      </a:solidFill>
                      <a:prstDash val="solid"/>
                    </a:lnR>
                    <a:lnT w="28575">
                      <a:solidFill>
                        <a:srgbClr val="4F81BD"/>
                      </a:solidFill>
                      <a:prstDash val="solid"/>
                    </a:lnT>
                    <a:lnB w="28575">
                      <a:solidFill>
                        <a:srgbClr val="4F81B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0" name="object 40"/>
          <p:cNvSpPr/>
          <p:nvPr/>
        </p:nvSpPr>
        <p:spPr>
          <a:xfrm>
            <a:off x="7164349" y="2227747"/>
            <a:ext cx="476884" cy="263525"/>
          </a:xfrm>
          <a:custGeom>
            <a:avLst/>
            <a:gdLst/>
            <a:ahLst/>
            <a:cxnLst/>
            <a:rect l="l" t="t" r="r" b="b"/>
            <a:pathLst>
              <a:path w="476884" h="263525">
                <a:moveTo>
                  <a:pt x="107429" y="10375"/>
                </a:moveTo>
                <a:lnTo>
                  <a:pt x="104457" y="2133"/>
                </a:lnTo>
                <a:lnTo>
                  <a:pt x="99898" y="0"/>
                </a:lnTo>
                <a:lnTo>
                  <a:pt x="0" y="36029"/>
                </a:lnTo>
                <a:lnTo>
                  <a:pt x="80543" y="105257"/>
                </a:lnTo>
                <a:lnTo>
                  <a:pt x="85547" y="104876"/>
                </a:lnTo>
                <a:lnTo>
                  <a:pt x="91262" y="98234"/>
                </a:lnTo>
                <a:lnTo>
                  <a:pt x="90893" y="93218"/>
                </a:lnTo>
                <a:lnTo>
                  <a:pt x="41465" y="50736"/>
                </a:lnTo>
                <a:lnTo>
                  <a:pt x="36830" y="46748"/>
                </a:lnTo>
                <a:lnTo>
                  <a:pt x="38227" y="39116"/>
                </a:lnTo>
                <a:lnTo>
                  <a:pt x="60528" y="31076"/>
                </a:lnTo>
                <a:lnTo>
                  <a:pt x="105295" y="14922"/>
                </a:lnTo>
                <a:lnTo>
                  <a:pt x="107429" y="10375"/>
                </a:lnTo>
                <a:close/>
              </a:path>
              <a:path w="476884" h="263525">
                <a:moveTo>
                  <a:pt x="123266" y="252425"/>
                </a:moveTo>
                <a:lnTo>
                  <a:pt x="120815" y="248043"/>
                </a:lnTo>
                <a:lnTo>
                  <a:pt x="86004" y="238226"/>
                </a:lnTo>
                <a:lnTo>
                  <a:pt x="46342" y="227037"/>
                </a:lnTo>
                <a:lnTo>
                  <a:pt x="46342" y="234391"/>
                </a:lnTo>
                <a:lnTo>
                  <a:pt x="31521" y="238226"/>
                </a:lnTo>
                <a:lnTo>
                  <a:pt x="39446" y="236169"/>
                </a:lnTo>
                <a:lnTo>
                  <a:pt x="46342" y="234391"/>
                </a:lnTo>
                <a:lnTo>
                  <a:pt x="46342" y="227037"/>
                </a:lnTo>
                <a:lnTo>
                  <a:pt x="44780" y="226593"/>
                </a:lnTo>
                <a:lnTo>
                  <a:pt x="52425" y="219024"/>
                </a:lnTo>
                <a:lnTo>
                  <a:pt x="100876" y="170980"/>
                </a:lnTo>
                <a:lnTo>
                  <a:pt x="100901" y="165950"/>
                </a:lnTo>
                <a:lnTo>
                  <a:pt x="94729" y="159727"/>
                </a:lnTo>
                <a:lnTo>
                  <a:pt x="89700" y="159702"/>
                </a:lnTo>
                <a:lnTo>
                  <a:pt x="14287" y="234480"/>
                </a:lnTo>
                <a:lnTo>
                  <a:pt x="116497" y="263321"/>
                </a:lnTo>
                <a:lnTo>
                  <a:pt x="120891" y="260870"/>
                </a:lnTo>
                <a:lnTo>
                  <a:pt x="123266" y="252425"/>
                </a:lnTo>
                <a:close/>
              </a:path>
              <a:path w="476884" h="263525">
                <a:moveTo>
                  <a:pt x="148259" y="55232"/>
                </a:moveTo>
                <a:lnTo>
                  <a:pt x="85801" y="43738"/>
                </a:lnTo>
                <a:lnTo>
                  <a:pt x="82931" y="59359"/>
                </a:lnTo>
                <a:lnTo>
                  <a:pt x="145389" y="70840"/>
                </a:lnTo>
                <a:lnTo>
                  <a:pt x="148259" y="55232"/>
                </a:lnTo>
                <a:close/>
              </a:path>
              <a:path w="476884" h="263525">
                <a:moveTo>
                  <a:pt x="153924" y="206565"/>
                </a:moveTo>
                <a:lnTo>
                  <a:pt x="149948" y="191198"/>
                </a:lnTo>
                <a:lnTo>
                  <a:pt x="88468" y="207098"/>
                </a:lnTo>
                <a:lnTo>
                  <a:pt x="92443" y="222465"/>
                </a:lnTo>
                <a:lnTo>
                  <a:pt x="153924" y="206565"/>
                </a:lnTo>
                <a:close/>
              </a:path>
              <a:path w="476884" h="263525">
                <a:moveTo>
                  <a:pt x="257543" y="75336"/>
                </a:moveTo>
                <a:lnTo>
                  <a:pt x="195097" y="63842"/>
                </a:lnTo>
                <a:lnTo>
                  <a:pt x="192227" y="79463"/>
                </a:lnTo>
                <a:lnTo>
                  <a:pt x="254673" y="90944"/>
                </a:lnTo>
                <a:lnTo>
                  <a:pt x="257543" y="75336"/>
                </a:lnTo>
                <a:close/>
              </a:path>
              <a:path w="476884" h="263525">
                <a:moveTo>
                  <a:pt x="261505" y="178739"/>
                </a:moveTo>
                <a:lnTo>
                  <a:pt x="257530" y="163372"/>
                </a:lnTo>
                <a:lnTo>
                  <a:pt x="196062" y="179273"/>
                </a:lnTo>
                <a:lnTo>
                  <a:pt x="200037" y="194640"/>
                </a:lnTo>
                <a:lnTo>
                  <a:pt x="261505" y="178739"/>
                </a:lnTo>
                <a:close/>
              </a:path>
              <a:path w="476884" h="263525">
                <a:moveTo>
                  <a:pt x="366839" y="95440"/>
                </a:moveTo>
                <a:lnTo>
                  <a:pt x="304380" y="83947"/>
                </a:lnTo>
                <a:lnTo>
                  <a:pt x="301510" y="99568"/>
                </a:lnTo>
                <a:lnTo>
                  <a:pt x="363969" y="111048"/>
                </a:lnTo>
                <a:lnTo>
                  <a:pt x="366839" y="95440"/>
                </a:lnTo>
                <a:close/>
              </a:path>
              <a:path w="476884" h="263525">
                <a:moveTo>
                  <a:pt x="369100" y="150914"/>
                </a:moveTo>
                <a:lnTo>
                  <a:pt x="365125" y="135547"/>
                </a:lnTo>
                <a:lnTo>
                  <a:pt x="303644" y="151447"/>
                </a:lnTo>
                <a:lnTo>
                  <a:pt x="307619" y="166814"/>
                </a:lnTo>
                <a:lnTo>
                  <a:pt x="369100" y="150914"/>
                </a:lnTo>
                <a:close/>
              </a:path>
              <a:path w="476884" h="263525">
                <a:moveTo>
                  <a:pt x="476681" y="123101"/>
                </a:moveTo>
                <a:lnTo>
                  <a:pt x="475538" y="118719"/>
                </a:lnTo>
                <a:lnTo>
                  <a:pt x="476135" y="115544"/>
                </a:lnTo>
                <a:lnTo>
                  <a:pt x="474649" y="115277"/>
                </a:lnTo>
                <a:lnTo>
                  <a:pt x="472706" y="107721"/>
                </a:lnTo>
                <a:lnTo>
                  <a:pt x="456450" y="111925"/>
                </a:lnTo>
                <a:lnTo>
                  <a:pt x="413677" y="104051"/>
                </a:lnTo>
                <a:lnTo>
                  <a:pt x="410806" y="119672"/>
                </a:lnTo>
                <a:lnTo>
                  <a:pt x="419976" y="121361"/>
                </a:lnTo>
                <a:lnTo>
                  <a:pt x="411226" y="123621"/>
                </a:lnTo>
                <a:lnTo>
                  <a:pt x="415201" y="138988"/>
                </a:lnTo>
                <a:lnTo>
                  <a:pt x="457047" y="128181"/>
                </a:lnTo>
                <a:lnTo>
                  <a:pt x="473252" y="131152"/>
                </a:lnTo>
                <a:lnTo>
                  <a:pt x="474637" y="123634"/>
                </a:lnTo>
                <a:lnTo>
                  <a:pt x="476681" y="123101"/>
                </a:lnTo>
                <a:close/>
              </a:path>
            </a:pathLst>
          </a:custGeom>
          <a:solidFill>
            <a:srgbClr val="31859C">
              <a:alpha val="948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19076" y="4233671"/>
            <a:ext cx="463295" cy="451104"/>
          </a:xfrm>
          <a:prstGeom prst="rect">
            <a:avLst/>
          </a:prstGeom>
        </p:spPr>
      </p:pic>
      <p:sp>
        <p:nvSpPr>
          <p:cNvPr id="42" name="object 42"/>
          <p:cNvSpPr/>
          <p:nvPr/>
        </p:nvSpPr>
        <p:spPr>
          <a:xfrm>
            <a:off x="2217737" y="2544763"/>
            <a:ext cx="260350" cy="1035050"/>
          </a:xfrm>
          <a:custGeom>
            <a:avLst/>
            <a:gdLst/>
            <a:ahLst/>
            <a:cxnLst/>
            <a:rect l="l" t="t" r="r" b="b"/>
            <a:pathLst>
              <a:path w="260350" h="1035050">
                <a:moveTo>
                  <a:pt x="0" y="0"/>
                </a:moveTo>
                <a:lnTo>
                  <a:pt x="50669" y="1704"/>
                </a:lnTo>
                <a:lnTo>
                  <a:pt x="92047" y="6354"/>
                </a:lnTo>
                <a:lnTo>
                  <a:pt x="119945" y="13250"/>
                </a:lnTo>
                <a:lnTo>
                  <a:pt x="130175" y="21694"/>
                </a:lnTo>
                <a:lnTo>
                  <a:pt x="130175" y="495830"/>
                </a:lnTo>
                <a:lnTo>
                  <a:pt x="140404" y="504274"/>
                </a:lnTo>
                <a:lnTo>
                  <a:pt x="168302" y="511170"/>
                </a:lnTo>
                <a:lnTo>
                  <a:pt x="209680" y="515820"/>
                </a:lnTo>
                <a:lnTo>
                  <a:pt x="260350" y="517525"/>
                </a:lnTo>
                <a:lnTo>
                  <a:pt x="209680" y="519229"/>
                </a:lnTo>
                <a:lnTo>
                  <a:pt x="168302" y="523879"/>
                </a:lnTo>
                <a:lnTo>
                  <a:pt x="140404" y="530775"/>
                </a:lnTo>
                <a:lnTo>
                  <a:pt x="130175" y="539219"/>
                </a:lnTo>
                <a:lnTo>
                  <a:pt x="130175" y="1013355"/>
                </a:lnTo>
                <a:lnTo>
                  <a:pt x="119945" y="1021799"/>
                </a:lnTo>
                <a:lnTo>
                  <a:pt x="92047" y="1028695"/>
                </a:lnTo>
                <a:lnTo>
                  <a:pt x="50669" y="1033345"/>
                </a:lnTo>
                <a:lnTo>
                  <a:pt x="0" y="1035050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775069" y="4787901"/>
            <a:ext cx="180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6502"/>
            <a:ext cx="8291264" cy="8036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Профили обучения в 10-11 классах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Специалист\Desktop\Презентация на 25.01\Профили_page-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21651"/>
            <a:ext cx="8572560" cy="2273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1934</TotalTime>
  <Words>1477</Words>
  <Application>Microsoft Office PowerPoint</Application>
  <PresentationFormat>Экран (16:9)</PresentationFormat>
  <Paragraphs>402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Кулакова Татьяна Ивановна,  начальник предметно-методической лаборатории МАУ «Центр развития образования»</vt:lpstr>
      <vt:lpstr>Учебный план</vt:lpstr>
      <vt:lpstr>Нормативная база</vt:lpstr>
      <vt:lpstr> ФГОС НОО, ООО, СОО: общий объем аудиторной нагрузки</vt:lpstr>
      <vt:lpstr>КАЛЕНДАРНЫЙ ГРАФИК</vt:lpstr>
      <vt:lpstr>Слайд 6</vt:lpstr>
      <vt:lpstr>ВНЕУРОЧНАЯ ДЕЯТЕЛЬНОСТЬ</vt:lpstr>
      <vt:lpstr>ОБНОВЛЕННЫЙ ФГОС СРЕДНЕГО ОБЩЕГО ОБРАЗОВАНИЯ</vt:lpstr>
      <vt:lpstr>Профили обучения в 10-11 классах </vt:lpstr>
      <vt:lpstr>Перечень учебных предметов, изучаемых  на углублённом уровне в соответствии с профилями обучения</vt:lpstr>
      <vt:lpstr>Слайд 11</vt:lpstr>
      <vt:lpstr>Последовательность действий  при составлении учебного плана</vt:lpstr>
      <vt:lpstr>ОНЛАЙН-ИНСТРУМЕНТЫ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МАУ «Центр развития образования» МАОУ НОШ «Первые шаги» </dc:title>
  <dc:creator>Специалист</dc:creator>
  <cp:lastModifiedBy>Специалист</cp:lastModifiedBy>
  <cp:revision>206</cp:revision>
  <dcterms:created xsi:type="dcterms:W3CDTF">2019-03-26T08:22:34Z</dcterms:created>
  <dcterms:modified xsi:type="dcterms:W3CDTF">2023-02-02T00:44:11Z</dcterms:modified>
</cp:coreProperties>
</file>