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8" r:id="rId4"/>
    <p:sldId id="280" r:id="rId5"/>
    <p:sldId id="292" r:id="rId6"/>
    <p:sldId id="266" r:id="rId7"/>
    <p:sldId id="293" r:id="rId8"/>
    <p:sldId id="282" r:id="rId9"/>
    <p:sldId id="283" r:id="rId10"/>
    <p:sldId id="284" r:id="rId11"/>
    <p:sldId id="285" r:id="rId12"/>
    <p:sldId id="287" r:id="rId13"/>
    <p:sldId id="288" r:id="rId14"/>
    <p:sldId id="289" r:id="rId15"/>
    <p:sldId id="29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rminova\Desktop\&#1057;&#1074;&#1086;&#1076;_&#1086;&#1082;&#1090;&#1103;&#1073;&#1088;&#1100;%202021\&#1057;&#1042;&#1054;&#1044;_2021%20&#1075;\&#1058;&#1072;&#1073;&#1083;&#1080;&#1094;&#1072;%202_&#1052;&#1052;_&#1076;&#1077;&#1082;&#1072;&#1073;&#1088;&#1100;%202021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rminova\Desktop\&#1057;&#1074;&#1086;&#1076;_&#1086;&#1082;&#1090;&#1103;&#1073;&#1088;&#1100;%202021\&#1057;&#1042;&#1054;&#1044;_2021%20&#1075;\&#1058;&#1072;&#1073;&#1083;&#1080;&#1094;&#1072;%202_&#1052;&#1052;_&#1076;&#1077;&#1082;&#1072;&#1073;&#1088;&#1100;%202021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rminova\Desktop\&#1057;&#1074;&#1086;&#1076;_&#1086;&#1082;&#1090;&#1103;&#1073;&#1088;&#1100;%202021\&#1057;&#1042;&#1054;&#1044;_2021%20&#1075;\&#1058;&#1072;&#1073;&#1083;&#1080;&#1094;&#1072;%202_&#1052;&#1052;_&#1076;&#1077;&#1082;&#1072;&#1073;&#1088;&#1100;%202021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rminova\Desktop\&#1057;&#1074;&#1086;&#1076;_&#1086;&#1082;&#1090;&#1103;&#1073;&#1088;&#1100;%202021\&#1057;&#1042;&#1054;&#1044;_2021%20&#1075;\&#1055;&#1086;&#1082;&#1072;&#1079;&#1072;&#1090;&#1077;&#1083;&#1080;%20&#1056;&#1086;&#1089;&#1086;&#1073;&#1088;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file:///C:\Users\perminova\Desktop\&#1057;&#1074;&#1086;&#1076;_&#1086;&#1082;&#1090;&#1103;&#1073;&#1088;&#1100;%202021\&#1057;&#1042;&#1054;&#1044;_2021%20&#1075;\&#1055;&#1086;&#1082;&#1072;&#1079;&#1072;&#1090;&#1077;&#1083;&#1080;%20&#1056;&#1086;&#1089;&#1086;&#1073;&#1088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rminova\Desktop\&#1057;&#1074;&#1086;&#1076;_&#1086;&#1082;&#1090;&#1103;&#1073;&#1088;&#1100;%202021\&#1057;&#1042;&#1054;&#1044;_2021%20&#1075;\&#1058;&#1072;&#1073;&#1083;&#1080;&#1094;&#1072;%202_&#1052;&#1052;_&#1076;&#1077;&#1082;&#1072;&#1073;&#1088;&#1100;%2020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rminova\Desktop\&#1057;&#1074;&#1086;&#1076;_&#1086;&#1082;&#1090;&#1103;&#1073;&#1088;&#1100;%202021\&#1057;&#1042;&#1054;&#1044;_2021%20&#1075;\&#1058;&#1072;&#1073;&#1083;&#1080;&#1094;&#1072;%202_&#1052;&#1052;_&#1076;&#1077;&#1082;&#1072;&#1073;&#1088;&#1100;%20202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rminova\Desktop\&#1057;&#1074;&#1086;&#1076;_&#1086;&#1082;&#1090;&#1103;&#1073;&#1088;&#1100;%202021\&#1057;&#1042;&#1054;&#1044;_2021%20&#1075;\&#1058;&#1072;&#1073;&#1083;&#1080;&#1094;&#1072;%202_&#1052;&#1052;_&#1076;&#1077;&#1082;&#1072;&#1073;&#1088;&#1100;%20202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rminova\Desktop\&#1057;&#1074;&#1086;&#1076;_&#1086;&#1082;&#1090;&#1103;&#1073;&#1088;&#1100;%202021\&#1057;&#1042;&#1054;&#1044;_2021%20&#1075;\&#1058;&#1072;&#1073;&#1083;&#1080;&#1094;&#1072;%202_&#1052;&#1052;_&#1076;&#1077;&#1082;&#1072;&#1073;&#1088;&#1100;%202021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821081628371537E-2"/>
          <c:y val="0.17660133631618788"/>
          <c:w val="0.92035783674325689"/>
          <c:h val="0.606005067139095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Хабаровский край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bg1">
                  <a:lumMod val="95000"/>
                </a:schemeClr>
              </a:solidFill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2021 год</c:v>
                </c:pt>
              </c:strCache>
            </c:strRef>
          </c:cat>
          <c:val>
            <c:numRef>
              <c:f>Лист1!$B$2</c:f>
              <c:numCache>
                <c:formatCode>0.00</c:formatCode>
                <c:ptCount val="1"/>
                <c:pt idx="0">
                  <c:v>78.400000000000006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5B-4725-BE71-C5027830206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г. Санкт Петербург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2021 год</c:v>
                </c:pt>
              </c:strCache>
            </c:strRef>
          </c:cat>
          <c:val>
            <c:numRef>
              <c:f>Лист1!$C$2</c:f>
              <c:numCache>
                <c:formatCode>0.00</c:formatCode>
                <c:ptCount val="1"/>
                <c:pt idx="0">
                  <c:v>89.1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5B-4725-BE71-C502783020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353814800"/>
        <c:axId val="353818720"/>
      </c:barChart>
      <c:catAx>
        <c:axId val="353814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3818720"/>
        <c:crosses val="autoZero"/>
        <c:auto val="1"/>
        <c:lblAlgn val="ctr"/>
        <c:lblOffset val="100"/>
        <c:noMultiLvlLbl val="0"/>
      </c:catAx>
      <c:valAx>
        <c:axId val="353818720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353814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1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6BD2-4620-87E4-F70EE25ABF54}"/>
              </c:ext>
            </c:extLst>
          </c:dPt>
          <c:dPt>
            <c:idx val="1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A-6BD2-4620-87E4-F70EE25ABF54}"/>
              </c:ext>
            </c:extLst>
          </c:dPt>
          <c:dPt>
            <c:idx val="1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C-6BD2-4620-87E4-F70EE25ABF54}"/>
              </c:ext>
            </c:extLst>
          </c:dPt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П27!$B$86:$B$104</c:f>
              <c:strCache>
                <c:ptCount val="19"/>
                <c:pt idx="0">
                  <c:v>Николаевский</c:v>
                </c:pt>
                <c:pt idx="1">
                  <c:v>Солнечный</c:v>
                </c:pt>
                <c:pt idx="2">
                  <c:v>Охотский</c:v>
                </c:pt>
                <c:pt idx="3">
                  <c:v>Верхнебуреинский</c:v>
                </c:pt>
                <c:pt idx="4">
                  <c:v>Вяземский</c:v>
                </c:pt>
                <c:pt idx="5">
                  <c:v>Хабаровск</c:v>
                </c:pt>
                <c:pt idx="6">
                  <c:v>Комсомольск-на-Амуре</c:v>
                </c:pt>
                <c:pt idx="7">
                  <c:v>Комсомольский</c:v>
                </c:pt>
                <c:pt idx="8">
                  <c:v>Амурский</c:v>
                </c:pt>
                <c:pt idx="9">
                  <c:v>Хабаровский</c:v>
                </c:pt>
                <c:pt idx="10">
                  <c:v>им. Лазо</c:v>
                </c:pt>
                <c:pt idx="11">
                  <c:v>Ульчский</c:v>
                </c:pt>
                <c:pt idx="12">
                  <c:v>Аяно-Майский</c:v>
                </c:pt>
                <c:pt idx="13">
                  <c:v>Нанайский</c:v>
                </c:pt>
                <c:pt idx="14">
                  <c:v>Ванинский</c:v>
                </c:pt>
                <c:pt idx="15">
                  <c:v>Бикинский</c:v>
                </c:pt>
                <c:pt idx="16">
                  <c:v>Тугуро-Чумиканский</c:v>
                </c:pt>
                <c:pt idx="17">
                  <c:v>Советско-Гаванский</c:v>
                </c:pt>
                <c:pt idx="18">
                  <c:v>им. П. Осипенко</c:v>
                </c:pt>
              </c:strCache>
            </c:strRef>
          </c:cat>
          <c:val>
            <c:numRef>
              <c:f>П27!$D$86:$D$104</c:f>
              <c:numCache>
                <c:formatCode>0</c:formatCode>
                <c:ptCount val="19"/>
                <c:pt idx="0">
                  <c:v>105.74468085106383</c:v>
                </c:pt>
                <c:pt idx="1">
                  <c:v>103.61702127659575</c:v>
                </c:pt>
                <c:pt idx="2">
                  <c:v>100.95744680851064</c:v>
                </c:pt>
                <c:pt idx="3">
                  <c:v>99.78723404255318</c:v>
                </c:pt>
                <c:pt idx="4">
                  <c:v>94.680851063829792</c:v>
                </c:pt>
                <c:pt idx="5">
                  <c:v>93.191489361702111</c:v>
                </c:pt>
                <c:pt idx="6">
                  <c:v>92.553191489361694</c:v>
                </c:pt>
                <c:pt idx="7">
                  <c:v>92.2340425531915</c:v>
                </c:pt>
                <c:pt idx="8">
                  <c:v>90.851063829787236</c:v>
                </c:pt>
                <c:pt idx="9">
                  <c:v>88.829787234042556</c:v>
                </c:pt>
                <c:pt idx="10">
                  <c:v>79.787234042553195</c:v>
                </c:pt>
                <c:pt idx="11">
                  <c:v>71.276595744680847</c:v>
                </c:pt>
                <c:pt idx="12">
                  <c:v>70.957446808510639</c:v>
                </c:pt>
                <c:pt idx="13">
                  <c:v>70.638297872340431</c:v>
                </c:pt>
                <c:pt idx="14">
                  <c:v>69.574468085106389</c:v>
                </c:pt>
                <c:pt idx="15">
                  <c:v>63.617021276595743</c:v>
                </c:pt>
                <c:pt idx="16">
                  <c:v>53.191489361702125</c:v>
                </c:pt>
                <c:pt idx="17">
                  <c:v>51.276595744680854</c:v>
                </c:pt>
                <c:pt idx="18">
                  <c:v>46.276595744680847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BD2-4620-87E4-F70EE25ABF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axId val="354756800"/>
        <c:axId val="354761896"/>
      </c:barChart>
      <c:catAx>
        <c:axId val="354756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54761896"/>
        <c:crosses val="autoZero"/>
        <c:auto val="1"/>
        <c:lblAlgn val="ctr"/>
        <c:lblOffset val="100"/>
        <c:noMultiLvlLbl val="0"/>
      </c:catAx>
      <c:valAx>
        <c:axId val="354761896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354756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821081628371537E-2"/>
          <c:y val="0.17660133631618788"/>
          <c:w val="0.92035783674325689"/>
          <c:h val="0.606005067139095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Хабаровский край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bg1">
                  <a:lumMod val="9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AEE-4801-AB45-0140F6796EB4}"/>
              </c:ext>
            </c:extLst>
          </c:dPt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2021 год</c:v>
                </c:pt>
              </c:strCache>
            </c:strRef>
          </c:cat>
          <c:val>
            <c:numRef>
              <c:f>Лист1!$B$2</c:f>
              <c:numCache>
                <c:formatCode>0.00</c:formatCode>
                <c:ptCount val="1"/>
                <c:pt idx="0">
                  <c:v>66.7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EE-4801-AB45-0140F6796EB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г. Санкт-Петербург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2021 год</c:v>
                </c:pt>
              </c:strCache>
            </c:strRef>
          </c:cat>
          <c:val>
            <c:numRef>
              <c:f>Лист1!$C$2</c:f>
              <c:numCache>
                <c:formatCode>0.00</c:formatCode>
                <c:ptCount val="1"/>
                <c:pt idx="0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AEE-4801-AB45-0140F6796E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354763072"/>
        <c:axId val="354757584"/>
      </c:barChart>
      <c:catAx>
        <c:axId val="35476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4757584"/>
        <c:crosses val="autoZero"/>
        <c:auto val="1"/>
        <c:lblAlgn val="ctr"/>
        <c:lblOffset val="100"/>
        <c:noMultiLvlLbl val="0"/>
      </c:catAx>
      <c:valAx>
        <c:axId val="354757584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354763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636176843127273E-2"/>
          <c:y val="6.6565809379727683E-2"/>
          <c:w val="0.88990250231012602"/>
          <c:h val="0.56236599167586732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1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84BD-41CA-A6CB-D8F203827E65}"/>
              </c:ext>
            </c:extLst>
          </c:dPt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П28!$D$60:$D$78</c:f>
              <c:strCache>
                <c:ptCount val="19"/>
                <c:pt idx="0">
                  <c:v>Аяно-Майский</c:v>
                </c:pt>
                <c:pt idx="1">
                  <c:v>Тугуро-Чумиканский</c:v>
                </c:pt>
                <c:pt idx="2">
                  <c:v>им. П. Осипенко</c:v>
                </c:pt>
                <c:pt idx="3">
                  <c:v>Нанайский</c:v>
                </c:pt>
                <c:pt idx="4">
                  <c:v>Ульчский</c:v>
                </c:pt>
                <c:pt idx="5">
                  <c:v>им. Лазо</c:v>
                </c:pt>
                <c:pt idx="6">
                  <c:v>Верхнебуреинский</c:v>
                </c:pt>
                <c:pt idx="7">
                  <c:v>Солнечный</c:v>
                </c:pt>
                <c:pt idx="8">
                  <c:v>Амурский</c:v>
                </c:pt>
                <c:pt idx="9">
                  <c:v>Комсомольский</c:v>
                </c:pt>
                <c:pt idx="10">
                  <c:v>Бикинский</c:v>
                </c:pt>
                <c:pt idx="11">
                  <c:v>Вяземский</c:v>
                </c:pt>
                <c:pt idx="12">
                  <c:v>Хабаровский</c:v>
                </c:pt>
                <c:pt idx="13">
                  <c:v>Охотский</c:v>
                </c:pt>
                <c:pt idx="14">
                  <c:v>Хабаровск</c:v>
                </c:pt>
                <c:pt idx="15">
                  <c:v>Николаевский</c:v>
                </c:pt>
                <c:pt idx="16">
                  <c:v>Советско-Гаванский</c:v>
                </c:pt>
                <c:pt idx="17">
                  <c:v>Комсомольск-на-Амуре</c:v>
                </c:pt>
                <c:pt idx="18">
                  <c:v>Ванинский</c:v>
                </c:pt>
              </c:strCache>
            </c:strRef>
          </c:cat>
          <c:val>
            <c:numRef>
              <c:f>П28!$F$60:$F$78</c:f>
              <c:numCache>
                <c:formatCode>0</c:formatCode>
                <c:ptCount val="19"/>
                <c:pt idx="0">
                  <c:v>105.59662090813093</c:v>
                </c:pt>
                <c:pt idx="1">
                  <c:v>105.59662090813093</c:v>
                </c:pt>
                <c:pt idx="2">
                  <c:v>99.260823653643087</c:v>
                </c:pt>
                <c:pt idx="3">
                  <c:v>98.204857444561767</c:v>
                </c:pt>
                <c:pt idx="4">
                  <c:v>98.204857444561767</c:v>
                </c:pt>
                <c:pt idx="5">
                  <c:v>88.806758183738111</c:v>
                </c:pt>
                <c:pt idx="6">
                  <c:v>86.906019007391748</c:v>
                </c:pt>
                <c:pt idx="7">
                  <c:v>82.365364308342123</c:v>
                </c:pt>
                <c:pt idx="8">
                  <c:v>81.098204857444557</c:v>
                </c:pt>
                <c:pt idx="9">
                  <c:v>80.570221752903905</c:v>
                </c:pt>
                <c:pt idx="10">
                  <c:v>79.936642027455122</c:v>
                </c:pt>
                <c:pt idx="11">
                  <c:v>76.451953537486801</c:v>
                </c:pt>
                <c:pt idx="12">
                  <c:v>74.340021119324177</c:v>
                </c:pt>
                <c:pt idx="13">
                  <c:v>73.917634635691655</c:v>
                </c:pt>
                <c:pt idx="14">
                  <c:v>71.805702217529031</c:v>
                </c:pt>
                <c:pt idx="15">
                  <c:v>71.383315733896495</c:v>
                </c:pt>
                <c:pt idx="16">
                  <c:v>68.532206969376986</c:v>
                </c:pt>
                <c:pt idx="17">
                  <c:v>63.252375923970426</c:v>
                </c:pt>
                <c:pt idx="18">
                  <c:v>57.444561774023228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4BD-41CA-A6CB-D8F203827E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axId val="354758760"/>
        <c:axId val="354759544"/>
      </c:barChart>
      <c:catAx>
        <c:axId val="354758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54759544"/>
        <c:crosses val="autoZero"/>
        <c:auto val="1"/>
        <c:lblAlgn val="ctr"/>
        <c:lblOffset val="100"/>
        <c:noMultiLvlLbl val="0"/>
      </c:catAx>
      <c:valAx>
        <c:axId val="3547595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35475876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15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71A3-4AC7-B4D5-0A6A5BC88B72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71A3-4AC7-B4D5-0A6A5BC88B72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71A3-4AC7-B4D5-0A6A5BC88B72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71A3-4AC7-B4D5-0A6A5BC88B7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П19!$B$16:$B$34</c:f>
              <c:strCache>
                <c:ptCount val="19"/>
                <c:pt idx="0">
                  <c:v>Амурский</c:v>
                </c:pt>
                <c:pt idx="1">
                  <c:v>Ванинский</c:v>
                </c:pt>
                <c:pt idx="2">
                  <c:v>Верхнебуреинский</c:v>
                </c:pt>
                <c:pt idx="3">
                  <c:v>Вяземский</c:v>
                </c:pt>
                <c:pt idx="4">
                  <c:v>им. П. Осипенко</c:v>
                </c:pt>
                <c:pt idx="5">
                  <c:v>Комсомольский</c:v>
                </c:pt>
                <c:pt idx="6">
                  <c:v>Нанайский</c:v>
                </c:pt>
                <c:pt idx="7">
                  <c:v>Охотский</c:v>
                </c:pt>
                <c:pt idx="8">
                  <c:v>Советско-Гаванский</c:v>
                </c:pt>
                <c:pt idx="9">
                  <c:v>Солнечный</c:v>
                </c:pt>
                <c:pt idx="10">
                  <c:v>Тугуро-Чумиканский</c:v>
                </c:pt>
                <c:pt idx="11">
                  <c:v>Ульчский</c:v>
                </c:pt>
                <c:pt idx="12">
                  <c:v>Хабаровский</c:v>
                </c:pt>
                <c:pt idx="13">
                  <c:v>Николаевский</c:v>
                </c:pt>
                <c:pt idx="14">
                  <c:v>им. Лазо</c:v>
                </c:pt>
                <c:pt idx="15">
                  <c:v>Комсомольск-на-Амуре</c:v>
                </c:pt>
                <c:pt idx="16">
                  <c:v>Хабаровск</c:v>
                </c:pt>
                <c:pt idx="17">
                  <c:v>Аяно-Майский</c:v>
                </c:pt>
                <c:pt idx="18">
                  <c:v>Бикинский</c:v>
                </c:pt>
              </c:strCache>
            </c:strRef>
          </c:cat>
          <c:val>
            <c:numRef>
              <c:f>П19!$C$16:$C$34</c:f>
              <c:numCache>
                <c:formatCode>0.0</c:formatCode>
                <c:ptCount val="19"/>
                <c:pt idx="0">
                  <c:v>98.8</c:v>
                </c:pt>
                <c:pt idx="1">
                  <c:v>98.8</c:v>
                </c:pt>
                <c:pt idx="2">
                  <c:v>98.8</c:v>
                </c:pt>
                <c:pt idx="3">
                  <c:v>98.8</c:v>
                </c:pt>
                <c:pt idx="4">
                  <c:v>98.8</c:v>
                </c:pt>
                <c:pt idx="5">
                  <c:v>98.8</c:v>
                </c:pt>
                <c:pt idx="6">
                  <c:v>98.8</c:v>
                </c:pt>
                <c:pt idx="7">
                  <c:v>98.8</c:v>
                </c:pt>
                <c:pt idx="8">
                  <c:v>98.8</c:v>
                </c:pt>
                <c:pt idx="9">
                  <c:v>98.8</c:v>
                </c:pt>
                <c:pt idx="10">
                  <c:v>98.8</c:v>
                </c:pt>
                <c:pt idx="11">
                  <c:v>98.8</c:v>
                </c:pt>
                <c:pt idx="12">
                  <c:v>98.4</c:v>
                </c:pt>
                <c:pt idx="13">
                  <c:v>98</c:v>
                </c:pt>
                <c:pt idx="14">
                  <c:v>97.4</c:v>
                </c:pt>
                <c:pt idx="15">
                  <c:v>93.5</c:v>
                </c:pt>
                <c:pt idx="16" formatCode="General">
                  <c:v>93.4</c:v>
                </c:pt>
                <c:pt idx="17">
                  <c:v>92.8</c:v>
                </c:pt>
                <c:pt idx="18">
                  <c:v>82.8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1A3-4AC7-B4D5-0A6A5BC88B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55836080"/>
        <c:axId val="355838040"/>
      </c:barChart>
      <c:catAx>
        <c:axId val="355836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55838040"/>
        <c:crosses val="autoZero"/>
        <c:auto val="1"/>
        <c:lblAlgn val="ctr"/>
        <c:lblOffset val="100"/>
        <c:noMultiLvlLbl val="0"/>
      </c:catAx>
      <c:valAx>
        <c:axId val="355838040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55836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8990783278951204E-2"/>
          <c:y val="0.26456077913221382"/>
          <c:w val="0.88657698924060668"/>
          <c:h val="0.49564295456482821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ED64-4263-9005-F5AC16DE643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ED64-4263-9005-F5AC16DE643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ED64-4263-9005-F5AC16DE643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ED64-4263-9005-F5AC16DE643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ED64-4263-9005-F5AC16DE6433}"/>
              </c:ext>
            </c:extLst>
          </c:dPt>
          <c:dLbls>
            <c:dLbl>
              <c:idx val="0"/>
              <c:layout>
                <c:manualLayout>
                  <c:x val="-2.5462668816039986E-17"/>
                  <c:y val="0.129629629629629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D64-4263-9005-F5AC16DE6433}"/>
                </c:ext>
              </c:extLst>
            </c:dLbl>
            <c:dLbl>
              <c:idx val="1"/>
              <c:layout>
                <c:manualLayout>
                  <c:x val="0"/>
                  <c:y val="0.101851851851851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D64-4263-9005-F5AC16DE6433}"/>
                </c:ext>
              </c:extLst>
            </c:dLbl>
            <c:dLbl>
              <c:idx val="2"/>
              <c:layout>
                <c:manualLayout>
                  <c:x val="0"/>
                  <c:y val="0.13888888888888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D64-4263-9005-F5AC16DE6433}"/>
                </c:ext>
              </c:extLst>
            </c:dLbl>
            <c:dLbl>
              <c:idx val="3"/>
              <c:layout>
                <c:manualLayout>
                  <c:x val="0"/>
                  <c:y val="0.1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D64-4263-9005-F5AC16DE6433}"/>
                </c:ext>
              </c:extLst>
            </c:dLbl>
            <c:dLbl>
              <c:idx val="4"/>
              <c:layout>
                <c:manualLayout>
                  <c:x val="0"/>
                  <c:y val="0.120370370370370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D64-4263-9005-F5AC16DE6433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 группы'!$D$14:$D$18</c:f>
              <c:strCache>
                <c:ptCount val="5"/>
                <c:pt idx="0">
                  <c:v>П19.</c:v>
                </c:pt>
                <c:pt idx="1">
                  <c:v>П20.</c:v>
                </c:pt>
                <c:pt idx="2">
                  <c:v>П49.</c:v>
                </c:pt>
                <c:pt idx="3">
                  <c:v>П21.</c:v>
                </c:pt>
                <c:pt idx="4">
                  <c:v>ВПР СПО</c:v>
                </c:pt>
              </c:strCache>
            </c:strRef>
          </c:cat>
          <c:val>
            <c:numRef>
              <c:f>'3 группы'!$E$14:$E$18</c:f>
              <c:numCache>
                <c:formatCode>General</c:formatCode>
                <c:ptCount val="5"/>
                <c:pt idx="0">
                  <c:v>96.8</c:v>
                </c:pt>
                <c:pt idx="1">
                  <c:v>63</c:v>
                </c:pt>
                <c:pt idx="2">
                  <c:v>90</c:v>
                </c:pt>
                <c:pt idx="3">
                  <c:v>89.8</c:v>
                </c:pt>
                <c:pt idx="4">
                  <c:v>87.5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D64-4263-9005-F5AC16DE64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shape val="box"/>
        <c:axId val="355838432"/>
        <c:axId val="355838824"/>
        <c:axId val="0"/>
      </c:bar3DChart>
      <c:catAx>
        <c:axId val="355838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55838824"/>
        <c:crosses val="autoZero"/>
        <c:auto val="1"/>
        <c:lblAlgn val="ctr"/>
        <c:lblOffset val="100"/>
        <c:noMultiLvlLbl val="0"/>
      </c:catAx>
      <c:valAx>
        <c:axId val="355838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5838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821081628371537E-2"/>
          <c:y val="0.17660133631618788"/>
          <c:w val="0.92035783674325689"/>
          <c:h val="0.606005067139095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Хабаровский край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bg1">
                  <a:lumMod val="9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7ED-451F-BBD3-F9879F163898}"/>
              </c:ext>
            </c:extLst>
          </c:dPt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2021 год</c:v>
                </c:pt>
              </c:strCache>
            </c:strRef>
          </c:cat>
          <c:val>
            <c:numRef>
              <c:f>Лист1!$B$2</c:f>
              <c:numCache>
                <c:formatCode>0.00</c:formatCode>
                <c:ptCount val="1"/>
                <c:pt idx="0">
                  <c:v>96.8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ED-451F-BBD3-F9879F16389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Свердловская область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2021 год</c:v>
                </c:pt>
              </c:strCache>
            </c:strRef>
          </c:cat>
          <c:val>
            <c:numRef>
              <c:f>Лист1!$C$2</c:f>
              <c:numCache>
                <c:formatCode>0.00</c:formatCode>
                <c:ptCount val="1"/>
                <c:pt idx="0">
                  <c:v>97.1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7ED-451F-BBD3-F9879F1638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355841960"/>
        <c:axId val="355837256"/>
      </c:barChart>
      <c:catAx>
        <c:axId val="355841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5837256"/>
        <c:crosses val="autoZero"/>
        <c:auto val="1"/>
        <c:lblAlgn val="ctr"/>
        <c:lblOffset val="100"/>
        <c:noMultiLvlLbl val="0"/>
      </c:catAx>
      <c:valAx>
        <c:axId val="355837256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355841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профиль!$E$19</c:f>
              <c:strCache>
                <c:ptCount val="1"/>
                <c:pt idx="0">
                  <c:v>Лучшие РФ</c:v>
                </c:pt>
              </c:strCache>
            </c:strRef>
          </c:tx>
          <c:spPr>
            <a:ln w="38100" cap="sq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профиль!$D$20:$D$30</c:f>
              <c:strCache>
                <c:ptCount val="11"/>
                <c:pt idx="0">
                  <c:v>П22</c:v>
                </c:pt>
                <c:pt idx="1">
                  <c:v>П23</c:v>
                </c:pt>
                <c:pt idx="2">
                  <c:v>П24</c:v>
                </c:pt>
                <c:pt idx="3">
                  <c:v>П25</c:v>
                </c:pt>
                <c:pt idx="4">
                  <c:v>П18</c:v>
                </c:pt>
                <c:pt idx="5">
                  <c:v>П27</c:v>
                </c:pt>
                <c:pt idx="6">
                  <c:v>П28</c:v>
                </c:pt>
                <c:pt idx="7">
                  <c:v>П19</c:v>
                </c:pt>
                <c:pt idx="8">
                  <c:v>П20</c:v>
                </c:pt>
                <c:pt idx="9">
                  <c:v>П21</c:v>
                </c:pt>
                <c:pt idx="10">
                  <c:v>П49</c:v>
                </c:pt>
              </c:strCache>
            </c:strRef>
          </c:cat>
          <c:val>
            <c:numRef>
              <c:f>профиль!$E$20:$E$30</c:f>
              <c:numCache>
                <c:formatCode>General</c:formatCode>
                <c:ptCount val="11"/>
                <c:pt idx="0">
                  <c:v>89.1</c:v>
                </c:pt>
                <c:pt idx="1">
                  <c:v>13.6</c:v>
                </c:pt>
                <c:pt idx="2">
                  <c:v>70.2</c:v>
                </c:pt>
                <c:pt idx="3">
                  <c:v>65.8</c:v>
                </c:pt>
                <c:pt idx="4">
                  <c:v>92.3</c:v>
                </c:pt>
                <c:pt idx="5">
                  <c:v>100</c:v>
                </c:pt>
                <c:pt idx="6">
                  <c:v>94</c:v>
                </c:pt>
                <c:pt idx="7">
                  <c:v>97.1</c:v>
                </c:pt>
                <c:pt idx="8">
                  <c:v>99</c:v>
                </c:pt>
                <c:pt idx="9">
                  <c:v>100</c:v>
                </c:pt>
                <c:pt idx="10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39-4772-BB6C-BCD8E3D366F6}"/>
            </c:ext>
          </c:extLst>
        </c:ser>
        <c:ser>
          <c:idx val="1"/>
          <c:order val="1"/>
          <c:tx>
            <c:strRef>
              <c:f>профиль!$F$19</c:f>
              <c:strCache>
                <c:ptCount val="1"/>
                <c:pt idx="0">
                  <c:v>Край - 2020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профиль!$D$20:$D$30</c:f>
              <c:strCache>
                <c:ptCount val="11"/>
                <c:pt idx="0">
                  <c:v>П22</c:v>
                </c:pt>
                <c:pt idx="1">
                  <c:v>П23</c:v>
                </c:pt>
                <c:pt idx="2">
                  <c:v>П24</c:v>
                </c:pt>
                <c:pt idx="3">
                  <c:v>П25</c:v>
                </c:pt>
                <c:pt idx="4">
                  <c:v>П18</c:v>
                </c:pt>
                <c:pt idx="5">
                  <c:v>П27</c:v>
                </c:pt>
                <c:pt idx="6">
                  <c:v>П28</c:v>
                </c:pt>
                <c:pt idx="7">
                  <c:v>П19</c:v>
                </c:pt>
                <c:pt idx="8">
                  <c:v>П20</c:v>
                </c:pt>
                <c:pt idx="9">
                  <c:v>П21</c:v>
                </c:pt>
                <c:pt idx="10">
                  <c:v>П49</c:v>
                </c:pt>
              </c:strCache>
            </c:strRef>
          </c:cat>
          <c:val>
            <c:numRef>
              <c:f>профиль!$F$20:$F$30</c:f>
              <c:numCache>
                <c:formatCode>General</c:formatCode>
                <c:ptCount val="11"/>
                <c:pt idx="0">
                  <c:v>79.8</c:v>
                </c:pt>
                <c:pt idx="1">
                  <c:v>3</c:v>
                </c:pt>
                <c:pt idx="2">
                  <c:v>50.4</c:v>
                </c:pt>
                <c:pt idx="3">
                  <c:v>42.7</c:v>
                </c:pt>
                <c:pt idx="4">
                  <c:v>68.8</c:v>
                </c:pt>
                <c:pt idx="5">
                  <c:v>64.7</c:v>
                </c:pt>
                <c:pt idx="6">
                  <c:v>69.3</c:v>
                </c:pt>
                <c:pt idx="7">
                  <c:v>83</c:v>
                </c:pt>
                <c:pt idx="8">
                  <c:v>74</c:v>
                </c:pt>
                <c:pt idx="9">
                  <c:v>82</c:v>
                </c:pt>
                <c:pt idx="10">
                  <c:v>73.099999999999994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39-4772-BB6C-BCD8E3D366F6}"/>
            </c:ext>
          </c:extLst>
        </c:ser>
        <c:ser>
          <c:idx val="2"/>
          <c:order val="2"/>
          <c:tx>
            <c:strRef>
              <c:f>профиль!$G$19</c:f>
              <c:strCache>
                <c:ptCount val="1"/>
                <c:pt idx="0">
                  <c:v>Край - 2021</c:v>
                </c:pt>
              </c:strCache>
            </c:strRef>
          </c:tx>
          <c:spPr>
            <a:ln w="381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профиль!$D$20:$D$30</c:f>
              <c:strCache>
                <c:ptCount val="11"/>
                <c:pt idx="0">
                  <c:v>П22</c:v>
                </c:pt>
                <c:pt idx="1">
                  <c:v>П23</c:v>
                </c:pt>
                <c:pt idx="2">
                  <c:v>П24</c:v>
                </c:pt>
                <c:pt idx="3">
                  <c:v>П25</c:v>
                </c:pt>
                <c:pt idx="4">
                  <c:v>П18</c:v>
                </c:pt>
                <c:pt idx="5">
                  <c:v>П27</c:v>
                </c:pt>
                <c:pt idx="6">
                  <c:v>П28</c:v>
                </c:pt>
                <c:pt idx="7">
                  <c:v>П19</c:v>
                </c:pt>
                <c:pt idx="8">
                  <c:v>П20</c:v>
                </c:pt>
                <c:pt idx="9">
                  <c:v>П21</c:v>
                </c:pt>
                <c:pt idx="10">
                  <c:v>П49</c:v>
                </c:pt>
              </c:strCache>
            </c:strRef>
          </c:cat>
          <c:val>
            <c:numRef>
              <c:f>профиль!$G$20:$G$30</c:f>
              <c:numCache>
                <c:formatCode>General</c:formatCode>
                <c:ptCount val="11"/>
                <c:pt idx="0">
                  <c:v>78.400000000000006</c:v>
                </c:pt>
                <c:pt idx="1">
                  <c:v>3.8</c:v>
                </c:pt>
                <c:pt idx="2">
                  <c:v>43.5</c:v>
                </c:pt>
                <c:pt idx="3">
                  <c:v>55.3</c:v>
                </c:pt>
                <c:pt idx="4">
                  <c:v>58.3</c:v>
                </c:pt>
                <c:pt idx="5">
                  <c:v>69.7</c:v>
                </c:pt>
                <c:pt idx="6">
                  <c:v>66.7</c:v>
                </c:pt>
                <c:pt idx="7">
                  <c:v>96.8</c:v>
                </c:pt>
                <c:pt idx="8">
                  <c:v>63</c:v>
                </c:pt>
                <c:pt idx="9">
                  <c:v>89.8</c:v>
                </c:pt>
                <c:pt idx="10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39-4772-BB6C-BCD8E3D366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5840000"/>
        <c:axId val="355839216"/>
      </c:radarChart>
      <c:catAx>
        <c:axId val="355840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blipFill>
            <a:blip xmlns:r="http://schemas.openxmlformats.org/officeDocument/2006/relationships" r:embed="rId3"/>
            <a:tile tx="0" ty="0" sx="100000" sy="100000" flip="none" algn="tl"/>
          </a:blip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55839216"/>
        <c:crosses val="autoZero"/>
        <c:auto val="1"/>
        <c:lblAlgn val="ctr"/>
        <c:lblOffset val="100"/>
        <c:noMultiLvlLbl val="0"/>
      </c:catAx>
      <c:valAx>
        <c:axId val="355839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5840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4-0716-49A4-94B9-8DF3BF282A3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0716-49A4-94B9-8DF3BF282A3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0716-49A4-94B9-8DF3BF282A3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0716-49A4-94B9-8DF3BF282A3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0716-49A4-94B9-8DF3BF282A30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0716-49A4-94B9-8DF3BF282A30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0716-49A4-94B9-8DF3BF282A30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0716-49A4-94B9-8DF3BF282A30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0716-49A4-94B9-8DF3BF282A30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0716-49A4-94B9-8DF3BF282A30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0716-49A4-94B9-8DF3BF282A30}"/>
              </c:ext>
            </c:extLst>
          </c:dPt>
          <c:dPt>
            <c:idx val="1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0716-49A4-94B9-8DF3BF282A30}"/>
              </c:ext>
            </c:extLst>
          </c:dPt>
          <c:dPt>
            <c:idx val="1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0716-49A4-94B9-8DF3BF282A30}"/>
              </c:ext>
            </c:extLst>
          </c:dPt>
          <c:dPt>
            <c:idx val="1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0716-49A4-94B9-8DF3BF282A30}"/>
              </c:ext>
            </c:extLst>
          </c:dPt>
          <c:dPt>
            <c:idx val="1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0716-49A4-94B9-8DF3BF282A30}"/>
              </c:ext>
            </c:extLst>
          </c:dPt>
          <c:dPt>
            <c:idx val="1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D-0716-49A4-94B9-8DF3BF282A30}"/>
              </c:ext>
            </c:extLst>
          </c:dPt>
          <c:dPt>
            <c:idx val="1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F-0716-49A4-94B9-8DF3BF282A30}"/>
              </c:ext>
            </c:extLst>
          </c:dPt>
          <c:dPt>
            <c:idx val="1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1-0716-49A4-94B9-8DF3BF282A30}"/>
              </c:ext>
            </c:extLst>
          </c:dPt>
          <c:dPt>
            <c:idx val="1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3-0716-49A4-94B9-8DF3BF282A30}"/>
              </c:ext>
            </c:extLst>
          </c:dPt>
          <c:dLbls>
            <c:dLbl>
              <c:idx val="0"/>
              <c:layout>
                <c:manualLayout>
                  <c:x val="-1.5341430790154957E-3"/>
                  <c:y val="0.1620434132242135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0716-49A4-94B9-8DF3BF282A30}"/>
                </c:ext>
              </c:extLst>
            </c:dLbl>
            <c:dLbl>
              <c:idx val="1"/>
              <c:layout>
                <c:manualLayout>
                  <c:x val="-3.0682861580310196E-3"/>
                  <c:y val="0.171575378707990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16-49A4-94B9-8DF3BF282A30}"/>
                </c:ext>
              </c:extLst>
            </c:dLbl>
            <c:dLbl>
              <c:idx val="2"/>
              <c:layout>
                <c:manualLayout>
                  <c:x val="0"/>
                  <c:y val="0.176341361449879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716-49A4-94B9-8DF3BF282A30}"/>
                </c:ext>
              </c:extLst>
            </c:dLbl>
            <c:dLbl>
              <c:idx val="3"/>
              <c:layout>
                <c:manualLayout>
                  <c:x val="3.0682861580309914E-3"/>
                  <c:y val="0.185873326933656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716-49A4-94B9-8DF3BF282A30}"/>
                </c:ext>
              </c:extLst>
            </c:dLbl>
            <c:dLbl>
              <c:idx val="4"/>
              <c:layout>
                <c:manualLayout>
                  <c:x val="-1.5341430790154957E-3"/>
                  <c:y val="0.195405292417434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716-49A4-94B9-8DF3BF282A30}"/>
                </c:ext>
              </c:extLst>
            </c:dLbl>
            <c:dLbl>
              <c:idx val="5"/>
              <c:layout>
                <c:manualLayout>
                  <c:x val="4.602429237046431E-3"/>
                  <c:y val="0.181107344191768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716-49A4-94B9-8DF3BF282A30}"/>
                </c:ext>
              </c:extLst>
            </c:dLbl>
            <c:dLbl>
              <c:idx val="6"/>
              <c:layout>
                <c:manualLayout>
                  <c:x val="0"/>
                  <c:y val="0.171575378707990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716-49A4-94B9-8DF3BF282A30}"/>
                </c:ext>
              </c:extLst>
            </c:dLbl>
            <c:dLbl>
              <c:idx val="7"/>
              <c:layout>
                <c:manualLayout>
                  <c:x val="-5.6251263077843654E-17"/>
                  <c:y val="0.185873326933656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716-49A4-94B9-8DF3BF282A30}"/>
                </c:ext>
              </c:extLst>
            </c:dLbl>
            <c:dLbl>
              <c:idx val="8"/>
              <c:layout>
                <c:manualLayout>
                  <c:x val="-4.602429237046431E-3"/>
                  <c:y val="0.185873326933656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716-49A4-94B9-8DF3BF282A30}"/>
                </c:ext>
              </c:extLst>
            </c:dLbl>
            <c:dLbl>
              <c:idx val="9"/>
              <c:layout>
                <c:manualLayout>
                  <c:x val="0"/>
                  <c:y val="0.185873326933656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716-49A4-94B9-8DF3BF282A30}"/>
                </c:ext>
              </c:extLst>
            </c:dLbl>
            <c:dLbl>
              <c:idx val="10"/>
              <c:layout>
                <c:manualLayout>
                  <c:x val="-1.1250252615568731E-16"/>
                  <c:y val="0.1382134995147703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716-49A4-94B9-8DF3BF282A30}"/>
                </c:ext>
              </c:extLst>
            </c:dLbl>
            <c:dLbl>
              <c:idx val="11"/>
              <c:layout>
                <c:manualLayout>
                  <c:x val="0"/>
                  <c:y val="0.1715753787079908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716-49A4-94B9-8DF3BF282A30}"/>
                </c:ext>
              </c:extLst>
            </c:dLbl>
            <c:dLbl>
              <c:idx val="12"/>
              <c:layout>
                <c:manualLayout>
                  <c:x val="4.6024292370463746E-3"/>
                  <c:y val="0.1668093959661022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0716-49A4-94B9-8DF3BF282A30}"/>
                </c:ext>
              </c:extLst>
            </c:dLbl>
            <c:dLbl>
              <c:idx val="13"/>
              <c:layout>
                <c:manualLayout>
                  <c:x val="4.6024292370463746E-3"/>
                  <c:y val="0.1572774304823249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0716-49A4-94B9-8DF3BF282A30}"/>
                </c:ext>
              </c:extLst>
            </c:dLbl>
            <c:dLbl>
              <c:idx val="14"/>
              <c:layout>
                <c:manualLayout>
                  <c:x val="0"/>
                  <c:y val="0.1572774304823249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0716-49A4-94B9-8DF3BF282A30}"/>
                </c:ext>
              </c:extLst>
            </c:dLbl>
            <c:dLbl>
              <c:idx val="15"/>
              <c:layout>
                <c:manualLayout>
                  <c:x val="3.0682861580309914E-3"/>
                  <c:y val="0.1286815340309931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0716-49A4-94B9-8DF3BF282A30}"/>
                </c:ext>
              </c:extLst>
            </c:dLbl>
            <c:dLbl>
              <c:idx val="16"/>
              <c:layout>
                <c:manualLayout>
                  <c:x val="4.6024292370464874E-3"/>
                  <c:y val="0.1525114477404363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0716-49A4-94B9-8DF3BF282A30}"/>
                </c:ext>
              </c:extLst>
            </c:dLbl>
            <c:dLbl>
              <c:idx val="17"/>
              <c:layout>
                <c:manualLayout>
                  <c:x val="3.0682861580309914E-3"/>
                  <c:y val="0.1525114477404362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0716-49A4-94B9-8DF3BF282A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П22!$C$5:$C$23</c:f>
              <c:strCache>
                <c:ptCount val="19"/>
                <c:pt idx="0">
                  <c:v>Бикинский</c:v>
                </c:pt>
                <c:pt idx="1">
                  <c:v>Комсомольский</c:v>
                </c:pt>
                <c:pt idx="2">
                  <c:v>Верхнебуреинский</c:v>
                </c:pt>
                <c:pt idx="3">
                  <c:v>Советско-Гаванский</c:v>
                </c:pt>
                <c:pt idx="4">
                  <c:v>Комсомольск-на-Амуре</c:v>
                </c:pt>
                <c:pt idx="5">
                  <c:v>им. Лазо</c:v>
                </c:pt>
                <c:pt idx="6">
                  <c:v>Солнечный</c:v>
                </c:pt>
                <c:pt idx="7">
                  <c:v>Хабаровск</c:v>
                </c:pt>
                <c:pt idx="8">
                  <c:v>Вяземский</c:v>
                </c:pt>
                <c:pt idx="9">
                  <c:v>Хабаровский</c:v>
                </c:pt>
                <c:pt idx="10">
                  <c:v>Ванинский</c:v>
                </c:pt>
                <c:pt idx="11">
                  <c:v>Амурский</c:v>
                </c:pt>
                <c:pt idx="12">
                  <c:v>Тугуро-Чумиканский</c:v>
                </c:pt>
                <c:pt idx="13">
                  <c:v>им. П. Осипенко</c:v>
                </c:pt>
                <c:pt idx="14">
                  <c:v>Охотский</c:v>
                </c:pt>
                <c:pt idx="15">
                  <c:v>Нанайский</c:v>
                </c:pt>
                <c:pt idx="16">
                  <c:v>Ульчский</c:v>
                </c:pt>
                <c:pt idx="17">
                  <c:v>Аяно-Майский</c:v>
                </c:pt>
                <c:pt idx="18">
                  <c:v>Николаевский</c:v>
                </c:pt>
              </c:strCache>
            </c:strRef>
          </c:cat>
          <c:val>
            <c:numRef>
              <c:f>П22!$D$5:$D$23</c:f>
              <c:numCache>
                <c:formatCode>0.0</c:formatCode>
                <c:ptCount val="19"/>
                <c:pt idx="0">
                  <c:v>85.7</c:v>
                </c:pt>
                <c:pt idx="1">
                  <c:v>83.2</c:v>
                </c:pt>
                <c:pt idx="2">
                  <c:v>81.900000000000006</c:v>
                </c:pt>
                <c:pt idx="3">
                  <c:v>80.5</c:v>
                </c:pt>
                <c:pt idx="4">
                  <c:v>80.400000000000006</c:v>
                </c:pt>
                <c:pt idx="5">
                  <c:v>79.7</c:v>
                </c:pt>
                <c:pt idx="6">
                  <c:v>79.099999999999994</c:v>
                </c:pt>
                <c:pt idx="7">
                  <c:v>78.5</c:v>
                </c:pt>
                <c:pt idx="8">
                  <c:v>77.3</c:v>
                </c:pt>
                <c:pt idx="9">
                  <c:v>76.8</c:v>
                </c:pt>
                <c:pt idx="10" formatCode="0">
                  <c:v>75</c:v>
                </c:pt>
                <c:pt idx="11">
                  <c:v>74.5</c:v>
                </c:pt>
                <c:pt idx="12">
                  <c:v>74.400000000000006</c:v>
                </c:pt>
                <c:pt idx="13">
                  <c:v>73.5</c:v>
                </c:pt>
                <c:pt idx="14">
                  <c:v>73.3</c:v>
                </c:pt>
                <c:pt idx="15" formatCode="0">
                  <c:v>72</c:v>
                </c:pt>
                <c:pt idx="16">
                  <c:v>68.8</c:v>
                </c:pt>
                <c:pt idx="17">
                  <c:v>66.099999999999994</c:v>
                </c:pt>
                <c:pt idx="18" formatCode="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0716-49A4-94B9-8DF3BF282A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53821072"/>
        <c:axId val="353821464"/>
      </c:barChart>
      <c:catAx>
        <c:axId val="353821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53821464"/>
        <c:crosses val="autoZero"/>
        <c:auto val="1"/>
        <c:lblAlgn val="ctr"/>
        <c:lblOffset val="100"/>
        <c:noMultiLvlLbl val="0"/>
      </c:catAx>
      <c:valAx>
        <c:axId val="353821464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353821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821081628371537E-2"/>
          <c:y val="0.17660133631618788"/>
          <c:w val="0.92035783674325689"/>
          <c:h val="0.606005067139095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Хабаровский край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bg1">
                  <a:lumMod val="95000"/>
                </a:schemeClr>
              </a:solidFill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2021 год</c:v>
                </c:pt>
              </c:strCache>
            </c:strRef>
          </c:cat>
          <c:val>
            <c:numRef>
              <c:f>Лист1!$B$2</c:f>
              <c:numCache>
                <c:formatCode>0.00</c:formatCode>
                <c:ptCount val="1"/>
                <c:pt idx="0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E1-4799-AD65-46538C21180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г. Москва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2021 год</c:v>
                </c:pt>
              </c:strCache>
            </c:strRef>
          </c:cat>
          <c:val>
            <c:numRef>
              <c:f>Лист1!$C$2</c:f>
              <c:numCache>
                <c:formatCode>0.00</c:formatCode>
                <c:ptCount val="1"/>
                <c:pt idx="0">
                  <c:v>13.6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E1-4799-AD65-46538C2118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353819112"/>
        <c:axId val="353819896"/>
      </c:barChart>
      <c:catAx>
        <c:axId val="353819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3819896"/>
        <c:crosses val="autoZero"/>
        <c:auto val="1"/>
        <c:lblAlgn val="ctr"/>
        <c:lblOffset val="100"/>
        <c:noMultiLvlLbl val="0"/>
      </c:catAx>
      <c:valAx>
        <c:axId val="353819896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353819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FC5B-4D05-88DE-502BA67EDDBB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FC5B-4D05-88DE-502BA67EDDBB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FC5B-4D05-88DE-502BA67EDDBB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FC5B-4D05-88DE-502BA67EDDBB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FC5B-4D05-88DE-502BA67EDDBB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FC5B-4D05-88DE-502BA67EDDB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П23!$B$5:$B$23</c:f>
              <c:strCache>
                <c:ptCount val="19"/>
                <c:pt idx="0">
                  <c:v>Ванинский</c:v>
                </c:pt>
                <c:pt idx="1">
                  <c:v>им. П. Осипенко</c:v>
                </c:pt>
                <c:pt idx="2">
                  <c:v>Комсомольский</c:v>
                </c:pt>
                <c:pt idx="3">
                  <c:v>Комсомольск-на-Амуре</c:v>
                </c:pt>
                <c:pt idx="4">
                  <c:v>Советско-Гаванский</c:v>
                </c:pt>
                <c:pt idx="5">
                  <c:v>Хабаровск</c:v>
                </c:pt>
                <c:pt idx="6">
                  <c:v>им. Лазо</c:v>
                </c:pt>
                <c:pt idx="7">
                  <c:v>Солнечный</c:v>
                </c:pt>
                <c:pt idx="8">
                  <c:v>Бикинский</c:v>
                </c:pt>
                <c:pt idx="9">
                  <c:v>Верхнебуреинский</c:v>
                </c:pt>
                <c:pt idx="10">
                  <c:v>Охотский</c:v>
                </c:pt>
                <c:pt idx="11">
                  <c:v>Ульчский</c:v>
                </c:pt>
                <c:pt idx="12">
                  <c:v>Хабаровский</c:v>
                </c:pt>
                <c:pt idx="13">
                  <c:v>Амурский</c:v>
                </c:pt>
                <c:pt idx="14">
                  <c:v>Вяземский</c:v>
                </c:pt>
                <c:pt idx="15">
                  <c:v>Нанайский</c:v>
                </c:pt>
                <c:pt idx="16">
                  <c:v>Николаевский</c:v>
                </c:pt>
                <c:pt idx="17">
                  <c:v>Тугуро-Чумиканский</c:v>
                </c:pt>
                <c:pt idx="18">
                  <c:v>Аяно-Майский</c:v>
                </c:pt>
              </c:strCache>
            </c:strRef>
          </c:cat>
          <c:val>
            <c:numRef>
              <c:f>П23!$C$5:$C$23</c:f>
              <c:numCache>
                <c:formatCode>0.0</c:formatCode>
                <c:ptCount val="19"/>
                <c:pt idx="0">
                  <c:v>3.2</c:v>
                </c:pt>
                <c:pt idx="1">
                  <c:v>3.2</c:v>
                </c:pt>
                <c:pt idx="2">
                  <c:v>3.2</c:v>
                </c:pt>
                <c:pt idx="3">
                  <c:v>3.2</c:v>
                </c:pt>
                <c:pt idx="4">
                  <c:v>3.2</c:v>
                </c:pt>
                <c:pt idx="5">
                  <c:v>3.2</c:v>
                </c:pt>
                <c:pt idx="6">
                  <c:v>2.4</c:v>
                </c:pt>
                <c:pt idx="7">
                  <c:v>2.2000000000000002</c:v>
                </c:pt>
                <c:pt idx="8" formatCode="0">
                  <c:v>2</c:v>
                </c:pt>
                <c:pt idx="9">
                  <c:v>1.9</c:v>
                </c:pt>
                <c:pt idx="10">
                  <c:v>1.9</c:v>
                </c:pt>
                <c:pt idx="11">
                  <c:v>1.9</c:v>
                </c:pt>
                <c:pt idx="12">
                  <c:v>1.8</c:v>
                </c:pt>
                <c:pt idx="13">
                  <c:v>1.7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C5B-4D05-88DE-502BA67EDD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53816368"/>
        <c:axId val="353817936"/>
      </c:barChart>
      <c:catAx>
        <c:axId val="35381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53817936"/>
        <c:crosses val="autoZero"/>
        <c:auto val="1"/>
        <c:lblAlgn val="ctr"/>
        <c:lblOffset val="100"/>
        <c:noMultiLvlLbl val="0"/>
      </c:catAx>
      <c:valAx>
        <c:axId val="35381793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35381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821081628371537E-2"/>
          <c:y val="0.17660133631618788"/>
          <c:w val="0.92035783674325689"/>
          <c:h val="0.606005067139095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Хабаровский край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bg1">
                  <a:lumMod val="9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C6D-47BE-A89E-AE31704C09AC}"/>
              </c:ext>
            </c:extLst>
          </c:dPt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2021 год</c:v>
                </c:pt>
              </c:strCache>
            </c:strRef>
          </c:cat>
          <c:val>
            <c:numRef>
              <c:f>Лист1!$B$2</c:f>
              <c:numCache>
                <c:formatCode>0.00</c:formatCode>
                <c:ptCount val="1"/>
                <c:pt idx="0">
                  <c:v>55.3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6D-47BE-A89E-AE31704C09A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г. Москва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2021 год</c:v>
                </c:pt>
              </c:strCache>
            </c:strRef>
          </c:cat>
          <c:val>
            <c:numRef>
              <c:f>Лист1!$C$2</c:f>
              <c:numCache>
                <c:formatCode>0.00</c:formatCode>
                <c:ptCount val="1"/>
                <c:pt idx="0">
                  <c:v>65.8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C6D-47BE-A89E-AE31704C09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353818328"/>
        <c:axId val="353820288"/>
      </c:barChart>
      <c:catAx>
        <c:axId val="353818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3820288"/>
        <c:crosses val="autoZero"/>
        <c:auto val="1"/>
        <c:lblAlgn val="ctr"/>
        <c:lblOffset val="100"/>
        <c:noMultiLvlLbl val="0"/>
      </c:catAx>
      <c:valAx>
        <c:axId val="353820288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353818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E696-4201-A5DA-413467C67BB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E696-4201-A5DA-413467C67BB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E696-4201-A5DA-413467C67BB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E696-4201-A5DA-413467C67BB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E696-4201-A5DA-413467C67BB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E696-4201-A5DA-413467C67BBA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E696-4201-A5DA-413467C67BBA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E696-4201-A5DA-413467C67BBA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E696-4201-A5DA-413467C67BBA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E696-4201-A5DA-413467C67BBA}"/>
              </c:ext>
            </c:extLst>
          </c:dPt>
          <c:dPt>
            <c:idx val="1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E696-4201-A5DA-413467C67BBA}"/>
              </c:ext>
            </c:extLst>
          </c:dPt>
          <c:dPt>
            <c:idx val="1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E696-4201-A5DA-413467C67BBA}"/>
              </c:ext>
            </c:extLst>
          </c:dPt>
          <c:dPt>
            <c:idx val="1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E696-4201-A5DA-413467C67BBA}"/>
              </c:ext>
            </c:extLst>
          </c:dPt>
          <c:dPt>
            <c:idx val="1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E696-4201-A5DA-413467C67BBA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D-E696-4201-A5DA-413467C67BBA}"/>
              </c:ext>
            </c:extLst>
          </c:dPt>
          <c:dPt>
            <c:idx val="1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F-E696-4201-A5DA-413467C67BBA}"/>
              </c:ext>
            </c:extLst>
          </c:dPt>
          <c:dPt>
            <c:idx val="1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1-E696-4201-A5DA-413467C67BBA}"/>
              </c:ext>
            </c:extLst>
          </c:dPt>
          <c:dPt>
            <c:idx val="1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3-E696-4201-A5DA-413467C67BBA}"/>
              </c:ext>
            </c:extLst>
          </c:dPt>
          <c:dPt>
            <c:idx val="1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5-E696-4201-A5DA-413467C67BBA}"/>
              </c:ext>
            </c:extLst>
          </c:dPt>
          <c:dLbls>
            <c:dLbl>
              <c:idx val="0"/>
              <c:layout>
                <c:manualLayout>
                  <c:x val="3.8731539046499655E-3"/>
                  <c:y val="0.13888888888888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96-4201-A5DA-413467C67BBA}"/>
                </c:ext>
              </c:extLst>
            </c:dLbl>
            <c:dLbl>
              <c:idx val="1"/>
              <c:layout>
                <c:manualLayout>
                  <c:x val="-1.7751750326577751E-17"/>
                  <c:y val="0.148148148148148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96-4201-A5DA-413467C67BBA}"/>
                </c:ext>
              </c:extLst>
            </c:dLbl>
            <c:dLbl>
              <c:idx val="2"/>
              <c:layout>
                <c:manualLayout>
                  <c:x val="0"/>
                  <c:y val="0.162037037037037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696-4201-A5DA-413467C67BBA}"/>
                </c:ext>
              </c:extLst>
            </c:dLbl>
            <c:dLbl>
              <c:idx val="3"/>
              <c:layout>
                <c:manualLayout>
                  <c:x val="3.8731539046499655E-3"/>
                  <c:y val="0.166666666666666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696-4201-A5DA-413467C67BBA}"/>
                </c:ext>
              </c:extLst>
            </c:dLbl>
            <c:dLbl>
              <c:idx val="4"/>
              <c:layout>
                <c:manualLayout>
                  <c:x val="-3.5503500653155502E-17"/>
                  <c:y val="0.166666666666666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696-4201-A5DA-413467C67BBA}"/>
                </c:ext>
              </c:extLst>
            </c:dLbl>
            <c:dLbl>
              <c:idx val="5"/>
              <c:layout>
                <c:manualLayout>
                  <c:x val="1.9365769523249116E-3"/>
                  <c:y val="0.189814814814814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696-4201-A5DA-413467C67BBA}"/>
                </c:ext>
              </c:extLst>
            </c:dLbl>
            <c:dLbl>
              <c:idx val="6"/>
              <c:layout>
                <c:manualLayout>
                  <c:x val="-1.9365769523249827E-3"/>
                  <c:y val="0.189814814814814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696-4201-A5DA-413467C67BBA}"/>
                </c:ext>
              </c:extLst>
            </c:dLbl>
            <c:dLbl>
              <c:idx val="7"/>
              <c:layout>
                <c:manualLayout>
                  <c:x val="0"/>
                  <c:y val="0.171296296296296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696-4201-A5DA-413467C67BBA}"/>
                </c:ext>
              </c:extLst>
            </c:dLbl>
            <c:dLbl>
              <c:idx val="8"/>
              <c:layout>
                <c:manualLayout>
                  <c:x val="0"/>
                  <c:y val="0.180555555555555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696-4201-A5DA-413467C67BBA}"/>
                </c:ext>
              </c:extLst>
            </c:dLbl>
            <c:dLbl>
              <c:idx val="9"/>
              <c:layout>
                <c:manualLayout>
                  <c:x val="0"/>
                  <c:y val="0.180555555555555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696-4201-A5DA-413467C67BBA}"/>
                </c:ext>
              </c:extLst>
            </c:dLbl>
            <c:dLbl>
              <c:idx val="10"/>
              <c:layout>
                <c:manualLayout>
                  <c:x val="0"/>
                  <c:y val="0.175925925925925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696-4201-A5DA-413467C67BBA}"/>
                </c:ext>
              </c:extLst>
            </c:dLbl>
            <c:dLbl>
              <c:idx val="11"/>
              <c:layout>
                <c:manualLayout>
                  <c:x val="0"/>
                  <c:y val="0.185185185185185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696-4201-A5DA-413467C67BBA}"/>
                </c:ext>
              </c:extLst>
            </c:dLbl>
            <c:dLbl>
              <c:idx val="12"/>
              <c:layout>
                <c:manualLayout>
                  <c:x val="1.9365769523249827E-3"/>
                  <c:y val="0.166666666666666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696-4201-A5DA-413467C67BBA}"/>
                </c:ext>
              </c:extLst>
            </c:dLbl>
            <c:dLbl>
              <c:idx val="13"/>
              <c:layout>
                <c:manualLayout>
                  <c:x val="0"/>
                  <c:y val="0.171296296296296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E696-4201-A5DA-413467C67BBA}"/>
                </c:ext>
              </c:extLst>
            </c:dLbl>
            <c:dLbl>
              <c:idx val="14"/>
              <c:layout>
                <c:manualLayout>
                  <c:x val="0"/>
                  <c:y val="0.171296296296296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E696-4201-A5DA-413467C67BBA}"/>
                </c:ext>
              </c:extLst>
            </c:dLbl>
            <c:dLbl>
              <c:idx val="15"/>
              <c:layout>
                <c:manualLayout>
                  <c:x val="-1.9365769523249827E-3"/>
                  <c:y val="0.138888888888888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E696-4201-A5DA-413467C67BBA}"/>
                </c:ext>
              </c:extLst>
            </c:dLbl>
            <c:dLbl>
              <c:idx val="16"/>
              <c:layout>
                <c:manualLayout>
                  <c:x val="5.8097308569749475E-3"/>
                  <c:y val="0.13888888888888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E696-4201-A5DA-413467C67BBA}"/>
                </c:ext>
              </c:extLst>
            </c:dLbl>
            <c:dLbl>
              <c:idx val="17"/>
              <c:layout>
                <c:manualLayout>
                  <c:x val="1.9365769523248407E-3"/>
                  <c:y val="0.152777777777777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E696-4201-A5DA-413467C67BBA}"/>
                </c:ext>
              </c:extLst>
            </c:dLbl>
            <c:dLbl>
              <c:idx val="18"/>
              <c:layout>
                <c:manualLayout>
                  <c:x val="1.9365769523249827E-3"/>
                  <c:y val="0.134259259259259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E696-4201-A5DA-413467C67B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horzOverflow="clip" vert="horz" wrap="square" lIns="0" tIns="36000" rIns="72000" bIns="19050" anchor="ctr" anchorCtr="0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П25!$C$3:$C$21</c:f>
              <c:strCache>
                <c:ptCount val="19"/>
                <c:pt idx="0">
                  <c:v>Ванинский</c:v>
                </c:pt>
                <c:pt idx="1">
                  <c:v>им. П. Осипенко</c:v>
                </c:pt>
                <c:pt idx="2">
                  <c:v>Хабаровск</c:v>
                </c:pt>
                <c:pt idx="3">
                  <c:v>Комсомольский</c:v>
                </c:pt>
                <c:pt idx="4">
                  <c:v>Вяземский</c:v>
                </c:pt>
                <c:pt idx="5">
                  <c:v>Бикинский</c:v>
                </c:pt>
                <c:pt idx="6">
                  <c:v>Комсомольск-на-Амуре</c:v>
                </c:pt>
                <c:pt idx="7">
                  <c:v>Амурский</c:v>
                </c:pt>
                <c:pt idx="8">
                  <c:v>Солнечный</c:v>
                </c:pt>
                <c:pt idx="9">
                  <c:v>Николаевский</c:v>
                </c:pt>
                <c:pt idx="10">
                  <c:v>Тугуро-Чумиканский</c:v>
                </c:pt>
                <c:pt idx="11">
                  <c:v>Верхнебуреинский</c:v>
                </c:pt>
                <c:pt idx="12">
                  <c:v>Хабаровский</c:v>
                </c:pt>
                <c:pt idx="13">
                  <c:v>Нанайский</c:v>
                </c:pt>
                <c:pt idx="14">
                  <c:v>Охотский</c:v>
                </c:pt>
                <c:pt idx="15">
                  <c:v>Советско-Гаванский</c:v>
                </c:pt>
                <c:pt idx="16">
                  <c:v>им. Лазо</c:v>
                </c:pt>
                <c:pt idx="17">
                  <c:v>Аяно-Майский</c:v>
                </c:pt>
                <c:pt idx="18">
                  <c:v>Ульчский</c:v>
                </c:pt>
              </c:strCache>
            </c:strRef>
          </c:cat>
          <c:val>
            <c:numRef>
              <c:f>П25!$D$3:$D$21</c:f>
              <c:numCache>
                <c:formatCode>0.0</c:formatCode>
                <c:ptCount val="19"/>
                <c:pt idx="0">
                  <c:v>57.7</c:v>
                </c:pt>
                <c:pt idx="1">
                  <c:v>57.6</c:v>
                </c:pt>
                <c:pt idx="2">
                  <c:v>57.2</c:v>
                </c:pt>
                <c:pt idx="3">
                  <c:v>57.1</c:v>
                </c:pt>
                <c:pt idx="4">
                  <c:v>56.8</c:v>
                </c:pt>
                <c:pt idx="5">
                  <c:v>56.4</c:v>
                </c:pt>
                <c:pt idx="6">
                  <c:v>54.6</c:v>
                </c:pt>
                <c:pt idx="7">
                  <c:v>54.2</c:v>
                </c:pt>
                <c:pt idx="8">
                  <c:v>54.2</c:v>
                </c:pt>
                <c:pt idx="9">
                  <c:v>53.8</c:v>
                </c:pt>
                <c:pt idx="10">
                  <c:v>53.3</c:v>
                </c:pt>
                <c:pt idx="11">
                  <c:v>52.7</c:v>
                </c:pt>
                <c:pt idx="12">
                  <c:v>52.1</c:v>
                </c:pt>
                <c:pt idx="13">
                  <c:v>50.5</c:v>
                </c:pt>
                <c:pt idx="14">
                  <c:v>50.2</c:v>
                </c:pt>
                <c:pt idx="15">
                  <c:v>49.5</c:v>
                </c:pt>
                <c:pt idx="16" formatCode="0">
                  <c:v>49</c:v>
                </c:pt>
                <c:pt idx="17">
                  <c:v>47.2</c:v>
                </c:pt>
                <c:pt idx="18">
                  <c:v>46.2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E696-4201-A5DA-413467C67B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53814408"/>
        <c:axId val="354763856"/>
      </c:barChart>
      <c:catAx>
        <c:axId val="353814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54763856"/>
        <c:crosses val="autoZero"/>
        <c:auto val="1"/>
        <c:lblAlgn val="ctr"/>
        <c:lblOffset val="100"/>
        <c:noMultiLvlLbl val="0"/>
      </c:catAx>
      <c:valAx>
        <c:axId val="35476385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353814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821081628371537E-2"/>
          <c:y val="0.17660133631618788"/>
          <c:w val="0.92035783674325689"/>
          <c:h val="0.606005067139095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Хабаровский край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bg1">
                  <a:lumMod val="9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78F-47A6-BE8C-EC68ED5479E8}"/>
              </c:ext>
            </c:extLst>
          </c:dPt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2021 год</c:v>
                </c:pt>
              </c:strCache>
            </c:strRef>
          </c:cat>
          <c:val>
            <c:numRef>
              <c:f>Лист1!$B$2</c:f>
              <c:numCache>
                <c:formatCode>0.00</c:formatCode>
                <c:ptCount val="1"/>
                <c:pt idx="0">
                  <c:v>58.3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8F-47A6-BE8C-EC68ED5479E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г. Москва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2021 год</c:v>
                </c:pt>
              </c:strCache>
            </c:strRef>
          </c:cat>
          <c:val>
            <c:numRef>
              <c:f>Лист1!$C$2</c:f>
              <c:numCache>
                <c:formatCode>0.00</c:formatCode>
                <c:ptCount val="1"/>
                <c:pt idx="0">
                  <c:v>92.3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78F-47A6-BE8C-EC68ED5479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354760720"/>
        <c:axId val="354762288"/>
      </c:barChart>
      <c:catAx>
        <c:axId val="35476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4762288"/>
        <c:crosses val="autoZero"/>
        <c:auto val="1"/>
        <c:lblAlgn val="ctr"/>
        <c:lblOffset val="100"/>
        <c:noMultiLvlLbl val="0"/>
      </c:catAx>
      <c:valAx>
        <c:axId val="354762288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354760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A433-4D21-AE32-F326E09186D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A433-4D21-AE32-F326E09186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A433-4D21-AE32-F326E09186D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A433-4D21-AE32-F326E09186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A433-4D21-AE32-F326E09186D5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A433-4D21-AE32-F326E09186D5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A433-4D21-AE32-F326E09186D5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A433-4D21-AE32-F326E09186D5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A433-4D21-AE32-F326E09186D5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A433-4D21-AE32-F326E09186D5}"/>
              </c:ext>
            </c:extLst>
          </c:dPt>
          <c:dPt>
            <c:idx val="10"/>
            <c:invertIfNegative val="0"/>
            <c:bubble3D val="0"/>
            <c:spPr>
              <a:solidFill>
                <a:srgbClr val="FFCC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A433-4D21-AE32-F326E09186D5}"/>
              </c:ext>
            </c:extLst>
          </c:dPt>
          <c:dPt>
            <c:idx val="1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A433-4D21-AE32-F326E09186D5}"/>
              </c:ext>
            </c:extLst>
          </c:dPt>
          <c:dPt>
            <c:idx val="1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A433-4D21-AE32-F326E09186D5}"/>
              </c:ext>
            </c:extLst>
          </c:dPt>
          <c:dPt>
            <c:idx val="1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A433-4D21-AE32-F326E09186D5}"/>
              </c:ext>
            </c:extLst>
          </c:dPt>
          <c:dPt>
            <c:idx val="1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D-A433-4D21-AE32-F326E09186D5}"/>
              </c:ext>
            </c:extLst>
          </c:dPt>
          <c:dPt>
            <c:idx val="1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F-A433-4D21-AE32-F326E09186D5}"/>
              </c:ext>
            </c:extLst>
          </c:dPt>
          <c:dPt>
            <c:idx val="1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1-A433-4D21-AE32-F326E09186D5}"/>
              </c:ext>
            </c:extLst>
          </c:dPt>
          <c:dPt>
            <c:idx val="1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3-A433-4D21-AE32-F326E09186D5}"/>
              </c:ext>
            </c:extLst>
          </c:dPt>
          <c:dPt>
            <c:idx val="1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5-A433-4D21-AE32-F326E09186D5}"/>
              </c:ext>
            </c:extLst>
          </c:dPt>
          <c:dLbls>
            <c:dLbl>
              <c:idx val="0"/>
              <c:layout>
                <c:manualLayout>
                  <c:x val="0"/>
                  <c:y val="0.12793176972281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433-4D21-AE32-F326E09186D5}"/>
                </c:ext>
              </c:extLst>
            </c:dLbl>
            <c:dLbl>
              <c:idx val="1"/>
              <c:layout>
                <c:manualLayout>
                  <c:x val="0"/>
                  <c:y val="0.130774697938877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433-4D21-AE32-F326E09186D5}"/>
                </c:ext>
              </c:extLst>
            </c:dLbl>
            <c:dLbl>
              <c:idx val="2"/>
              <c:layout>
                <c:manualLayout>
                  <c:x val="1.5432151943807564E-3"/>
                  <c:y val="0.123503968245704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433-4D21-AE32-F326E09186D5}"/>
                </c:ext>
              </c:extLst>
            </c:dLbl>
            <c:dLbl>
              <c:idx val="3"/>
              <c:layout>
                <c:manualLayout>
                  <c:x val="1.5432151943808234E-3"/>
                  <c:y val="0.115767398950825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433-4D21-AE32-F326E09186D5}"/>
                </c:ext>
              </c:extLst>
            </c:dLbl>
            <c:dLbl>
              <c:idx val="4"/>
              <c:layout>
                <c:manualLayout>
                  <c:x val="-3.3430199758477005E-17"/>
                  <c:y val="0.130051417468611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433-4D21-AE32-F326E09186D5}"/>
                </c:ext>
              </c:extLst>
            </c:dLbl>
            <c:dLbl>
              <c:idx val="5"/>
              <c:layout>
                <c:manualLayout>
                  <c:x val="1.8234865061998542E-3"/>
                  <c:y val="0.123969203664405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433-4D21-AE32-F326E09186D5}"/>
                </c:ext>
              </c:extLst>
            </c:dLbl>
            <c:dLbl>
              <c:idx val="6"/>
              <c:layout>
                <c:manualLayout>
                  <c:x val="-3.0864303887616468E-3"/>
                  <c:y val="0.1105469327574465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433-4D21-AE32-F326E09186D5}"/>
                </c:ext>
              </c:extLst>
            </c:dLbl>
            <c:dLbl>
              <c:idx val="7"/>
              <c:layout>
                <c:manualLayout>
                  <c:x val="0"/>
                  <c:y val="0.12073004891844219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433-4D21-AE32-F326E09186D5}"/>
                </c:ext>
              </c:extLst>
            </c:dLbl>
            <c:dLbl>
              <c:idx val="8"/>
              <c:layout>
                <c:manualLayout>
                  <c:x val="0"/>
                  <c:y val="0.117886989860200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433-4D21-AE32-F326E09186D5}"/>
                </c:ext>
              </c:extLst>
            </c:dLbl>
            <c:dLbl>
              <c:idx val="9"/>
              <c:layout>
                <c:manualLayout>
                  <c:x val="1.8234865061997872E-3"/>
                  <c:y val="0.117886989860200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433-4D21-AE32-F326E09186D5}"/>
                </c:ext>
              </c:extLst>
            </c:dLbl>
            <c:dLbl>
              <c:idx val="10"/>
              <c:layout>
                <c:manualLayout>
                  <c:x val="-1.823486506199921E-3"/>
                  <c:y val="9.9571625221007654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433-4D21-AE32-F326E09186D5}"/>
                </c:ext>
              </c:extLst>
            </c:dLbl>
            <c:dLbl>
              <c:idx val="11"/>
              <c:layout>
                <c:manualLayout>
                  <c:x val="6.6860399516954009E-17"/>
                  <c:y val="0.138184082451211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433-4D21-AE32-F326E09186D5}"/>
                </c:ext>
              </c:extLst>
            </c:dLbl>
            <c:dLbl>
              <c:idx val="12"/>
              <c:layout>
                <c:manualLayout>
                  <c:x val="0"/>
                  <c:y val="0.159342506148646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A433-4D21-AE32-F326E09186D5}"/>
                </c:ext>
              </c:extLst>
            </c:dLbl>
            <c:dLbl>
              <c:idx val="13"/>
              <c:layout>
                <c:manualLayout>
                  <c:x val="1.8234865061997204E-3"/>
                  <c:y val="0.162185148702484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A433-4D21-AE32-F326E09186D5}"/>
                </c:ext>
              </c:extLst>
            </c:dLbl>
            <c:dLbl>
              <c:idx val="14"/>
              <c:layout>
                <c:manualLayout>
                  <c:x val="1.54321519438079E-3"/>
                  <c:y val="0.154052900224287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A433-4D21-AE32-F326E09186D5}"/>
                </c:ext>
              </c:extLst>
            </c:dLbl>
            <c:dLbl>
              <c:idx val="15"/>
              <c:layout>
                <c:manualLayout>
                  <c:x val="1.8234865061998542E-3"/>
                  <c:y val="0.130447513156332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A433-4D21-AE32-F326E09186D5}"/>
                </c:ext>
              </c:extLst>
            </c:dLbl>
            <c:dLbl>
              <c:idx val="16"/>
              <c:layout>
                <c:manualLayout>
                  <c:x val="1.5432151943806562E-3"/>
                  <c:y val="0.136133631272816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A433-4D21-AE32-F326E09186D5}"/>
                </c:ext>
              </c:extLst>
            </c:dLbl>
            <c:dLbl>
              <c:idx val="17"/>
              <c:layout>
                <c:manualLayout>
                  <c:x val="-1.3372079903390802E-16"/>
                  <c:y val="0.128000966290216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A433-4D21-AE32-F326E09186D5}"/>
                </c:ext>
              </c:extLst>
            </c:dLbl>
            <c:dLbl>
              <c:idx val="18"/>
              <c:layout>
                <c:manualLayout>
                  <c:x val="1.54321519438079E-3"/>
                  <c:y val="9.9967720908729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A433-4D21-AE32-F326E09186D5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П18!$C$6:$C$24</c:f>
              <c:strCache>
                <c:ptCount val="19"/>
                <c:pt idx="0">
                  <c:v>Бикинский</c:v>
                </c:pt>
                <c:pt idx="1">
                  <c:v>Тугуро-Чумиканский</c:v>
                </c:pt>
                <c:pt idx="2">
                  <c:v>Комсомольск-на-Амуре</c:v>
                </c:pt>
                <c:pt idx="3">
                  <c:v>Хабаровск</c:v>
                </c:pt>
                <c:pt idx="4">
                  <c:v>Советско-Гаванский</c:v>
                </c:pt>
                <c:pt idx="5">
                  <c:v>Николаевский</c:v>
                </c:pt>
                <c:pt idx="6">
                  <c:v>Ванинский</c:v>
                </c:pt>
                <c:pt idx="7">
                  <c:v>им. П. Осипенко</c:v>
                </c:pt>
                <c:pt idx="8">
                  <c:v>Амурский</c:v>
                </c:pt>
                <c:pt idx="9">
                  <c:v>Аяно-Майский</c:v>
                </c:pt>
                <c:pt idx="10">
                  <c:v>Солнечный</c:v>
                </c:pt>
                <c:pt idx="11">
                  <c:v>Вяземский</c:v>
                </c:pt>
                <c:pt idx="12">
                  <c:v>им. Лазо</c:v>
                </c:pt>
                <c:pt idx="13">
                  <c:v>Нанайский</c:v>
                </c:pt>
                <c:pt idx="14">
                  <c:v>Ульчский</c:v>
                </c:pt>
                <c:pt idx="15">
                  <c:v>Верхнебуреинский</c:v>
                </c:pt>
                <c:pt idx="16">
                  <c:v>Комсомольский</c:v>
                </c:pt>
                <c:pt idx="17">
                  <c:v>Хабаровский</c:v>
                </c:pt>
                <c:pt idx="18">
                  <c:v>Охотский</c:v>
                </c:pt>
              </c:strCache>
            </c:strRef>
          </c:cat>
          <c:val>
            <c:numRef>
              <c:f>П18!$D$6:$D$24</c:f>
              <c:numCache>
                <c:formatCode>General</c:formatCode>
                <c:ptCount val="19"/>
                <c:pt idx="0">
                  <c:v>100</c:v>
                </c:pt>
                <c:pt idx="1">
                  <c:v>100</c:v>
                </c:pt>
                <c:pt idx="2">
                  <c:v>93.5</c:v>
                </c:pt>
                <c:pt idx="3">
                  <c:v>91.7</c:v>
                </c:pt>
                <c:pt idx="4">
                  <c:v>83.3</c:v>
                </c:pt>
                <c:pt idx="5">
                  <c:v>75</c:v>
                </c:pt>
                <c:pt idx="6">
                  <c:v>60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33.299999999999997</c:v>
                </c:pt>
                <c:pt idx="12">
                  <c:v>33.299999999999997</c:v>
                </c:pt>
                <c:pt idx="13">
                  <c:v>33.299999999999997</c:v>
                </c:pt>
                <c:pt idx="14">
                  <c:v>33.299999999999997</c:v>
                </c:pt>
                <c:pt idx="15">
                  <c:v>28.6</c:v>
                </c:pt>
                <c:pt idx="16">
                  <c:v>28.6</c:v>
                </c:pt>
                <c:pt idx="17" formatCode="0.0">
                  <c:v>22.7</c:v>
                </c:pt>
                <c:pt idx="18" formatCode="0.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A433-4D21-AE32-F326E09186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54759152"/>
        <c:axId val="354763464"/>
      </c:barChart>
      <c:catAx>
        <c:axId val="354759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54763464"/>
        <c:crosses val="autoZero"/>
        <c:auto val="1"/>
        <c:lblAlgn val="ctr"/>
        <c:lblOffset val="100"/>
        <c:noMultiLvlLbl val="0"/>
      </c:catAx>
      <c:valAx>
        <c:axId val="3547634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54759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821081628371537E-2"/>
          <c:y val="0.17660133631618788"/>
          <c:w val="0.92035783674325689"/>
          <c:h val="0.606005067139095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Хабаровский край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bg1">
                  <a:lumMod val="9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71F-4852-A590-EAFD3FD7F9EF}"/>
              </c:ext>
            </c:extLst>
          </c:dPt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2021 год</c:v>
                </c:pt>
              </c:strCache>
            </c:strRef>
          </c:cat>
          <c:val>
            <c:numRef>
              <c:f>Лист1!$B$2</c:f>
              <c:numCache>
                <c:formatCode>0.00</c:formatCode>
                <c:ptCount val="1"/>
                <c:pt idx="0">
                  <c:v>69.7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1F-4852-A590-EAFD3FD7F9E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г. Москва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2021 год</c:v>
                </c:pt>
              </c:strCache>
            </c:strRef>
          </c:cat>
          <c:val>
            <c:numRef>
              <c:f>Лист1!$C$2</c:f>
              <c:numCache>
                <c:formatCode>0.00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71F-4852-A590-EAFD3FD7F9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354762680"/>
        <c:axId val="354761112"/>
      </c:barChart>
      <c:catAx>
        <c:axId val="354762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4761112"/>
        <c:crosses val="autoZero"/>
        <c:auto val="1"/>
        <c:lblAlgn val="ctr"/>
        <c:lblOffset val="100"/>
        <c:noMultiLvlLbl val="0"/>
      </c:catAx>
      <c:valAx>
        <c:axId val="354761112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354762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4D5D-2357-4655-84D0-310BB06B4570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630ED-449F-472A-B991-D2FC1257D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805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4D5D-2357-4655-84D0-310BB06B4570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630ED-449F-472A-B991-D2FC1257D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901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4D5D-2357-4655-84D0-310BB06B4570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630ED-449F-472A-B991-D2FC1257D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902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4D5D-2357-4655-84D0-310BB06B4570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630ED-449F-472A-B991-D2FC1257D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094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4D5D-2357-4655-84D0-310BB06B4570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630ED-449F-472A-B991-D2FC1257D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744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4D5D-2357-4655-84D0-310BB06B4570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630ED-449F-472A-B991-D2FC1257D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79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4D5D-2357-4655-84D0-310BB06B4570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630ED-449F-472A-B991-D2FC1257D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908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4D5D-2357-4655-84D0-310BB06B4570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630ED-449F-472A-B991-D2FC1257D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299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4D5D-2357-4655-84D0-310BB06B4570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630ED-449F-472A-B991-D2FC1257D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717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4D5D-2357-4655-84D0-310BB06B4570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630ED-449F-472A-B991-D2FC1257D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477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4D5D-2357-4655-84D0-310BB06B4570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630ED-449F-472A-B991-D2FC1257D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906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34D5D-2357-4655-84D0-310BB06B4570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630ED-449F-472A-B991-D2FC1257D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677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aps-oko.fioco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aps-oko.fioco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8776" y="1733002"/>
            <a:ext cx="8533705" cy="486434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4000" b="1" dirty="0">
                <a:solidFill>
                  <a:srgbClr val="002060"/>
                </a:solidFill>
              </a:rPr>
              <a:t>Управление качеством образования на основе данных мотивирующего мониторинга: показатели </a:t>
            </a:r>
            <a:r>
              <a:rPr lang="ru-RU" sz="4000" b="1" dirty="0" err="1">
                <a:solidFill>
                  <a:srgbClr val="002060"/>
                </a:solidFill>
              </a:rPr>
              <a:t>Рособрнадзора</a:t>
            </a:r>
            <a:b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</a:br>
            <a:br>
              <a:rPr lang="ru-RU" sz="24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Перминова Ольга Петровна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,</a:t>
            </a:r>
            <a:br>
              <a:rPr lang="ru-RU" sz="20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заместитель директора ЦНППМ КГАОУ ДПО ХК ИРО</a:t>
            </a:r>
            <a:br>
              <a:rPr lang="ru-RU" sz="2000" dirty="0">
                <a:solidFill>
                  <a:schemeClr val="accent5">
                    <a:lumMod val="50000"/>
                  </a:schemeClr>
                </a:solidFill>
              </a:rPr>
            </a:br>
            <a:endParaRPr lang="ru-RU" sz="2000" b="1" dirty="0"/>
          </a:p>
        </p:txBody>
      </p:sp>
      <p:cxnSp>
        <p:nvCxnSpPr>
          <p:cNvPr id="4" name="Прямая соединительная линия 3"/>
          <p:cNvCxnSpPr/>
          <p:nvPr/>
        </p:nvCxnSpPr>
        <p:spPr bwMode="auto">
          <a:xfrm>
            <a:off x="0" y="1556792"/>
            <a:ext cx="9144000" cy="0"/>
          </a:xfrm>
          <a:prstGeom prst="line">
            <a:avLst/>
          </a:prstGeom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4313292" y="40481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210300"/>
            <a:ext cx="9144000" cy="6477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6210300"/>
            <a:ext cx="1258888" cy="6477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200900" y="6034088"/>
            <a:ext cx="1943100" cy="17621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034090"/>
            <a:ext cx="1258888" cy="17938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0B16F9"/>
                </a:solidFill>
              </a:ln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A699021-BF95-4CDC-9C9A-DCAC60289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299" y="0"/>
            <a:ext cx="2374752" cy="131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648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3"/>
          <p:cNvPicPr>
            <a:picLocks noChangeAspect="1"/>
          </p:cNvPicPr>
          <p:nvPr/>
        </p:nvPicPr>
        <p:blipFill rotWithShape="1">
          <a:blip r:embed="rId2"/>
          <a:srcRect l="42134" t="18762" r="22954" b="16401"/>
          <a:stretch/>
        </p:blipFill>
        <p:spPr>
          <a:xfrm>
            <a:off x="87550" y="1656824"/>
            <a:ext cx="2778962" cy="3989255"/>
          </a:xfrm>
          <a:prstGeom prst="rect">
            <a:avLst/>
          </a:prstGeom>
        </p:spPr>
      </p:pic>
      <p:pic>
        <p:nvPicPr>
          <p:cNvPr id="15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982" t="83029" r="9504" b="12298"/>
          <a:stretch/>
        </p:blipFill>
        <p:spPr>
          <a:xfrm>
            <a:off x="1021404" y="5646079"/>
            <a:ext cx="6595499" cy="239243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83406" y="1111893"/>
            <a:ext cx="8368232" cy="3980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5000"/>
              </a:lnSpc>
            </a:pPr>
            <a:r>
              <a:rPr lang="ru-RU" sz="2250" dirty="0">
                <a:solidFill>
                  <a:srgbClr val="002060"/>
                </a:solidFill>
              </a:rPr>
              <a:t>ФУНКЦИОНАЛЬНАЯ ГРАМОТНОСТЬ</a:t>
            </a:r>
          </a:p>
        </p:txBody>
      </p:sp>
      <p:graphicFrame>
        <p:nvGraphicFramePr>
          <p:cNvPr id="29" name="Диаграмма 28"/>
          <p:cNvGraphicFramePr/>
          <p:nvPr>
            <p:extLst/>
          </p:nvPr>
        </p:nvGraphicFramePr>
        <p:xfrm>
          <a:off x="5638800" y="3718999"/>
          <a:ext cx="3038475" cy="1507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7" name="Прямая соединительная линия 16"/>
          <p:cNvCxnSpPr>
            <a:cxnSpLocks/>
          </p:cNvCxnSpPr>
          <p:nvPr/>
        </p:nvCxnSpPr>
        <p:spPr>
          <a:xfrm>
            <a:off x="628650" y="1476865"/>
            <a:ext cx="3529013" cy="0"/>
          </a:xfrm>
          <a:prstGeom prst="line">
            <a:avLst/>
          </a:prstGeom>
          <a:ln w="28575" cmpd="dbl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112032" y="4545219"/>
            <a:ext cx="3572531" cy="300082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sz="1350" dirty="0">
                <a:solidFill>
                  <a:schemeClr val="tx1"/>
                </a:solidFill>
              </a:rPr>
              <a:t>Рейтинг края (2021 год) – 40 место по РФ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06381" y="4114353"/>
            <a:ext cx="3578182" cy="300082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z="1350" dirty="0"/>
              <a:t>Рейтинг края (2020 год) – 34 место по РФ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117120428"/>
              </p:ext>
            </p:extLst>
          </p:nvPr>
        </p:nvGraphicFramePr>
        <p:xfrm>
          <a:off x="2400300" y="1656824"/>
          <a:ext cx="5819775" cy="2087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51117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3"/>
          <p:cNvPicPr>
            <a:picLocks noChangeAspect="1"/>
          </p:cNvPicPr>
          <p:nvPr/>
        </p:nvPicPr>
        <p:blipFill rotWithShape="1">
          <a:blip r:embed="rId2"/>
          <a:srcRect l="43285" t="20410" r="21639" b="16387"/>
          <a:stretch/>
        </p:blipFill>
        <p:spPr>
          <a:xfrm>
            <a:off x="116527" y="1652035"/>
            <a:ext cx="2871998" cy="3574916"/>
          </a:xfrm>
          <a:prstGeom prst="rect">
            <a:avLst/>
          </a:prstGeom>
        </p:spPr>
      </p:pic>
      <p:pic>
        <p:nvPicPr>
          <p:cNvPr id="12" name="Объект 3"/>
          <p:cNvPicPr>
            <a:picLocks noChangeAspect="1"/>
          </p:cNvPicPr>
          <p:nvPr/>
        </p:nvPicPr>
        <p:blipFill rotWithShape="1">
          <a:blip r:embed="rId2"/>
          <a:srcRect l="11540" t="83309" r="21639" b="13683"/>
          <a:stretch/>
        </p:blipFill>
        <p:spPr>
          <a:xfrm>
            <a:off x="102870" y="5525896"/>
            <a:ext cx="9041130" cy="226169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83406" y="1111893"/>
            <a:ext cx="8368232" cy="3980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5000"/>
              </a:lnSpc>
            </a:pPr>
            <a:r>
              <a:rPr lang="ru-RU" sz="2250" dirty="0">
                <a:solidFill>
                  <a:srgbClr val="002060"/>
                </a:solidFill>
              </a:rPr>
              <a:t>ИСПОЛЬЗОВАНИЕ КОМПЬЮТЕРОВ</a:t>
            </a:r>
          </a:p>
        </p:txBody>
      </p:sp>
      <p:graphicFrame>
        <p:nvGraphicFramePr>
          <p:cNvPr id="29" name="Диаграмма 28"/>
          <p:cNvGraphicFramePr/>
          <p:nvPr>
            <p:extLst/>
          </p:nvPr>
        </p:nvGraphicFramePr>
        <p:xfrm>
          <a:off x="5638800" y="3718999"/>
          <a:ext cx="3038475" cy="1507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7" name="Прямая соединительная линия 16"/>
          <p:cNvCxnSpPr>
            <a:cxnSpLocks/>
          </p:cNvCxnSpPr>
          <p:nvPr/>
        </p:nvCxnSpPr>
        <p:spPr>
          <a:xfrm>
            <a:off x="628650" y="1476865"/>
            <a:ext cx="3529013" cy="0"/>
          </a:xfrm>
          <a:prstGeom prst="line">
            <a:avLst/>
          </a:prstGeom>
          <a:ln w="28575" cmpd="dbl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112032" y="4545219"/>
            <a:ext cx="3572531" cy="300082"/>
          </a:xfrm>
          <a:prstGeom prst="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sz="1350" dirty="0">
                <a:solidFill>
                  <a:schemeClr val="tx1"/>
                </a:solidFill>
              </a:rPr>
              <a:t>Рейтинг края (2021 год) – 39 место по РФ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06381" y="4114353"/>
            <a:ext cx="3578182" cy="300082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z="1350" dirty="0"/>
              <a:t>Рейтинг края (2020 год) – 39 место по РФ</a:t>
            </a: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203334465"/>
              </p:ext>
            </p:extLst>
          </p:nvPr>
        </p:nvGraphicFramePr>
        <p:xfrm>
          <a:off x="2838045" y="1641097"/>
          <a:ext cx="6203085" cy="1813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43396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526256" y="1309864"/>
            <a:ext cx="8368232" cy="3980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5000"/>
              </a:lnSpc>
            </a:pPr>
            <a:r>
              <a:rPr lang="ru-RU" sz="2250" dirty="0">
                <a:solidFill>
                  <a:srgbClr val="002060"/>
                </a:solidFill>
              </a:rPr>
              <a:t>ПОСТУПЛЕНИЕ В ОБРАЗОВАТЕЛЬНЫЕ ОРГАНИЗАЦИИ СРЕДНЕГО ПРОФЕССИОНАЛЬНОГО ОБРАЗОВАНИЯ СВОЕГО РЕГИОНА</a:t>
            </a:r>
          </a:p>
        </p:txBody>
      </p:sp>
      <p:graphicFrame>
        <p:nvGraphicFramePr>
          <p:cNvPr id="29" name="Диаграмма 28"/>
          <p:cNvGraphicFramePr/>
          <p:nvPr>
            <p:extLst/>
          </p:nvPr>
        </p:nvGraphicFramePr>
        <p:xfrm>
          <a:off x="4710372" y="3948211"/>
          <a:ext cx="3038475" cy="1507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7" name="Прямая соединительная линия 16"/>
          <p:cNvCxnSpPr>
            <a:cxnSpLocks/>
          </p:cNvCxnSpPr>
          <p:nvPr/>
        </p:nvCxnSpPr>
        <p:spPr>
          <a:xfrm>
            <a:off x="628650" y="1476865"/>
            <a:ext cx="3529013" cy="0"/>
          </a:xfrm>
          <a:prstGeom prst="line">
            <a:avLst/>
          </a:prstGeom>
          <a:ln w="28575" cmpd="dbl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88082" y="4690645"/>
            <a:ext cx="3572531" cy="300082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sz="1350" dirty="0">
                <a:solidFill>
                  <a:schemeClr val="tx1"/>
                </a:solidFill>
              </a:rPr>
              <a:t>Рейтинг края (2021 год) – 17 место по РФ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82431" y="4259778"/>
            <a:ext cx="3578182" cy="300082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z="1350" dirty="0"/>
              <a:t>Рейтинг края (2020 год) – 19 место по РФ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485932803"/>
              </p:ext>
            </p:extLst>
          </p:nvPr>
        </p:nvGraphicFramePr>
        <p:xfrm>
          <a:off x="415625" y="1630734"/>
          <a:ext cx="8071150" cy="2392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6860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526256" y="1309864"/>
            <a:ext cx="8368232" cy="3980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5000"/>
              </a:lnSpc>
            </a:pPr>
            <a:r>
              <a:rPr lang="ru-RU" sz="2250" dirty="0">
                <a:solidFill>
                  <a:srgbClr val="002060"/>
                </a:solidFill>
              </a:rPr>
              <a:t>ПОСТУПЛЕНИЕ В ОБРАЗОВАТЕЛЬНЫЕ ОРГАНИЗАЦИИ ВЫСШЕГО ПРОФЕССИОНАЛЬНОГО ОБРАЗОВАНИЯ СВОЕГО РЕГИОНА</a:t>
            </a:r>
          </a:p>
        </p:txBody>
      </p:sp>
      <p:graphicFrame>
        <p:nvGraphicFramePr>
          <p:cNvPr id="29" name="Диаграмма 28"/>
          <p:cNvGraphicFramePr/>
          <p:nvPr>
            <p:extLst/>
          </p:nvPr>
        </p:nvGraphicFramePr>
        <p:xfrm>
          <a:off x="4710372" y="3948211"/>
          <a:ext cx="3038475" cy="1507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7" name="Прямая соединительная линия 16"/>
          <p:cNvCxnSpPr>
            <a:cxnSpLocks/>
          </p:cNvCxnSpPr>
          <p:nvPr/>
        </p:nvCxnSpPr>
        <p:spPr>
          <a:xfrm>
            <a:off x="628650" y="1476865"/>
            <a:ext cx="3529013" cy="0"/>
          </a:xfrm>
          <a:prstGeom prst="line">
            <a:avLst/>
          </a:prstGeom>
          <a:ln w="28575" cmpd="dbl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88082" y="4690645"/>
            <a:ext cx="3572531" cy="300082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sz="1350" dirty="0">
                <a:solidFill>
                  <a:schemeClr val="tx1"/>
                </a:solidFill>
              </a:rPr>
              <a:t>Рейтинг края (2021 год) – 29 место по РФ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82431" y="4259778"/>
            <a:ext cx="3578182" cy="300082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z="1350" dirty="0"/>
              <a:t>Рейтинг края (2020 год) – 19 место по РФ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061318167"/>
              </p:ext>
            </p:extLst>
          </p:nvPr>
        </p:nvGraphicFramePr>
        <p:xfrm>
          <a:off x="174235" y="1906028"/>
          <a:ext cx="8388740" cy="2042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21828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526256" y="1131040"/>
            <a:ext cx="8368232" cy="3980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5000"/>
              </a:lnSpc>
            </a:pPr>
            <a:r>
              <a:rPr lang="ru-RU" sz="2250" dirty="0">
                <a:solidFill>
                  <a:srgbClr val="002060"/>
                </a:solidFill>
              </a:rPr>
              <a:t>ОБЪЕКТИВНОСТЬ ОЦЕНОЧНЫХ ПРОЦЕДУР</a:t>
            </a:r>
          </a:p>
        </p:txBody>
      </p:sp>
      <p:cxnSp>
        <p:nvCxnSpPr>
          <p:cNvPr id="17" name="Прямая соединительная линия 16"/>
          <p:cNvCxnSpPr>
            <a:cxnSpLocks/>
          </p:cNvCxnSpPr>
          <p:nvPr/>
        </p:nvCxnSpPr>
        <p:spPr>
          <a:xfrm>
            <a:off x="628650" y="1476865"/>
            <a:ext cx="3529013" cy="0"/>
          </a:xfrm>
          <a:prstGeom prst="line">
            <a:avLst/>
          </a:prstGeom>
          <a:ln w="28575" cmpd="dbl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46796" t="17899" r="25442" b="16524"/>
          <a:stretch/>
        </p:blipFill>
        <p:spPr>
          <a:xfrm>
            <a:off x="196985" y="2473461"/>
            <a:ext cx="2502441" cy="3177093"/>
          </a:xfrm>
          <a:prstGeom prst="rect">
            <a:avLst/>
          </a:prstGeom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229493002"/>
              </p:ext>
            </p:extLst>
          </p:nvPr>
        </p:nvGraphicFramePr>
        <p:xfrm>
          <a:off x="3220849" y="1718148"/>
          <a:ext cx="5246877" cy="1852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/>
          <a:srcRect l="10444" t="83190" r="18805" b="12391"/>
          <a:stretch/>
        </p:blipFill>
        <p:spPr>
          <a:xfrm>
            <a:off x="196985" y="5687034"/>
            <a:ext cx="8842443" cy="201800"/>
          </a:xfrm>
          <a:prstGeom prst="rect">
            <a:avLst/>
          </a:prstGeom>
        </p:spPr>
      </p:pic>
      <p:graphicFrame>
        <p:nvGraphicFramePr>
          <p:cNvPr id="15" name="Диаграмма 14"/>
          <p:cNvGraphicFramePr/>
          <p:nvPr>
            <p:extLst/>
          </p:nvPr>
        </p:nvGraphicFramePr>
        <p:xfrm>
          <a:off x="196984" y="1524197"/>
          <a:ext cx="3319565" cy="1407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Диаграмма 17"/>
          <p:cNvGraphicFramePr/>
          <p:nvPr>
            <p:extLst/>
          </p:nvPr>
        </p:nvGraphicFramePr>
        <p:xfrm>
          <a:off x="5013636" y="3570685"/>
          <a:ext cx="3637156" cy="1507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146705" y="4409300"/>
            <a:ext cx="3572531" cy="300082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sz="1350" dirty="0">
                <a:solidFill>
                  <a:schemeClr val="tx1"/>
                </a:solidFill>
              </a:rPr>
              <a:t>Рейтинг края (2021 год) – 7 место по РФ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41053" y="3978433"/>
            <a:ext cx="3578182" cy="300082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z="1350" dirty="0"/>
              <a:t>Рейтинг края (2020 год) – 27 место по РФ</a:t>
            </a:r>
          </a:p>
        </p:txBody>
      </p:sp>
    </p:spTree>
    <p:extLst>
      <p:ext uri="{BB962C8B-B14F-4D97-AF65-F5344CB8AC3E}">
        <p14:creationId xmlns:p14="http://schemas.microsoft.com/office/powerpoint/2010/main" val="793272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672491" y="1364554"/>
          <a:ext cx="7938369" cy="4424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491" y="980782"/>
            <a:ext cx="7886700" cy="3837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1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показателей </a:t>
            </a:r>
            <a:r>
              <a:rPr lang="ru-RU" sz="21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Рособрнадзора</a:t>
            </a:r>
            <a:endParaRPr lang="ru-RU" sz="21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168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324736"/>
            <a:ext cx="9144000" cy="655272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DE8451F-F20E-405B-8EB0-D8FB02A2FF46}"/>
              </a:ext>
            </a:extLst>
          </p:cNvPr>
          <p:cNvSpPr/>
          <p:nvPr/>
        </p:nvSpPr>
        <p:spPr>
          <a:xfrm>
            <a:off x="6156176" y="548680"/>
            <a:ext cx="2582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https://maps-oko.fioco.ru/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7689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12844" t="11353" r="16034" b="12343"/>
          <a:stretch/>
        </p:blipFill>
        <p:spPr>
          <a:xfrm>
            <a:off x="249435" y="260648"/>
            <a:ext cx="8881450" cy="619268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829613" y="952764"/>
            <a:ext cx="2064668" cy="314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13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https://maps-oko.fioco.ru/</a:t>
            </a:r>
            <a:endParaRPr lang="ru-RU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30528" t="21466" r="30389" b="22000"/>
          <a:stretch/>
        </p:blipFill>
        <p:spPr>
          <a:xfrm>
            <a:off x="3072317" y="3075525"/>
            <a:ext cx="3235686" cy="292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13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2267" t="9241" r="16117" b="11419"/>
          <a:stretch/>
        </p:blipFill>
        <p:spPr>
          <a:xfrm>
            <a:off x="0" y="857251"/>
            <a:ext cx="4946073" cy="34246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3255" t="9505" r="23956" b="13003"/>
          <a:stretch/>
        </p:blipFill>
        <p:spPr>
          <a:xfrm>
            <a:off x="4946074" y="947664"/>
            <a:ext cx="4205354" cy="324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21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-47531" y="721448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255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6375" t="17240" r="3538" b="15980"/>
          <a:stretch/>
        </p:blipFill>
        <p:spPr>
          <a:xfrm>
            <a:off x="-108520" y="3423"/>
            <a:ext cx="9036496" cy="685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909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338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583406" y="1111893"/>
            <a:ext cx="8368232" cy="3980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5000"/>
              </a:lnSpc>
            </a:pPr>
            <a:r>
              <a:rPr lang="ru-RU" sz="2250" dirty="0">
                <a:solidFill>
                  <a:srgbClr val="002060"/>
                </a:solidFill>
              </a:rPr>
              <a:t>ДОСТИЖЕНИЕ МИНИМАЛЬНОГО УРОВНЯ ПОДГОТОВКИ</a:t>
            </a:r>
          </a:p>
        </p:txBody>
      </p:sp>
      <p:graphicFrame>
        <p:nvGraphicFramePr>
          <p:cNvPr id="29" name="Диаграмма 28"/>
          <p:cNvGraphicFramePr/>
          <p:nvPr>
            <p:extLst/>
          </p:nvPr>
        </p:nvGraphicFramePr>
        <p:xfrm>
          <a:off x="5638800" y="3718999"/>
          <a:ext cx="3038475" cy="1507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3384" t="19461" r="18041" b="16780"/>
          <a:stretch/>
        </p:blipFill>
        <p:spPr>
          <a:xfrm>
            <a:off x="175097" y="1703557"/>
            <a:ext cx="2925594" cy="3815675"/>
          </a:xfrm>
          <a:prstGeom prst="rect">
            <a:avLst/>
          </a:prstGeom>
        </p:spPr>
      </p:pic>
      <p:pic>
        <p:nvPicPr>
          <p:cNvPr id="15" name="Объект 3"/>
          <p:cNvPicPr>
            <a:picLocks noChangeAspect="1"/>
          </p:cNvPicPr>
          <p:nvPr/>
        </p:nvPicPr>
        <p:blipFill rotWithShape="1">
          <a:blip r:embed="rId3"/>
          <a:srcRect l="12349" t="82881" r="18041" b="11878"/>
          <a:stretch/>
        </p:blipFill>
        <p:spPr>
          <a:xfrm>
            <a:off x="175097" y="5716216"/>
            <a:ext cx="8900810" cy="258962"/>
          </a:xfrm>
          <a:prstGeom prst="rect">
            <a:avLst/>
          </a:prstGeom>
        </p:spPr>
      </p:pic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36970378"/>
              </p:ext>
            </p:extLst>
          </p:nvPr>
        </p:nvGraphicFramePr>
        <p:xfrm>
          <a:off x="1999035" y="1601416"/>
          <a:ext cx="6421066" cy="2196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112032" y="4545219"/>
            <a:ext cx="3572531" cy="300082"/>
          </a:xfrm>
          <a:prstGeom prst="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sz="1350" dirty="0">
                <a:solidFill>
                  <a:schemeClr val="tx1"/>
                </a:solidFill>
              </a:rPr>
              <a:t>Рейтинг края (2021 год) – 56 место по РФ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06381" y="4114353"/>
            <a:ext cx="3578182" cy="300082"/>
          </a:xfrm>
          <a:prstGeom prst="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z="1350" dirty="0"/>
              <a:t>Рейтинг края (2020 год) – 46 место по РФ</a:t>
            </a:r>
          </a:p>
        </p:txBody>
      </p:sp>
      <p:cxnSp>
        <p:nvCxnSpPr>
          <p:cNvPr id="17" name="Прямая соединительная линия 16"/>
          <p:cNvCxnSpPr>
            <a:cxnSpLocks/>
          </p:cNvCxnSpPr>
          <p:nvPr/>
        </p:nvCxnSpPr>
        <p:spPr>
          <a:xfrm>
            <a:off x="628650" y="1476865"/>
            <a:ext cx="3529013" cy="0"/>
          </a:xfrm>
          <a:prstGeom prst="line">
            <a:avLst/>
          </a:prstGeom>
          <a:ln w="28575" cmpd="dbl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558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3"/>
          <p:cNvPicPr>
            <a:picLocks noChangeAspect="1"/>
          </p:cNvPicPr>
          <p:nvPr/>
        </p:nvPicPr>
        <p:blipFill rotWithShape="1">
          <a:blip r:embed="rId2"/>
          <a:srcRect l="44428" t="16673" r="23852" b="16221"/>
          <a:stretch/>
        </p:blipFill>
        <p:spPr>
          <a:xfrm>
            <a:off x="1" y="1460581"/>
            <a:ext cx="2400300" cy="404234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83406" y="1111893"/>
            <a:ext cx="8368232" cy="3980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5000"/>
              </a:lnSpc>
            </a:pPr>
            <a:r>
              <a:rPr lang="ru-RU" sz="2250" dirty="0">
                <a:solidFill>
                  <a:srgbClr val="002060"/>
                </a:solidFill>
              </a:rPr>
              <a:t>ДОСТИЖЕНИЕ ВЫСОКОГО УРОВНЯ ПОДГОТОВКИ</a:t>
            </a:r>
          </a:p>
        </p:txBody>
      </p:sp>
      <p:graphicFrame>
        <p:nvGraphicFramePr>
          <p:cNvPr id="29" name="Диаграмма 28"/>
          <p:cNvGraphicFramePr/>
          <p:nvPr>
            <p:extLst/>
          </p:nvPr>
        </p:nvGraphicFramePr>
        <p:xfrm>
          <a:off x="5638800" y="3718999"/>
          <a:ext cx="3038475" cy="1507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7" name="Прямая соединительная линия 16"/>
          <p:cNvCxnSpPr>
            <a:cxnSpLocks/>
          </p:cNvCxnSpPr>
          <p:nvPr/>
        </p:nvCxnSpPr>
        <p:spPr>
          <a:xfrm>
            <a:off x="628650" y="1476865"/>
            <a:ext cx="3529013" cy="0"/>
          </a:xfrm>
          <a:prstGeom prst="line">
            <a:avLst/>
          </a:prstGeom>
          <a:ln w="28575" cmpd="dbl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638695933"/>
              </p:ext>
            </p:extLst>
          </p:nvPr>
        </p:nvGraphicFramePr>
        <p:xfrm>
          <a:off x="1926077" y="1729528"/>
          <a:ext cx="7003914" cy="2010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197" t="82714" r="16202" b="13139"/>
          <a:stretch/>
        </p:blipFill>
        <p:spPr>
          <a:xfrm>
            <a:off x="2400301" y="5585391"/>
            <a:ext cx="6743699" cy="33452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112032" y="4545219"/>
            <a:ext cx="3572531" cy="300082"/>
          </a:xfrm>
          <a:prstGeom prst="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sz="1350" dirty="0">
                <a:solidFill>
                  <a:schemeClr val="tx1"/>
                </a:solidFill>
              </a:rPr>
              <a:t>Рейтинг края (2021 год) – 67 место по РФ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06381" y="4114353"/>
            <a:ext cx="3578182" cy="300082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z="1350" dirty="0"/>
              <a:t>Рейтинг края (2020 год) – 60 место по РФ</a:t>
            </a:r>
          </a:p>
        </p:txBody>
      </p:sp>
    </p:spTree>
    <p:extLst>
      <p:ext uri="{BB962C8B-B14F-4D97-AF65-F5344CB8AC3E}">
        <p14:creationId xmlns:p14="http://schemas.microsoft.com/office/powerpoint/2010/main" val="26225557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269</Words>
  <Application>Microsoft Office PowerPoint</Application>
  <PresentationFormat>Экран (4:3)</PresentationFormat>
  <Paragraphs>62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Управление качеством образования на основе данных мотивирующего мониторинга: показатели Рособрнадзора  Перминова Ольга Петровна, заместитель директора ЦНППМ КГАОУ ДПО ХК ИРО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показателей Рособрнадзора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Перминова Ольга Петровна</cp:lastModifiedBy>
  <cp:revision>60</cp:revision>
  <dcterms:created xsi:type="dcterms:W3CDTF">2021-09-28T23:51:39Z</dcterms:created>
  <dcterms:modified xsi:type="dcterms:W3CDTF">2023-02-01T22:54:17Z</dcterms:modified>
</cp:coreProperties>
</file>