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734" r:id="rId5"/>
    <p:sldId id="736" r:id="rId6"/>
    <p:sldId id="737" r:id="rId7"/>
    <p:sldId id="744" r:id="rId8"/>
    <p:sldId id="270" r:id="rId9"/>
    <p:sldId id="732" r:id="rId10"/>
    <p:sldId id="465" r:id="rId11"/>
    <p:sldId id="747" r:id="rId12"/>
    <p:sldId id="300" r:id="rId13"/>
    <p:sldId id="301" r:id="rId14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AF2EFC3-F549-4F8D-84D2-449770CB065A}">
          <p14:sldIdLst>
            <p14:sldId id="734"/>
            <p14:sldId id="736"/>
            <p14:sldId id="737"/>
            <p14:sldId id="744"/>
            <p14:sldId id="270"/>
            <p14:sldId id="732"/>
            <p14:sldId id="465"/>
            <p14:sldId id="747"/>
            <p14:sldId id="300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589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5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Ирина Владимировна" initials="ВИВ" lastIdx="1" clrIdx="0"/>
  <p:cmAuthor id="1" name="Ira" initials="I" lastIdx="1" clrIdx="1">
    <p:extLst>
      <p:ext uri="{19B8F6BF-5375-455C-9EA6-DF929625EA0E}">
        <p15:presenceInfo xmlns="" xmlns:p15="http://schemas.microsoft.com/office/powerpoint/2012/main" userId="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2BB"/>
    <a:srgbClr val="FFFFFF"/>
    <a:srgbClr val="008AC1"/>
    <a:srgbClr val="00BBE6"/>
    <a:srgbClr val="008BC2"/>
    <a:srgbClr val="0093C8"/>
    <a:srgbClr val="0B5F81"/>
    <a:srgbClr val="0089C0"/>
    <a:srgbClr val="48C7FE"/>
    <a:srgbClr val="0693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41" autoAdjust="0"/>
    <p:restoredTop sz="70104" autoAdjust="0"/>
  </p:normalViewPr>
  <p:slideViewPr>
    <p:cSldViewPr snapToGrid="0">
      <p:cViewPr varScale="1">
        <p:scale>
          <a:sx n="80" d="100"/>
          <a:sy n="80" d="100"/>
        </p:scale>
        <p:origin x="-84" y="-576"/>
      </p:cViewPr>
      <p:guideLst>
        <p:guide orient="horz" pos="3589"/>
        <p:guide pos="5722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58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4B5EA-7271-45E8-885C-F4861795C0D8}" type="doc">
      <dgm:prSet loTypeId="urn:microsoft.com/office/officeart/2005/8/layout/matrix1" loCatId="matrix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49770B0-8CFE-4314-87BB-6EF4FD34FA78}">
      <dgm:prSet phldrT="[Текст]" custT="1"/>
      <dgm:spPr>
        <a:solidFill>
          <a:schemeClr val="lt1"/>
        </a:solidFill>
        <a:ln>
          <a:noFill/>
        </a:ln>
      </dgm:spPr>
      <dgm:t>
        <a:bodyPr/>
        <a:lstStyle/>
        <a:p>
          <a:r>
            <a:rPr lang="ru-RU" sz="2400" b="1" dirty="0" smtClean="0">
              <a:effectLst/>
            </a:rPr>
            <a:t>Основания для </a:t>
          </a:r>
          <a:r>
            <a:rPr lang="ru-RU" sz="2400" b="1" dirty="0">
              <a:effectLst/>
            </a:rPr>
            <a:t>внедрения</a:t>
          </a:r>
        </a:p>
      </dgm:t>
    </dgm:pt>
    <dgm:pt modelId="{C46891B6-E549-4A07-AA7E-2D9CD7BAE28A}" type="parTrans" cxnId="{24A3473C-4CFC-411A-A8A3-6488D3CEC955}">
      <dgm:prSet/>
      <dgm:spPr/>
      <dgm:t>
        <a:bodyPr/>
        <a:lstStyle/>
        <a:p>
          <a:endParaRPr lang="ru-RU"/>
        </a:p>
      </dgm:t>
    </dgm:pt>
    <dgm:pt modelId="{FEB9D4D7-8058-4021-AA70-6ACFCDE2C8E7}" type="sibTrans" cxnId="{24A3473C-4CFC-411A-A8A3-6488D3CEC955}">
      <dgm:prSet/>
      <dgm:spPr/>
      <dgm:t>
        <a:bodyPr/>
        <a:lstStyle/>
        <a:p>
          <a:endParaRPr lang="ru-RU"/>
        </a:p>
      </dgm:t>
    </dgm:pt>
    <dgm:pt modelId="{AACD562F-75EE-4F8A-83F1-FAF6A63441CD}">
      <dgm:prSet phldrT="[Текст]" custT="1"/>
      <dgm:spPr/>
      <dgm:t>
        <a:bodyPr anchor="b"/>
        <a:lstStyle/>
        <a:p>
          <a:pPr>
            <a:lnSpc>
              <a:spcPct val="100000"/>
            </a:lnSpc>
          </a:pPr>
          <a:r>
            <a:rPr lang="ru-RU" sz="1800" b="0" spc="100" baseline="0" dirty="0"/>
            <a:t>ФГОС ВО третьего поколения </a:t>
          </a:r>
          <a:r>
            <a:rPr lang="ru-RU" sz="1800" b="0" spc="100" baseline="0" dirty="0" smtClean="0"/>
            <a:t>— </a:t>
          </a:r>
          <a:r>
            <a:rPr lang="ru-RU" sz="1800" b="0" spc="100" baseline="0" dirty="0"/>
            <a:t>универсальная компетенция № 10 «Экономическая </a:t>
          </a:r>
          <a:r>
            <a:rPr lang="ru-RU" sz="1800" b="0" spc="100" baseline="0" dirty="0" smtClean="0"/>
            <a:t>культура,</a:t>
          </a:r>
          <a:br>
            <a:rPr lang="ru-RU" sz="1800" b="0" spc="100" baseline="0" dirty="0" smtClean="0"/>
          </a:br>
          <a:r>
            <a:rPr lang="ru-RU" sz="1800" b="0" spc="100" baseline="0" dirty="0" smtClean="0"/>
            <a:t>в том числе финансовая грамотность»</a:t>
          </a:r>
          <a:endParaRPr lang="ru-RU" sz="1800" b="0" spc="100" baseline="0" dirty="0"/>
        </a:p>
      </dgm:t>
    </dgm:pt>
    <dgm:pt modelId="{CB3B7FD5-6227-410B-A3C3-7B9129394C22}" type="parTrans" cxnId="{36FA90CE-0B69-4251-AF7A-720A9476F017}">
      <dgm:prSet/>
      <dgm:spPr/>
      <dgm:t>
        <a:bodyPr/>
        <a:lstStyle/>
        <a:p>
          <a:endParaRPr lang="ru-RU"/>
        </a:p>
      </dgm:t>
    </dgm:pt>
    <dgm:pt modelId="{362E8640-34E7-4404-8B77-B74F5F7AA222}" type="sibTrans" cxnId="{36FA90CE-0B69-4251-AF7A-720A9476F017}">
      <dgm:prSet/>
      <dgm:spPr/>
      <dgm:t>
        <a:bodyPr/>
        <a:lstStyle/>
        <a:p>
          <a:endParaRPr lang="ru-RU"/>
        </a:p>
      </dgm:t>
    </dgm:pt>
    <dgm:pt modelId="{77D36373-ABDA-458E-A882-ABD18199ACBA}">
      <dgm:prSet phldrT="[Текст]" custT="1"/>
      <dgm:spPr/>
      <dgm:t>
        <a:bodyPr/>
        <a:lstStyle/>
        <a:p>
          <a:r>
            <a:rPr lang="ru-RU" sz="1800" b="0" spc="100" baseline="0" dirty="0"/>
            <a:t>ФГОС СПО </a:t>
          </a:r>
          <a:r>
            <a:rPr lang="ru-RU" sz="1800" b="0" spc="100" baseline="0" dirty="0" smtClean="0"/>
            <a:t>— </a:t>
          </a:r>
          <a:r>
            <a:rPr lang="ru-RU" sz="1800" b="0" spc="100" baseline="0" dirty="0"/>
            <a:t>общая компетенция № 11</a:t>
          </a:r>
        </a:p>
      </dgm:t>
    </dgm:pt>
    <dgm:pt modelId="{F7D09D50-1A33-425B-91B0-8EAAD7A98AEE}" type="parTrans" cxnId="{908B5A0B-5BE9-4A1D-8BC9-3356818BF5A2}">
      <dgm:prSet/>
      <dgm:spPr/>
      <dgm:t>
        <a:bodyPr/>
        <a:lstStyle/>
        <a:p>
          <a:endParaRPr lang="ru-RU"/>
        </a:p>
      </dgm:t>
    </dgm:pt>
    <dgm:pt modelId="{2AB3B976-1ABA-487D-8C8B-16AFB4047380}" type="sibTrans" cxnId="{908B5A0B-5BE9-4A1D-8BC9-3356818BF5A2}">
      <dgm:prSet/>
      <dgm:spPr/>
      <dgm:t>
        <a:bodyPr/>
        <a:lstStyle/>
        <a:p>
          <a:endParaRPr lang="ru-RU"/>
        </a:p>
      </dgm:t>
    </dgm:pt>
    <dgm:pt modelId="{9654380E-0FBC-4A09-9379-A2B045B91331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800" b="0" spc="100" baseline="0" dirty="0"/>
            <a:t>ПООП основного и среднего общего образования предметов: «Экономика», «Обществознание», «Право», «Математика»</a:t>
          </a:r>
        </a:p>
      </dgm:t>
    </dgm:pt>
    <dgm:pt modelId="{B3CBE26D-CCDC-4240-B850-8882FEF967AA}" type="parTrans" cxnId="{17C71AC2-846D-438A-8CAF-DDEFEBD3B19F}">
      <dgm:prSet/>
      <dgm:spPr/>
      <dgm:t>
        <a:bodyPr/>
        <a:lstStyle/>
        <a:p>
          <a:endParaRPr lang="ru-RU"/>
        </a:p>
      </dgm:t>
    </dgm:pt>
    <dgm:pt modelId="{C1E2B99F-F1C5-436A-8D1D-32B36B5AB467}" type="sibTrans" cxnId="{17C71AC2-846D-438A-8CAF-DDEFEBD3B19F}">
      <dgm:prSet/>
      <dgm:spPr/>
      <dgm:t>
        <a:bodyPr/>
        <a:lstStyle/>
        <a:p>
          <a:endParaRPr lang="ru-RU"/>
        </a:p>
      </dgm:t>
    </dgm:pt>
    <dgm:pt modelId="{A0AA5978-6586-4A33-BCB7-C114D9BF840E}">
      <dgm:prSet phldrT="[Текст]" custT="1"/>
      <dgm:spPr/>
      <dgm:t>
        <a:bodyPr anchor="b"/>
        <a:lstStyle/>
        <a:p>
          <a:pPr>
            <a:lnSpc>
              <a:spcPct val="100000"/>
            </a:lnSpc>
          </a:pPr>
          <a:r>
            <a:rPr lang="ru-RU" sz="1800" b="0" spc="100" baseline="0" dirty="0"/>
            <a:t>Примерная парциальная образовательная программа по ФГ (для детей 5</a:t>
          </a:r>
          <a:r>
            <a:rPr lang="en-US" sz="1800" b="0" spc="100" baseline="0" dirty="0"/>
            <a:t>–</a:t>
          </a:r>
          <a:r>
            <a:rPr lang="ru-RU" sz="1800" b="0" spc="100" baseline="0" dirty="0"/>
            <a:t>7 лет</a:t>
          </a:r>
          <a:r>
            <a:rPr lang="ru-RU" sz="1800" b="0" spc="100" baseline="0" dirty="0" smtClean="0"/>
            <a:t>)</a:t>
          </a:r>
          <a:endParaRPr lang="ru-RU" sz="1800" b="0" spc="100" baseline="0" dirty="0"/>
        </a:p>
        <a:p>
          <a:pPr>
            <a:lnSpc>
              <a:spcPct val="100000"/>
            </a:lnSpc>
          </a:pPr>
          <a:r>
            <a:rPr lang="ru-RU" sz="1800" b="0" spc="100" baseline="0" dirty="0"/>
            <a:t>Сборники методических</a:t>
          </a:r>
          <a:br>
            <a:rPr lang="ru-RU" sz="1800" b="0" spc="100" baseline="0" dirty="0"/>
          </a:br>
          <a:r>
            <a:rPr lang="ru-RU" sz="1800" b="0" spc="100" baseline="0" dirty="0"/>
            <a:t>и демонстрационных материалов</a:t>
          </a:r>
          <a:br>
            <a:rPr lang="ru-RU" sz="1800" b="0" spc="100" baseline="0" dirty="0"/>
          </a:br>
          <a:r>
            <a:rPr lang="ru-RU" sz="1800" b="0" spc="100" baseline="0" dirty="0"/>
            <a:t>по вопросам преподавания основ ФГ</a:t>
          </a:r>
        </a:p>
      </dgm:t>
    </dgm:pt>
    <dgm:pt modelId="{7C8D0C34-1273-4112-95CF-9C6BE1703C43}" type="parTrans" cxnId="{46A65A21-8FC3-4447-BF18-D843DCE96A37}">
      <dgm:prSet/>
      <dgm:spPr/>
      <dgm:t>
        <a:bodyPr/>
        <a:lstStyle/>
        <a:p>
          <a:endParaRPr lang="ru-RU"/>
        </a:p>
      </dgm:t>
    </dgm:pt>
    <dgm:pt modelId="{AC60A12C-2B26-431B-8057-07535BFF03D5}" type="sibTrans" cxnId="{46A65A21-8FC3-4447-BF18-D843DCE96A37}">
      <dgm:prSet/>
      <dgm:spPr/>
      <dgm:t>
        <a:bodyPr/>
        <a:lstStyle/>
        <a:p>
          <a:endParaRPr lang="ru-RU"/>
        </a:p>
      </dgm:t>
    </dgm:pt>
    <dgm:pt modelId="{0CC26A02-F372-4120-96D5-53638D8B74DA}" type="pres">
      <dgm:prSet presAssocID="{6EC4B5EA-7271-45E8-885C-F4861795C0D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E6B85-A676-4327-B752-8EF3F5CF6EDA}" type="pres">
      <dgm:prSet presAssocID="{6EC4B5EA-7271-45E8-885C-F4861795C0D8}" presName="matrix" presStyleCnt="0"/>
      <dgm:spPr/>
    </dgm:pt>
    <dgm:pt modelId="{EDFA284B-68BD-4CA6-BBE5-F9FF10BB066B}" type="pres">
      <dgm:prSet presAssocID="{6EC4B5EA-7271-45E8-885C-F4861795C0D8}" presName="tile1" presStyleLbl="node1" presStyleIdx="0" presStyleCnt="4"/>
      <dgm:spPr/>
      <dgm:t>
        <a:bodyPr/>
        <a:lstStyle/>
        <a:p>
          <a:endParaRPr lang="ru-RU"/>
        </a:p>
      </dgm:t>
    </dgm:pt>
    <dgm:pt modelId="{C94CCDF8-CA5F-4202-9258-C17C482B1CB1}" type="pres">
      <dgm:prSet presAssocID="{6EC4B5EA-7271-45E8-885C-F4861795C0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4EC2D-CF7A-4CF9-99A1-76E2D172733F}" type="pres">
      <dgm:prSet presAssocID="{6EC4B5EA-7271-45E8-885C-F4861795C0D8}" presName="tile2" presStyleLbl="node1" presStyleIdx="1" presStyleCnt="4"/>
      <dgm:spPr/>
      <dgm:t>
        <a:bodyPr/>
        <a:lstStyle/>
        <a:p>
          <a:endParaRPr lang="ru-RU"/>
        </a:p>
      </dgm:t>
    </dgm:pt>
    <dgm:pt modelId="{AD58C799-60A5-4106-81E7-9326A81A7138}" type="pres">
      <dgm:prSet presAssocID="{6EC4B5EA-7271-45E8-885C-F4861795C0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1951C-F596-4121-A1CE-CEE034C6382B}" type="pres">
      <dgm:prSet presAssocID="{6EC4B5EA-7271-45E8-885C-F4861795C0D8}" presName="tile3" presStyleLbl="node1" presStyleIdx="2" presStyleCnt="4"/>
      <dgm:spPr/>
      <dgm:t>
        <a:bodyPr/>
        <a:lstStyle/>
        <a:p>
          <a:endParaRPr lang="ru-RU"/>
        </a:p>
      </dgm:t>
    </dgm:pt>
    <dgm:pt modelId="{4B41DECA-4ADC-445E-BD35-6D5DFB17BD37}" type="pres">
      <dgm:prSet presAssocID="{6EC4B5EA-7271-45E8-885C-F4861795C0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7515-AC1E-4D66-B3A2-8B97902B381C}" type="pres">
      <dgm:prSet presAssocID="{6EC4B5EA-7271-45E8-885C-F4861795C0D8}" presName="tile4" presStyleLbl="node1" presStyleIdx="3" presStyleCnt="4" custLinFactNeighborX="61994" custLinFactNeighborY="37150"/>
      <dgm:spPr/>
      <dgm:t>
        <a:bodyPr/>
        <a:lstStyle/>
        <a:p>
          <a:endParaRPr lang="ru-RU"/>
        </a:p>
      </dgm:t>
    </dgm:pt>
    <dgm:pt modelId="{15241F37-9304-45D2-8B5F-924B09747CC9}" type="pres">
      <dgm:prSet presAssocID="{6EC4B5EA-7271-45E8-885C-F4861795C0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CD448-8EE5-4F0C-A316-AE0D875F0771}" type="pres">
      <dgm:prSet presAssocID="{6EC4B5EA-7271-45E8-885C-F4861795C0D8}" presName="centerTile" presStyleLbl="fgShp" presStyleIdx="0" presStyleCnt="1" custScaleX="135662" custScaleY="511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6B308-2B91-4F84-B474-C666256A27FC}" type="presOf" srcId="{A0AA5978-6586-4A33-BCB7-C114D9BF840E}" destId="{F5DE7515-AC1E-4D66-B3A2-8B97902B381C}" srcOrd="0" destOrd="0" presId="urn:microsoft.com/office/officeart/2005/8/layout/matrix1"/>
    <dgm:cxn modelId="{E01C5D74-51AE-4FE3-A999-D6EE9BD8B936}" type="presOf" srcId="{AACD562F-75EE-4F8A-83F1-FAF6A63441CD}" destId="{EDFA284B-68BD-4CA6-BBE5-F9FF10BB066B}" srcOrd="0" destOrd="0" presId="urn:microsoft.com/office/officeart/2005/8/layout/matrix1"/>
    <dgm:cxn modelId="{BBD3AF4B-B9F1-4A82-B404-D65519B4E9FB}" type="presOf" srcId="{AACD562F-75EE-4F8A-83F1-FAF6A63441CD}" destId="{C94CCDF8-CA5F-4202-9258-C17C482B1CB1}" srcOrd="1" destOrd="0" presId="urn:microsoft.com/office/officeart/2005/8/layout/matrix1"/>
    <dgm:cxn modelId="{77745C76-B65F-4620-A69E-2D77846843DD}" type="presOf" srcId="{9654380E-0FBC-4A09-9379-A2B045B91331}" destId="{4B41DECA-4ADC-445E-BD35-6D5DFB17BD37}" srcOrd="1" destOrd="0" presId="urn:microsoft.com/office/officeart/2005/8/layout/matrix1"/>
    <dgm:cxn modelId="{46A65A21-8FC3-4447-BF18-D843DCE96A37}" srcId="{E49770B0-8CFE-4314-87BB-6EF4FD34FA78}" destId="{A0AA5978-6586-4A33-BCB7-C114D9BF840E}" srcOrd="3" destOrd="0" parTransId="{7C8D0C34-1273-4112-95CF-9C6BE1703C43}" sibTransId="{AC60A12C-2B26-431B-8057-07535BFF03D5}"/>
    <dgm:cxn modelId="{CE9717D9-578B-4782-BC15-A2D2848F1201}" type="presOf" srcId="{E49770B0-8CFE-4314-87BB-6EF4FD34FA78}" destId="{02DCD448-8EE5-4F0C-A316-AE0D875F0771}" srcOrd="0" destOrd="0" presId="urn:microsoft.com/office/officeart/2005/8/layout/matrix1"/>
    <dgm:cxn modelId="{E11E2EAE-DE89-4B3A-BA76-B9D98E82DF2B}" type="presOf" srcId="{A0AA5978-6586-4A33-BCB7-C114D9BF840E}" destId="{15241F37-9304-45D2-8B5F-924B09747CC9}" srcOrd="1" destOrd="0" presId="urn:microsoft.com/office/officeart/2005/8/layout/matrix1"/>
    <dgm:cxn modelId="{52B45F50-13C0-47FC-AEAC-5CC474E87889}" type="presOf" srcId="{6EC4B5EA-7271-45E8-885C-F4861795C0D8}" destId="{0CC26A02-F372-4120-96D5-53638D8B74DA}" srcOrd="0" destOrd="0" presId="urn:microsoft.com/office/officeart/2005/8/layout/matrix1"/>
    <dgm:cxn modelId="{908B5A0B-5BE9-4A1D-8BC9-3356818BF5A2}" srcId="{E49770B0-8CFE-4314-87BB-6EF4FD34FA78}" destId="{77D36373-ABDA-458E-A882-ABD18199ACBA}" srcOrd="1" destOrd="0" parTransId="{F7D09D50-1A33-425B-91B0-8EAAD7A98AEE}" sibTransId="{2AB3B976-1ABA-487D-8C8B-16AFB4047380}"/>
    <dgm:cxn modelId="{DE0A3789-2759-486A-8F21-1CF32C386B52}" type="presOf" srcId="{77D36373-ABDA-458E-A882-ABD18199ACBA}" destId="{AD58C799-60A5-4106-81E7-9326A81A7138}" srcOrd="1" destOrd="0" presId="urn:microsoft.com/office/officeart/2005/8/layout/matrix1"/>
    <dgm:cxn modelId="{17C71AC2-846D-438A-8CAF-DDEFEBD3B19F}" srcId="{E49770B0-8CFE-4314-87BB-6EF4FD34FA78}" destId="{9654380E-0FBC-4A09-9379-A2B045B91331}" srcOrd="2" destOrd="0" parTransId="{B3CBE26D-CCDC-4240-B850-8882FEF967AA}" sibTransId="{C1E2B99F-F1C5-436A-8D1D-32B36B5AB467}"/>
    <dgm:cxn modelId="{24A96128-04C5-4FB5-995D-F27D44777B5B}" type="presOf" srcId="{77D36373-ABDA-458E-A882-ABD18199ACBA}" destId="{1C64EC2D-CF7A-4CF9-99A1-76E2D172733F}" srcOrd="0" destOrd="0" presId="urn:microsoft.com/office/officeart/2005/8/layout/matrix1"/>
    <dgm:cxn modelId="{997F021C-C9B4-4C9D-8587-F942A48297C8}" type="presOf" srcId="{9654380E-0FBC-4A09-9379-A2B045B91331}" destId="{EE01951C-F596-4121-A1CE-CEE034C6382B}" srcOrd="0" destOrd="0" presId="urn:microsoft.com/office/officeart/2005/8/layout/matrix1"/>
    <dgm:cxn modelId="{24A3473C-4CFC-411A-A8A3-6488D3CEC955}" srcId="{6EC4B5EA-7271-45E8-885C-F4861795C0D8}" destId="{E49770B0-8CFE-4314-87BB-6EF4FD34FA78}" srcOrd="0" destOrd="0" parTransId="{C46891B6-E549-4A07-AA7E-2D9CD7BAE28A}" sibTransId="{FEB9D4D7-8058-4021-AA70-6ACFCDE2C8E7}"/>
    <dgm:cxn modelId="{36FA90CE-0B69-4251-AF7A-720A9476F017}" srcId="{E49770B0-8CFE-4314-87BB-6EF4FD34FA78}" destId="{AACD562F-75EE-4F8A-83F1-FAF6A63441CD}" srcOrd="0" destOrd="0" parTransId="{CB3B7FD5-6227-410B-A3C3-7B9129394C22}" sibTransId="{362E8640-34E7-4404-8B77-B74F5F7AA222}"/>
    <dgm:cxn modelId="{E416A62A-D062-4AA1-81C8-B8FE6011611E}" type="presParOf" srcId="{0CC26A02-F372-4120-96D5-53638D8B74DA}" destId="{117E6B85-A676-4327-B752-8EF3F5CF6EDA}" srcOrd="0" destOrd="0" presId="urn:microsoft.com/office/officeart/2005/8/layout/matrix1"/>
    <dgm:cxn modelId="{194E8176-C571-461F-BE4A-C6792DF00727}" type="presParOf" srcId="{117E6B85-A676-4327-B752-8EF3F5CF6EDA}" destId="{EDFA284B-68BD-4CA6-BBE5-F9FF10BB066B}" srcOrd="0" destOrd="0" presId="urn:microsoft.com/office/officeart/2005/8/layout/matrix1"/>
    <dgm:cxn modelId="{AC38629E-C7F7-423E-B2E3-2D44887FB2FC}" type="presParOf" srcId="{117E6B85-A676-4327-B752-8EF3F5CF6EDA}" destId="{C94CCDF8-CA5F-4202-9258-C17C482B1CB1}" srcOrd="1" destOrd="0" presId="urn:microsoft.com/office/officeart/2005/8/layout/matrix1"/>
    <dgm:cxn modelId="{F7267F67-85CF-4B22-A56C-8BD74E5787E0}" type="presParOf" srcId="{117E6B85-A676-4327-B752-8EF3F5CF6EDA}" destId="{1C64EC2D-CF7A-4CF9-99A1-76E2D172733F}" srcOrd="2" destOrd="0" presId="urn:microsoft.com/office/officeart/2005/8/layout/matrix1"/>
    <dgm:cxn modelId="{816EB48E-5532-4705-BB47-1BC573FA05AB}" type="presParOf" srcId="{117E6B85-A676-4327-B752-8EF3F5CF6EDA}" destId="{AD58C799-60A5-4106-81E7-9326A81A7138}" srcOrd="3" destOrd="0" presId="urn:microsoft.com/office/officeart/2005/8/layout/matrix1"/>
    <dgm:cxn modelId="{500D525F-9A94-4530-90B8-724FAAF1DB4A}" type="presParOf" srcId="{117E6B85-A676-4327-B752-8EF3F5CF6EDA}" destId="{EE01951C-F596-4121-A1CE-CEE034C6382B}" srcOrd="4" destOrd="0" presId="urn:microsoft.com/office/officeart/2005/8/layout/matrix1"/>
    <dgm:cxn modelId="{DB76FBE2-C5C7-4F95-8A73-243A3A61D278}" type="presParOf" srcId="{117E6B85-A676-4327-B752-8EF3F5CF6EDA}" destId="{4B41DECA-4ADC-445E-BD35-6D5DFB17BD37}" srcOrd="5" destOrd="0" presId="urn:microsoft.com/office/officeart/2005/8/layout/matrix1"/>
    <dgm:cxn modelId="{92218DBC-DCBF-4C04-882A-F5AA5070AA4D}" type="presParOf" srcId="{117E6B85-A676-4327-B752-8EF3F5CF6EDA}" destId="{F5DE7515-AC1E-4D66-B3A2-8B97902B381C}" srcOrd="6" destOrd="0" presId="urn:microsoft.com/office/officeart/2005/8/layout/matrix1"/>
    <dgm:cxn modelId="{BE569EC7-C201-4675-802A-1B994B143B79}" type="presParOf" srcId="{117E6B85-A676-4327-B752-8EF3F5CF6EDA}" destId="{15241F37-9304-45D2-8B5F-924B09747CC9}" srcOrd="7" destOrd="0" presId="urn:microsoft.com/office/officeart/2005/8/layout/matrix1"/>
    <dgm:cxn modelId="{388E9CD0-E9CD-4788-B652-CC1646818AC4}" type="presParOf" srcId="{0CC26A02-F372-4120-96D5-53638D8B74DA}" destId="{02DCD448-8EE5-4F0C-A316-AE0D875F0771}" srcOrd="1" destOrd="0" presId="urn:microsoft.com/office/officeart/2005/8/layout/matrix1"/>
  </dgm:cxnLst>
  <dgm:bg>
    <a:effectLst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A284B-68BD-4CA6-BBE5-F9FF10BB066B}">
      <dsp:nvSpPr>
        <dsp:cNvPr id="0" name=""/>
        <dsp:cNvSpPr/>
      </dsp:nvSpPr>
      <dsp:spPr>
        <a:xfrm rot="16200000">
          <a:off x="1940871" y="-1940871"/>
          <a:ext cx="1887028" cy="576877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pc="100" baseline="0" dirty="0"/>
            <a:t>ФГОС ВО третьего поколения </a:t>
          </a:r>
          <a:r>
            <a:rPr lang="ru-RU" sz="1800" b="0" kern="1200" spc="100" baseline="0" dirty="0" smtClean="0"/>
            <a:t>— </a:t>
          </a:r>
          <a:r>
            <a:rPr lang="ru-RU" sz="1800" b="0" kern="1200" spc="100" baseline="0" dirty="0"/>
            <a:t>универсальная компетенция № 10 «Экономическая </a:t>
          </a:r>
          <a:r>
            <a:rPr lang="ru-RU" sz="1800" b="0" kern="1200" spc="100" baseline="0" dirty="0" smtClean="0"/>
            <a:t>культура,</a:t>
          </a:r>
          <a:br>
            <a:rPr lang="ru-RU" sz="1800" b="0" kern="1200" spc="100" baseline="0" dirty="0" smtClean="0"/>
          </a:br>
          <a:r>
            <a:rPr lang="ru-RU" sz="1800" b="0" kern="1200" spc="100" baseline="0" dirty="0" smtClean="0"/>
            <a:t>в том числе финансовая грамотность</a:t>
          </a:r>
          <a:endParaRPr lang="ru-RU" sz="1800" b="0" kern="1200" spc="100" baseline="0" dirty="0"/>
        </a:p>
      </dsp:txBody>
      <dsp:txXfrm rot="5400000">
        <a:off x="0" y="0"/>
        <a:ext cx="5768770" cy="1415271"/>
      </dsp:txXfrm>
    </dsp:sp>
    <dsp:sp modelId="{1C64EC2D-CF7A-4CF9-99A1-76E2D172733F}">
      <dsp:nvSpPr>
        <dsp:cNvPr id="0" name=""/>
        <dsp:cNvSpPr/>
      </dsp:nvSpPr>
      <dsp:spPr>
        <a:xfrm>
          <a:off x="5768770" y="0"/>
          <a:ext cx="5768770" cy="188702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pc="100" baseline="0" dirty="0"/>
            <a:t>ФГОС СПО </a:t>
          </a:r>
          <a:r>
            <a:rPr lang="ru-RU" sz="1800" b="0" kern="1200" spc="100" baseline="0" dirty="0" smtClean="0"/>
            <a:t>— </a:t>
          </a:r>
          <a:r>
            <a:rPr lang="ru-RU" sz="1800" b="0" kern="1200" spc="100" baseline="0" dirty="0"/>
            <a:t>общая компетенция № 11</a:t>
          </a:r>
        </a:p>
      </dsp:txBody>
      <dsp:txXfrm>
        <a:off x="5768770" y="0"/>
        <a:ext cx="5768770" cy="1415271"/>
      </dsp:txXfrm>
    </dsp:sp>
    <dsp:sp modelId="{EE01951C-F596-4121-A1CE-CEE034C6382B}">
      <dsp:nvSpPr>
        <dsp:cNvPr id="0" name=""/>
        <dsp:cNvSpPr/>
      </dsp:nvSpPr>
      <dsp:spPr>
        <a:xfrm rot="10800000">
          <a:off x="0" y="1887028"/>
          <a:ext cx="5768770" cy="188702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pc="100" baseline="0" dirty="0"/>
            <a:t>ПООП основного и среднего общего образования предметов: «Экономика», «Обществознание», «Право», «Математика»</a:t>
          </a:r>
        </a:p>
      </dsp:txBody>
      <dsp:txXfrm rot="10800000">
        <a:off x="0" y="2358784"/>
        <a:ext cx="5768770" cy="1415271"/>
      </dsp:txXfrm>
    </dsp:sp>
    <dsp:sp modelId="{F5DE7515-AC1E-4D66-B3A2-8B97902B381C}">
      <dsp:nvSpPr>
        <dsp:cNvPr id="0" name=""/>
        <dsp:cNvSpPr/>
      </dsp:nvSpPr>
      <dsp:spPr>
        <a:xfrm rot="5400000">
          <a:off x="7709641" y="-53843"/>
          <a:ext cx="1887028" cy="576877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pc="100" baseline="0" dirty="0"/>
            <a:t>Примерная парциальная образовательная программа по ФГ (для детей 5</a:t>
          </a:r>
          <a:r>
            <a:rPr lang="en-US" sz="1800" b="0" kern="1200" spc="100" baseline="0" dirty="0"/>
            <a:t>–</a:t>
          </a:r>
          <a:r>
            <a:rPr lang="ru-RU" sz="1800" b="0" kern="1200" spc="100" baseline="0" dirty="0"/>
            <a:t>7 лет</a:t>
          </a:r>
          <a:r>
            <a:rPr lang="ru-RU" sz="1800" b="0" kern="1200" spc="100" baseline="0" dirty="0" smtClean="0"/>
            <a:t>)</a:t>
          </a:r>
          <a:endParaRPr lang="ru-RU" sz="1800" b="0" kern="1200" spc="100" baseline="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pc="100" baseline="0" dirty="0"/>
            <a:t>Сборники методических</a:t>
          </a:r>
          <a:br>
            <a:rPr lang="ru-RU" sz="1800" b="0" kern="1200" spc="100" baseline="0" dirty="0"/>
          </a:br>
          <a:r>
            <a:rPr lang="ru-RU" sz="1800" b="0" kern="1200" spc="100" baseline="0" dirty="0"/>
            <a:t>и демонстрационных материалов</a:t>
          </a:r>
          <a:br>
            <a:rPr lang="ru-RU" sz="1800" b="0" kern="1200" spc="100" baseline="0" dirty="0"/>
          </a:br>
          <a:r>
            <a:rPr lang="ru-RU" sz="1800" b="0" kern="1200" spc="100" baseline="0" dirty="0"/>
            <a:t>по вопросам преподавания основ ФГ</a:t>
          </a:r>
        </a:p>
      </dsp:txBody>
      <dsp:txXfrm rot="-5400000">
        <a:off x="5768770" y="2358784"/>
        <a:ext cx="5768770" cy="1415271"/>
      </dsp:txXfrm>
    </dsp:sp>
    <dsp:sp modelId="{02DCD448-8EE5-4F0C-A316-AE0D875F0771}">
      <dsp:nvSpPr>
        <dsp:cNvPr id="0" name=""/>
        <dsp:cNvSpPr/>
      </dsp:nvSpPr>
      <dsp:spPr>
        <a:xfrm>
          <a:off x="3420961" y="1645851"/>
          <a:ext cx="4695617" cy="482352"/>
        </a:xfrm>
        <a:prstGeom prst="roundRect">
          <a:avLst/>
        </a:prstGeom>
        <a:solidFill>
          <a:schemeClr val="l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Основания для </a:t>
          </a:r>
          <a:r>
            <a:rPr lang="ru-RU" sz="2400" b="1" kern="1200" dirty="0">
              <a:effectLst/>
            </a:rPr>
            <a:t>внедрения</a:t>
          </a:r>
        </a:p>
      </dsp:txBody>
      <dsp:txXfrm>
        <a:off x="3444507" y="1669397"/>
        <a:ext cx="4648525" cy="43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21582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2" y="3"/>
            <a:ext cx="2921582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25.08.2020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23"/>
            <a:ext cx="5393690" cy="3887361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20"/>
            <a:ext cx="2921582" cy="49534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2" y="9377320"/>
            <a:ext cx="2921582" cy="49534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020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352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250">
              <a:defRPr/>
            </a:pPr>
            <a:fld id="{F2904BCD-10C8-42A5-ABBA-D5D1FBF78BBA}" type="slidenum">
              <a:rPr lang="ru-RU">
                <a:solidFill>
                  <a:prstClr val="black"/>
                </a:solidFill>
                <a:latin typeface="Calibri"/>
              </a:rPr>
              <a:pPr defTabSz="904250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52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357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3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015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250">
              <a:defRPr/>
            </a:pPr>
            <a:fld id="{F2904BCD-10C8-42A5-ABBA-D5D1FBF78BBA}" type="slidenum">
              <a:rPr lang="ru-RU">
                <a:solidFill>
                  <a:prstClr val="black"/>
                </a:solidFill>
                <a:latin typeface="Calibri"/>
              </a:rPr>
              <a:pPr defTabSz="904250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33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51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240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970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93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18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905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51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530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53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33680" y="182880"/>
            <a:ext cx="11704320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09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57" r:id="rId3"/>
    <p:sldLayoutId id="2147483650" r:id="rId4"/>
    <p:sldLayoutId id="2147483666" r:id="rId5"/>
    <p:sldLayoutId id="2147483665" r:id="rId6"/>
    <p:sldLayoutId id="214748371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37095" y="5731021"/>
            <a:ext cx="840646" cy="504148"/>
          </a:xfrm>
        </p:spPr>
        <p:txBody>
          <a:bodyPr/>
          <a:lstStyle/>
          <a:p>
            <a:r>
              <a:rPr lang="ru-RU" sz="2000" smtClean="0"/>
              <a:t>2020</a:t>
            </a:r>
            <a:endParaRPr lang="ru-RU" sz="2000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382C05D5-55B5-46FE-AD81-308825E3B877}"/>
              </a:ext>
            </a:extLst>
          </p:cNvPr>
          <p:cNvSpPr/>
          <p:nvPr/>
        </p:nvSpPr>
        <p:spPr>
          <a:xfrm>
            <a:off x="594612" y="5110027"/>
            <a:ext cx="3402957" cy="1736203"/>
          </a:xfrm>
          <a:custGeom>
            <a:avLst/>
            <a:gdLst>
              <a:gd name="connsiteX0" fmla="*/ 196770 w 3402957"/>
              <a:gd name="connsiteY0" fmla="*/ 717631 h 1736203"/>
              <a:gd name="connsiteX1" fmla="*/ 196770 w 3402957"/>
              <a:gd name="connsiteY1" fmla="*/ 717631 h 1736203"/>
              <a:gd name="connsiteX2" fmla="*/ 208344 w 3402957"/>
              <a:gd name="connsiteY2" fmla="*/ 613459 h 1736203"/>
              <a:gd name="connsiteX3" fmla="*/ 231494 w 3402957"/>
              <a:gd name="connsiteY3" fmla="*/ 578734 h 1736203"/>
              <a:gd name="connsiteX4" fmla="*/ 254643 w 3402957"/>
              <a:gd name="connsiteY4" fmla="*/ 486137 h 1736203"/>
              <a:gd name="connsiteX5" fmla="*/ 277793 w 3402957"/>
              <a:gd name="connsiteY5" fmla="*/ 451413 h 1736203"/>
              <a:gd name="connsiteX6" fmla="*/ 324091 w 3402957"/>
              <a:gd name="connsiteY6" fmla="*/ 370390 h 1736203"/>
              <a:gd name="connsiteX7" fmla="*/ 462987 w 3402957"/>
              <a:gd name="connsiteY7" fmla="*/ 254643 h 1736203"/>
              <a:gd name="connsiteX8" fmla="*/ 532436 w 3402957"/>
              <a:gd name="connsiteY8" fmla="*/ 219919 h 1736203"/>
              <a:gd name="connsiteX9" fmla="*/ 567160 w 3402957"/>
              <a:gd name="connsiteY9" fmla="*/ 185195 h 1736203"/>
              <a:gd name="connsiteX10" fmla="*/ 648182 w 3402957"/>
              <a:gd name="connsiteY10" fmla="*/ 162046 h 1736203"/>
              <a:gd name="connsiteX11" fmla="*/ 798653 w 3402957"/>
              <a:gd name="connsiteY11" fmla="*/ 127322 h 1736203"/>
              <a:gd name="connsiteX12" fmla="*/ 1655180 w 3402957"/>
              <a:gd name="connsiteY12" fmla="*/ 127322 h 1736203"/>
              <a:gd name="connsiteX13" fmla="*/ 1759352 w 3402957"/>
              <a:gd name="connsiteY13" fmla="*/ 115747 h 1736203"/>
              <a:gd name="connsiteX14" fmla="*/ 1886674 w 3402957"/>
              <a:gd name="connsiteY14" fmla="*/ 92598 h 1736203"/>
              <a:gd name="connsiteX15" fmla="*/ 1944547 w 3402957"/>
              <a:gd name="connsiteY15" fmla="*/ 81023 h 1736203"/>
              <a:gd name="connsiteX16" fmla="*/ 2013995 w 3402957"/>
              <a:gd name="connsiteY16" fmla="*/ 69448 h 1736203"/>
              <a:gd name="connsiteX17" fmla="*/ 2129742 w 3402957"/>
              <a:gd name="connsiteY17" fmla="*/ 34724 h 1736203"/>
              <a:gd name="connsiteX18" fmla="*/ 2176041 w 3402957"/>
              <a:gd name="connsiteY18" fmla="*/ 23150 h 1736203"/>
              <a:gd name="connsiteX19" fmla="*/ 2488557 w 3402957"/>
              <a:gd name="connsiteY19" fmla="*/ 0 h 1736203"/>
              <a:gd name="connsiteX20" fmla="*/ 2801074 w 3402957"/>
              <a:gd name="connsiteY20" fmla="*/ 11575 h 1736203"/>
              <a:gd name="connsiteX21" fmla="*/ 2858947 w 3402957"/>
              <a:gd name="connsiteY21" fmla="*/ 34724 h 1736203"/>
              <a:gd name="connsiteX22" fmla="*/ 2974694 w 3402957"/>
              <a:gd name="connsiteY22" fmla="*/ 57874 h 1736203"/>
              <a:gd name="connsiteX23" fmla="*/ 3020993 w 3402957"/>
              <a:gd name="connsiteY23" fmla="*/ 69448 h 1736203"/>
              <a:gd name="connsiteX24" fmla="*/ 3067291 w 3402957"/>
              <a:gd name="connsiteY24" fmla="*/ 92598 h 1736203"/>
              <a:gd name="connsiteX25" fmla="*/ 3102015 w 3402957"/>
              <a:gd name="connsiteY25" fmla="*/ 115747 h 1736203"/>
              <a:gd name="connsiteX26" fmla="*/ 3136739 w 3402957"/>
              <a:gd name="connsiteY26" fmla="*/ 127322 h 1736203"/>
              <a:gd name="connsiteX27" fmla="*/ 3171463 w 3402957"/>
              <a:gd name="connsiteY27" fmla="*/ 173621 h 1736203"/>
              <a:gd name="connsiteX28" fmla="*/ 3206187 w 3402957"/>
              <a:gd name="connsiteY28" fmla="*/ 208345 h 1736203"/>
              <a:gd name="connsiteX29" fmla="*/ 3229337 w 3402957"/>
              <a:gd name="connsiteY29" fmla="*/ 243069 h 1736203"/>
              <a:gd name="connsiteX30" fmla="*/ 3264061 w 3402957"/>
              <a:gd name="connsiteY30" fmla="*/ 289367 h 1736203"/>
              <a:gd name="connsiteX31" fmla="*/ 3298785 w 3402957"/>
              <a:gd name="connsiteY31" fmla="*/ 520861 h 1736203"/>
              <a:gd name="connsiteX32" fmla="*/ 3345084 w 3402957"/>
              <a:gd name="connsiteY32" fmla="*/ 601884 h 1736203"/>
              <a:gd name="connsiteX33" fmla="*/ 3356658 w 3402957"/>
              <a:gd name="connsiteY33" fmla="*/ 648183 h 1736203"/>
              <a:gd name="connsiteX34" fmla="*/ 3379808 w 3402957"/>
              <a:gd name="connsiteY34" fmla="*/ 671332 h 1736203"/>
              <a:gd name="connsiteX35" fmla="*/ 3402957 w 3402957"/>
              <a:gd name="connsiteY35" fmla="*/ 763929 h 1736203"/>
              <a:gd name="connsiteX36" fmla="*/ 3368233 w 3402957"/>
              <a:gd name="connsiteY36" fmla="*/ 960699 h 1736203"/>
              <a:gd name="connsiteX37" fmla="*/ 3345084 w 3402957"/>
              <a:gd name="connsiteY37" fmla="*/ 1006998 h 1736203"/>
              <a:gd name="connsiteX38" fmla="*/ 3333509 w 3402957"/>
              <a:gd name="connsiteY38" fmla="*/ 1041722 h 1736203"/>
              <a:gd name="connsiteX39" fmla="*/ 3264061 w 3402957"/>
              <a:gd name="connsiteY39" fmla="*/ 1145894 h 1736203"/>
              <a:gd name="connsiteX40" fmla="*/ 3240912 w 3402957"/>
              <a:gd name="connsiteY40" fmla="*/ 1203767 h 1736203"/>
              <a:gd name="connsiteX41" fmla="*/ 3183038 w 3402957"/>
              <a:gd name="connsiteY41" fmla="*/ 1261641 h 1736203"/>
              <a:gd name="connsiteX42" fmla="*/ 3159889 w 3402957"/>
              <a:gd name="connsiteY42" fmla="*/ 1296365 h 1736203"/>
              <a:gd name="connsiteX43" fmla="*/ 3090441 w 3402957"/>
              <a:gd name="connsiteY43" fmla="*/ 1342664 h 1736203"/>
              <a:gd name="connsiteX44" fmla="*/ 3055717 w 3402957"/>
              <a:gd name="connsiteY44" fmla="*/ 1365813 h 1736203"/>
              <a:gd name="connsiteX45" fmla="*/ 3020993 w 3402957"/>
              <a:gd name="connsiteY45" fmla="*/ 1377388 h 1736203"/>
              <a:gd name="connsiteX46" fmla="*/ 2963119 w 3402957"/>
              <a:gd name="connsiteY46" fmla="*/ 1412112 h 1736203"/>
              <a:gd name="connsiteX47" fmla="*/ 2893671 w 3402957"/>
              <a:gd name="connsiteY47" fmla="*/ 1458410 h 1736203"/>
              <a:gd name="connsiteX48" fmla="*/ 2789499 w 3402957"/>
              <a:gd name="connsiteY48" fmla="*/ 1493134 h 1736203"/>
              <a:gd name="connsiteX49" fmla="*/ 2754775 w 3402957"/>
              <a:gd name="connsiteY49" fmla="*/ 1504709 h 1736203"/>
              <a:gd name="connsiteX50" fmla="*/ 2685327 w 3402957"/>
              <a:gd name="connsiteY50" fmla="*/ 1516284 h 1736203"/>
              <a:gd name="connsiteX51" fmla="*/ 2639028 w 3402957"/>
              <a:gd name="connsiteY51" fmla="*/ 1527859 h 1736203"/>
              <a:gd name="connsiteX52" fmla="*/ 2060294 w 3402957"/>
              <a:gd name="connsiteY52" fmla="*/ 1562583 h 1736203"/>
              <a:gd name="connsiteX53" fmla="*/ 2060294 w 3402957"/>
              <a:gd name="connsiteY53" fmla="*/ 1562583 h 1736203"/>
              <a:gd name="connsiteX54" fmla="*/ 1597306 w 3402957"/>
              <a:gd name="connsiteY54" fmla="*/ 1585732 h 1736203"/>
              <a:gd name="connsiteX55" fmla="*/ 1481560 w 3402957"/>
              <a:gd name="connsiteY55" fmla="*/ 1597307 h 1736203"/>
              <a:gd name="connsiteX56" fmla="*/ 1435261 w 3402957"/>
              <a:gd name="connsiteY56" fmla="*/ 1608881 h 1736203"/>
              <a:gd name="connsiteX57" fmla="*/ 1365813 w 3402957"/>
              <a:gd name="connsiteY57" fmla="*/ 1632031 h 1736203"/>
              <a:gd name="connsiteX58" fmla="*/ 1250066 w 3402957"/>
              <a:gd name="connsiteY58" fmla="*/ 1643605 h 1736203"/>
              <a:gd name="connsiteX59" fmla="*/ 1145894 w 3402957"/>
              <a:gd name="connsiteY59" fmla="*/ 1666755 h 1736203"/>
              <a:gd name="connsiteX60" fmla="*/ 1064871 w 3402957"/>
              <a:gd name="connsiteY60" fmla="*/ 1678329 h 1736203"/>
              <a:gd name="connsiteX61" fmla="*/ 1018572 w 3402957"/>
              <a:gd name="connsiteY61" fmla="*/ 1689904 h 1736203"/>
              <a:gd name="connsiteX62" fmla="*/ 891251 w 3402957"/>
              <a:gd name="connsiteY62" fmla="*/ 1701479 h 1736203"/>
              <a:gd name="connsiteX63" fmla="*/ 844952 w 3402957"/>
              <a:gd name="connsiteY63" fmla="*/ 1713053 h 1736203"/>
              <a:gd name="connsiteX64" fmla="*/ 810228 w 3402957"/>
              <a:gd name="connsiteY64" fmla="*/ 1724628 h 1736203"/>
              <a:gd name="connsiteX65" fmla="*/ 740780 w 3402957"/>
              <a:gd name="connsiteY65" fmla="*/ 1736203 h 1736203"/>
              <a:gd name="connsiteX66" fmla="*/ 231494 w 3402957"/>
              <a:gd name="connsiteY66" fmla="*/ 1724628 h 1736203"/>
              <a:gd name="connsiteX67" fmla="*/ 185195 w 3402957"/>
              <a:gd name="connsiteY67" fmla="*/ 1713053 h 1736203"/>
              <a:gd name="connsiteX68" fmla="*/ 138896 w 3402957"/>
              <a:gd name="connsiteY68" fmla="*/ 1678329 h 1736203"/>
              <a:gd name="connsiteX69" fmla="*/ 92598 w 3402957"/>
              <a:gd name="connsiteY69" fmla="*/ 1585732 h 1736203"/>
              <a:gd name="connsiteX70" fmla="*/ 57874 w 3402957"/>
              <a:gd name="connsiteY70" fmla="*/ 1423686 h 1736203"/>
              <a:gd name="connsiteX71" fmla="*/ 34724 w 3402957"/>
              <a:gd name="connsiteY71" fmla="*/ 1354238 h 1736203"/>
              <a:gd name="connsiteX72" fmla="*/ 23149 w 3402957"/>
              <a:gd name="connsiteY72" fmla="*/ 1307940 h 1736203"/>
              <a:gd name="connsiteX73" fmla="*/ 0 w 3402957"/>
              <a:gd name="connsiteY73" fmla="*/ 1238491 h 1736203"/>
              <a:gd name="connsiteX74" fmla="*/ 11575 w 3402957"/>
              <a:gd name="connsiteY74" fmla="*/ 983848 h 1736203"/>
              <a:gd name="connsiteX75" fmla="*/ 23149 w 3402957"/>
              <a:gd name="connsiteY75" fmla="*/ 949124 h 1736203"/>
              <a:gd name="connsiteX76" fmla="*/ 46299 w 3402957"/>
              <a:gd name="connsiteY76" fmla="*/ 925975 h 1736203"/>
              <a:gd name="connsiteX77" fmla="*/ 81023 w 3402957"/>
              <a:gd name="connsiteY77" fmla="*/ 856527 h 1736203"/>
              <a:gd name="connsiteX78" fmla="*/ 104172 w 3402957"/>
              <a:gd name="connsiteY78" fmla="*/ 787079 h 1736203"/>
              <a:gd name="connsiteX79" fmla="*/ 115747 w 3402957"/>
              <a:gd name="connsiteY79" fmla="*/ 752355 h 1736203"/>
              <a:gd name="connsiteX80" fmla="*/ 127322 w 3402957"/>
              <a:gd name="connsiteY80" fmla="*/ 706056 h 1736203"/>
              <a:gd name="connsiteX81" fmla="*/ 162046 w 3402957"/>
              <a:gd name="connsiteY81" fmla="*/ 682907 h 1736203"/>
              <a:gd name="connsiteX82" fmla="*/ 173620 w 3402957"/>
              <a:gd name="connsiteY82" fmla="*/ 648183 h 1736203"/>
              <a:gd name="connsiteX83" fmla="*/ 150471 w 3402957"/>
              <a:gd name="connsiteY83" fmla="*/ 625033 h 1736203"/>
              <a:gd name="connsiteX84" fmla="*/ 138896 w 3402957"/>
              <a:gd name="connsiteY84" fmla="*/ 659757 h 1736203"/>
              <a:gd name="connsiteX85" fmla="*/ 127322 w 3402957"/>
              <a:gd name="connsiteY85" fmla="*/ 717631 h 1736203"/>
              <a:gd name="connsiteX86" fmla="*/ 150471 w 3402957"/>
              <a:gd name="connsiteY86" fmla="*/ 671332 h 1736203"/>
              <a:gd name="connsiteX87" fmla="*/ 173620 w 3402957"/>
              <a:gd name="connsiteY87" fmla="*/ 601884 h 1736203"/>
              <a:gd name="connsiteX88" fmla="*/ 231494 w 3402957"/>
              <a:gd name="connsiteY88" fmla="*/ 532436 h 1736203"/>
              <a:gd name="connsiteX89" fmla="*/ 254643 w 3402957"/>
              <a:gd name="connsiteY89" fmla="*/ 509286 h 1736203"/>
              <a:gd name="connsiteX90" fmla="*/ 254643 w 3402957"/>
              <a:gd name="connsiteY90" fmla="*/ 451413 h 17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02957" h="1736203">
                <a:moveTo>
                  <a:pt x="196770" y="717631"/>
                </a:moveTo>
                <a:lnTo>
                  <a:pt x="196770" y="717631"/>
                </a:lnTo>
                <a:cubicBezTo>
                  <a:pt x="200628" y="682907"/>
                  <a:pt x="199870" y="647354"/>
                  <a:pt x="208344" y="613459"/>
                </a:cubicBezTo>
                <a:cubicBezTo>
                  <a:pt x="211718" y="599963"/>
                  <a:pt x="226609" y="591760"/>
                  <a:pt x="231494" y="578734"/>
                </a:cubicBezTo>
                <a:cubicBezTo>
                  <a:pt x="251306" y="525900"/>
                  <a:pt x="233221" y="528979"/>
                  <a:pt x="254643" y="486137"/>
                </a:cubicBezTo>
                <a:cubicBezTo>
                  <a:pt x="260864" y="473695"/>
                  <a:pt x="270891" y="463491"/>
                  <a:pt x="277793" y="451413"/>
                </a:cubicBezTo>
                <a:cubicBezTo>
                  <a:pt x="296560" y="418571"/>
                  <a:pt x="299919" y="398591"/>
                  <a:pt x="324091" y="370390"/>
                </a:cubicBezTo>
                <a:cubicBezTo>
                  <a:pt x="362766" y="325269"/>
                  <a:pt x="414634" y="286877"/>
                  <a:pt x="462987" y="254643"/>
                </a:cubicBezTo>
                <a:cubicBezTo>
                  <a:pt x="507864" y="224726"/>
                  <a:pt x="484515" y="235893"/>
                  <a:pt x="532436" y="219919"/>
                </a:cubicBezTo>
                <a:cubicBezTo>
                  <a:pt x="544011" y="208344"/>
                  <a:pt x="553540" y="194275"/>
                  <a:pt x="567160" y="185195"/>
                </a:cubicBezTo>
                <a:cubicBezTo>
                  <a:pt x="577765" y="178125"/>
                  <a:pt x="641171" y="164149"/>
                  <a:pt x="648182" y="162046"/>
                </a:cubicBezTo>
                <a:cubicBezTo>
                  <a:pt x="763730" y="127382"/>
                  <a:pt x="670869" y="145577"/>
                  <a:pt x="798653" y="127322"/>
                </a:cubicBezTo>
                <a:cubicBezTo>
                  <a:pt x="1238116" y="138591"/>
                  <a:pt x="1231539" y="146579"/>
                  <a:pt x="1655180" y="127322"/>
                </a:cubicBezTo>
                <a:cubicBezTo>
                  <a:pt x="1690082" y="125736"/>
                  <a:pt x="1724628" y="119605"/>
                  <a:pt x="1759352" y="115747"/>
                </a:cubicBezTo>
                <a:cubicBezTo>
                  <a:pt x="1848243" y="93524"/>
                  <a:pt x="1762249" y="113335"/>
                  <a:pt x="1886674" y="92598"/>
                </a:cubicBezTo>
                <a:cubicBezTo>
                  <a:pt x="1906079" y="89364"/>
                  <a:pt x="1925191" y="84542"/>
                  <a:pt x="1944547" y="81023"/>
                </a:cubicBezTo>
                <a:cubicBezTo>
                  <a:pt x="1967637" y="76825"/>
                  <a:pt x="1990982" y="74051"/>
                  <a:pt x="2013995" y="69448"/>
                </a:cubicBezTo>
                <a:cubicBezTo>
                  <a:pt x="2105902" y="51067"/>
                  <a:pt x="2011556" y="64269"/>
                  <a:pt x="2129742" y="34724"/>
                </a:cubicBezTo>
                <a:cubicBezTo>
                  <a:pt x="2145175" y="30866"/>
                  <a:pt x="2160256" y="25123"/>
                  <a:pt x="2176041" y="23150"/>
                </a:cubicBezTo>
                <a:cubicBezTo>
                  <a:pt x="2232246" y="16125"/>
                  <a:pt x="2443979" y="2972"/>
                  <a:pt x="2488557" y="0"/>
                </a:cubicBezTo>
                <a:cubicBezTo>
                  <a:pt x="2592729" y="3858"/>
                  <a:pt x="2697285" y="1845"/>
                  <a:pt x="2801074" y="11575"/>
                </a:cubicBezTo>
                <a:cubicBezTo>
                  <a:pt x="2821760" y="13514"/>
                  <a:pt x="2839236" y="28154"/>
                  <a:pt x="2858947" y="34724"/>
                </a:cubicBezTo>
                <a:cubicBezTo>
                  <a:pt x="2899275" y="48167"/>
                  <a:pt x="2931953" y="49326"/>
                  <a:pt x="2974694" y="57874"/>
                </a:cubicBezTo>
                <a:cubicBezTo>
                  <a:pt x="2990293" y="60994"/>
                  <a:pt x="3005560" y="65590"/>
                  <a:pt x="3020993" y="69448"/>
                </a:cubicBezTo>
                <a:cubicBezTo>
                  <a:pt x="3036426" y="77165"/>
                  <a:pt x="3052310" y="84037"/>
                  <a:pt x="3067291" y="92598"/>
                </a:cubicBezTo>
                <a:cubicBezTo>
                  <a:pt x="3079369" y="99500"/>
                  <a:pt x="3089573" y="109526"/>
                  <a:pt x="3102015" y="115747"/>
                </a:cubicBezTo>
                <a:cubicBezTo>
                  <a:pt x="3112928" y="121203"/>
                  <a:pt x="3125164" y="123464"/>
                  <a:pt x="3136739" y="127322"/>
                </a:cubicBezTo>
                <a:cubicBezTo>
                  <a:pt x="3148314" y="142755"/>
                  <a:pt x="3158908" y="158974"/>
                  <a:pt x="3171463" y="173621"/>
                </a:cubicBezTo>
                <a:cubicBezTo>
                  <a:pt x="3182116" y="186049"/>
                  <a:pt x="3195708" y="195770"/>
                  <a:pt x="3206187" y="208345"/>
                </a:cubicBezTo>
                <a:cubicBezTo>
                  <a:pt x="3215093" y="219032"/>
                  <a:pt x="3221251" y="231749"/>
                  <a:pt x="3229337" y="243069"/>
                </a:cubicBezTo>
                <a:cubicBezTo>
                  <a:pt x="3240550" y="258767"/>
                  <a:pt x="3252486" y="273934"/>
                  <a:pt x="3264061" y="289367"/>
                </a:cubicBezTo>
                <a:cubicBezTo>
                  <a:pt x="3320331" y="458181"/>
                  <a:pt x="3249970" y="227970"/>
                  <a:pt x="3298785" y="520861"/>
                </a:cubicBezTo>
                <a:cubicBezTo>
                  <a:pt x="3302049" y="540444"/>
                  <a:pt x="3333410" y="584374"/>
                  <a:pt x="3345084" y="601884"/>
                </a:cubicBezTo>
                <a:cubicBezTo>
                  <a:pt x="3348942" y="617317"/>
                  <a:pt x="3349544" y="633955"/>
                  <a:pt x="3356658" y="648183"/>
                </a:cubicBezTo>
                <a:cubicBezTo>
                  <a:pt x="3361538" y="657944"/>
                  <a:pt x="3375755" y="661200"/>
                  <a:pt x="3379808" y="671332"/>
                </a:cubicBezTo>
                <a:cubicBezTo>
                  <a:pt x="3391624" y="700872"/>
                  <a:pt x="3402957" y="763929"/>
                  <a:pt x="3402957" y="763929"/>
                </a:cubicBezTo>
                <a:cubicBezTo>
                  <a:pt x="3396498" y="809141"/>
                  <a:pt x="3392945" y="903037"/>
                  <a:pt x="3368233" y="960699"/>
                </a:cubicBezTo>
                <a:cubicBezTo>
                  <a:pt x="3361436" y="976558"/>
                  <a:pt x="3351881" y="991139"/>
                  <a:pt x="3345084" y="1006998"/>
                </a:cubicBezTo>
                <a:cubicBezTo>
                  <a:pt x="3340278" y="1018212"/>
                  <a:pt x="3338965" y="1030809"/>
                  <a:pt x="3333509" y="1041722"/>
                </a:cubicBezTo>
                <a:cubicBezTo>
                  <a:pt x="3232047" y="1244645"/>
                  <a:pt x="3361000" y="971402"/>
                  <a:pt x="3264061" y="1145894"/>
                </a:cubicBezTo>
                <a:cubicBezTo>
                  <a:pt x="3253971" y="1164056"/>
                  <a:pt x="3252827" y="1186746"/>
                  <a:pt x="3240912" y="1203767"/>
                </a:cubicBezTo>
                <a:cubicBezTo>
                  <a:pt x="3225267" y="1226117"/>
                  <a:pt x="3198171" y="1238941"/>
                  <a:pt x="3183038" y="1261641"/>
                </a:cubicBezTo>
                <a:cubicBezTo>
                  <a:pt x="3175322" y="1273216"/>
                  <a:pt x="3170358" y="1287205"/>
                  <a:pt x="3159889" y="1296365"/>
                </a:cubicBezTo>
                <a:cubicBezTo>
                  <a:pt x="3138951" y="1314686"/>
                  <a:pt x="3113590" y="1327231"/>
                  <a:pt x="3090441" y="1342664"/>
                </a:cubicBezTo>
                <a:cubicBezTo>
                  <a:pt x="3078866" y="1350380"/>
                  <a:pt x="3068914" y="1361414"/>
                  <a:pt x="3055717" y="1365813"/>
                </a:cubicBezTo>
                <a:cubicBezTo>
                  <a:pt x="3044142" y="1369671"/>
                  <a:pt x="3031906" y="1371932"/>
                  <a:pt x="3020993" y="1377388"/>
                </a:cubicBezTo>
                <a:cubicBezTo>
                  <a:pt x="3000871" y="1387449"/>
                  <a:pt x="2982099" y="1400034"/>
                  <a:pt x="2963119" y="1412112"/>
                </a:cubicBezTo>
                <a:cubicBezTo>
                  <a:pt x="2939647" y="1427049"/>
                  <a:pt x="2918883" y="1446645"/>
                  <a:pt x="2893671" y="1458410"/>
                </a:cubicBezTo>
                <a:cubicBezTo>
                  <a:pt x="2860503" y="1473888"/>
                  <a:pt x="2824223" y="1481559"/>
                  <a:pt x="2789499" y="1493134"/>
                </a:cubicBezTo>
                <a:cubicBezTo>
                  <a:pt x="2777924" y="1496992"/>
                  <a:pt x="2766810" y="1502703"/>
                  <a:pt x="2754775" y="1504709"/>
                </a:cubicBezTo>
                <a:cubicBezTo>
                  <a:pt x="2731626" y="1508567"/>
                  <a:pt x="2708340" y="1511681"/>
                  <a:pt x="2685327" y="1516284"/>
                </a:cubicBezTo>
                <a:cubicBezTo>
                  <a:pt x="2669728" y="1519404"/>
                  <a:pt x="2654893" y="1526684"/>
                  <a:pt x="2639028" y="1527859"/>
                </a:cubicBezTo>
                <a:cubicBezTo>
                  <a:pt x="2446298" y="1542135"/>
                  <a:pt x="2253205" y="1551008"/>
                  <a:pt x="2060294" y="1562583"/>
                </a:cubicBezTo>
                <a:lnTo>
                  <a:pt x="2060294" y="1562583"/>
                </a:lnTo>
                <a:cubicBezTo>
                  <a:pt x="1920756" y="1568650"/>
                  <a:pt x="1740484" y="1575126"/>
                  <a:pt x="1597306" y="1585732"/>
                </a:cubicBezTo>
                <a:cubicBezTo>
                  <a:pt x="1558638" y="1588596"/>
                  <a:pt x="1520142" y="1593449"/>
                  <a:pt x="1481560" y="1597307"/>
                </a:cubicBezTo>
                <a:cubicBezTo>
                  <a:pt x="1466127" y="1601165"/>
                  <a:pt x="1450498" y="1604310"/>
                  <a:pt x="1435261" y="1608881"/>
                </a:cubicBezTo>
                <a:cubicBezTo>
                  <a:pt x="1411888" y="1615893"/>
                  <a:pt x="1389797" y="1627534"/>
                  <a:pt x="1365813" y="1632031"/>
                </a:cubicBezTo>
                <a:cubicBezTo>
                  <a:pt x="1327702" y="1639177"/>
                  <a:pt x="1288541" y="1638796"/>
                  <a:pt x="1250066" y="1643605"/>
                </a:cubicBezTo>
                <a:cubicBezTo>
                  <a:pt x="1018959" y="1672493"/>
                  <a:pt x="1280668" y="1639801"/>
                  <a:pt x="1145894" y="1666755"/>
                </a:cubicBezTo>
                <a:cubicBezTo>
                  <a:pt x="1119142" y="1672105"/>
                  <a:pt x="1091713" y="1673449"/>
                  <a:pt x="1064871" y="1678329"/>
                </a:cubicBezTo>
                <a:cubicBezTo>
                  <a:pt x="1049220" y="1681175"/>
                  <a:pt x="1034340" y="1687801"/>
                  <a:pt x="1018572" y="1689904"/>
                </a:cubicBezTo>
                <a:cubicBezTo>
                  <a:pt x="976330" y="1695536"/>
                  <a:pt x="933691" y="1697621"/>
                  <a:pt x="891251" y="1701479"/>
                </a:cubicBezTo>
                <a:cubicBezTo>
                  <a:pt x="875818" y="1705337"/>
                  <a:pt x="860248" y="1708683"/>
                  <a:pt x="844952" y="1713053"/>
                </a:cubicBezTo>
                <a:cubicBezTo>
                  <a:pt x="833221" y="1716405"/>
                  <a:pt x="822138" y="1721981"/>
                  <a:pt x="810228" y="1724628"/>
                </a:cubicBezTo>
                <a:cubicBezTo>
                  <a:pt x="787318" y="1729719"/>
                  <a:pt x="763929" y="1732345"/>
                  <a:pt x="740780" y="1736203"/>
                </a:cubicBezTo>
                <a:lnTo>
                  <a:pt x="231494" y="1724628"/>
                </a:lnTo>
                <a:cubicBezTo>
                  <a:pt x="215600" y="1723966"/>
                  <a:pt x="199424" y="1720167"/>
                  <a:pt x="185195" y="1713053"/>
                </a:cubicBezTo>
                <a:cubicBezTo>
                  <a:pt x="167940" y="1704426"/>
                  <a:pt x="154329" y="1689904"/>
                  <a:pt x="138896" y="1678329"/>
                </a:cubicBezTo>
                <a:cubicBezTo>
                  <a:pt x="123463" y="1647463"/>
                  <a:pt x="99366" y="1619571"/>
                  <a:pt x="92598" y="1585732"/>
                </a:cubicBezTo>
                <a:cubicBezTo>
                  <a:pt x="87229" y="1558889"/>
                  <a:pt x="70540" y="1465906"/>
                  <a:pt x="57874" y="1423686"/>
                </a:cubicBezTo>
                <a:cubicBezTo>
                  <a:pt x="50862" y="1400313"/>
                  <a:pt x="40643" y="1377911"/>
                  <a:pt x="34724" y="1354238"/>
                </a:cubicBezTo>
                <a:cubicBezTo>
                  <a:pt x="30866" y="1338805"/>
                  <a:pt x="27720" y="1323177"/>
                  <a:pt x="23149" y="1307940"/>
                </a:cubicBezTo>
                <a:cubicBezTo>
                  <a:pt x="16137" y="1284567"/>
                  <a:pt x="0" y="1238491"/>
                  <a:pt x="0" y="1238491"/>
                </a:cubicBezTo>
                <a:cubicBezTo>
                  <a:pt x="3858" y="1153610"/>
                  <a:pt x="4799" y="1068546"/>
                  <a:pt x="11575" y="983848"/>
                </a:cubicBezTo>
                <a:cubicBezTo>
                  <a:pt x="12548" y="971686"/>
                  <a:pt x="16872" y="959586"/>
                  <a:pt x="23149" y="949124"/>
                </a:cubicBezTo>
                <a:cubicBezTo>
                  <a:pt x="28764" y="939766"/>
                  <a:pt x="38582" y="933691"/>
                  <a:pt x="46299" y="925975"/>
                </a:cubicBezTo>
                <a:cubicBezTo>
                  <a:pt x="88517" y="799326"/>
                  <a:pt x="21184" y="991166"/>
                  <a:pt x="81023" y="856527"/>
                </a:cubicBezTo>
                <a:cubicBezTo>
                  <a:pt x="90933" y="834229"/>
                  <a:pt x="96456" y="810228"/>
                  <a:pt x="104172" y="787079"/>
                </a:cubicBezTo>
                <a:cubicBezTo>
                  <a:pt x="108030" y="775504"/>
                  <a:pt x="112788" y="764192"/>
                  <a:pt x="115747" y="752355"/>
                </a:cubicBezTo>
                <a:cubicBezTo>
                  <a:pt x="119605" y="736922"/>
                  <a:pt x="118498" y="719292"/>
                  <a:pt x="127322" y="706056"/>
                </a:cubicBezTo>
                <a:cubicBezTo>
                  <a:pt x="135038" y="694481"/>
                  <a:pt x="150471" y="690623"/>
                  <a:pt x="162046" y="682907"/>
                </a:cubicBezTo>
                <a:cubicBezTo>
                  <a:pt x="165904" y="671332"/>
                  <a:pt x="176013" y="660147"/>
                  <a:pt x="173620" y="648183"/>
                </a:cubicBezTo>
                <a:cubicBezTo>
                  <a:pt x="171480" y="637482"/>
                  <a:pt x="160824" y="621582"/>
                  <a:pt x="150471" y="625033"/>
                </a:cubicBezTo>
                <a:cubicBezTo>
                  <a:pt x="138896" y="628891"/>
                  <a:pt x="141855" y="647920"/>
                  <a:pt x="138896" y="659757"/>
                </a:cubicBezTo>
                <a:cubicBezTo>
                  <a:pt x="134125" y="678843"/>
                  <a:pt x="113411" y="703720"/>
                  <a:pt x="127322" y="717631"/>
                </a:cubicBezTo>
                <a:cubicBezTo>
                  <a:pt x="139523" y="729832"/>
                  <a:pt x="144063" y="687352"/>
                  <a:pt x="150471" y="671332"/>
                </a:cubicBezTo>
                <a:cubicBezTo>
                  <a:pt x="159533" y="648676"/>
                  <a:pt x="156366" y="619138"/>
                  <a:pt x="173620" y="601884"/>
                </a:cubicBezTo>
                <a:cubicBezTo>
                  <a:pt x="225972" y="549532"/>
                  <a:pt x="162714" y="614973"/>
                  <a:pt x="231494" y="532436"/>
                </a:cubicBezTo>
                <a:cubicBezTo>
                  <a:pt x="238480" y="524053"/>
                  <a:pt x="251645" y="519779"/>
                  <a:pt x="254643" y="509286"/>
                </a:cubicBezTo>
                <a:cubicBezTo>
                  <a:pt x="259943" y="490737"/>
                  <a:pt x="254643" y="470704"/>
                  <a:pt x="254643" y="45141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7FAB55-5498-4D66-8C90-DDD2CE40B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507" y="1229124"/>
            <a:ext cx="6030919" cy="4365991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33A03BDC-C53B-4B5A-9CD6-794C98CF512A}"/>
              </a:ext>
            </a:extLst>
          </p:cNvPr>
          <p:cNvSpPr/>
          <p:nvPr/>
        </p:nvSpPr>
        <p:spPr>
          <a:xfrm>
            <a:off x="8585200" y="3460115"/>
            <a:ext cx="3560676" cy="670077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4862" y="3549271"/>
            <a:ext cx="2421352" cy="446276"/>
          </a:xfrm>
        </p:spPr>
        <p:txBody>
          <a:bodyPr wrap="square">
            <a:spAutoFit/>
          </a:bodyPr>
          <a:lstStyle/>
          <a:p>
            <a:pPr algn="r"/>
            <a:r>
              <a:rPr lang="ru-RU" sz="2900" spc="100" dirty="0" smtClean="0">
                <a:solidFill>
                  <a:srgbClr val="0B5F81"/>
                </a:solidFill>
              </a:rPr>
              <a:t>ВвЕДЕНИЕ</a:t>
            </a:r>
            <a:endParaRPr lang="ru-RU" sz="2900" spc="100" dirty="0">
              <a:solidFill>
                <a:srgbClr val="0B5F81"/>
              </a:solidFill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="" xmlns:a16="http://schemas.microsoft.com/office/drawing/2014/main" id="{16FC1B55-BB3C-4EF7-B3C7-AF667BF3ABC0}"/>
              </a:ext>
            </a:extLst>
          </p:cNvPr>
          <p:cNvSpPr/>
          <p:nvPr/>
        </p:nvSpPr>
        <p:spPr>
          <a:xfrm>
            <a:off x="5078934" y="4150719"/>
            <a:ext cx="6633866" cy="670077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01D222A-D5D4-46C7-8F0B-5B800A2F26F2}"/>
              </a:ext>
            </a:extLst>
          </p:cNvPr>
          <p:cNvSpPr/>
          <p:nvPr/>
        </p:nvSpPr>
        <p:spPr>
          <a:xfrm>
            <a:off x="5438747" y="4275074"/>
            <a:ext cx="5854909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ru-RU" sz="2900" cap="all" spc="100" dirty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="" xmlns:a16="http://schemas.microsoft.com/office/drawing/2014/main" id="{46C2DA86-AA9F-4E86-B850-4646DA702DCD}"/>
              </a:ext>
            </a:extLst>
          </p:cNvPr>
          <p:cNvSpPr/>
          <p:nvPr/>
        </p:nvSpPr>
        <p:spPr>
          <a:xfrm>
            <a:off x="6464968" y="4899631"/>
            <a:ext cx="4858352" cy="670077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87AB150-968F-4300-8C7C-7D908C9F0F41}"/>
              </a:ext>
            </a:extLst>
          </p:cNvPr>
          <p:cNvSpPr/>
          <p:nvPr/>
        </p:nvSpPr>
        <p:spPr>
          <a:xfrm>
            <a:off x="4140973" y="5003143"/>
            <a:ext cx="69342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ru-RU" sz="2900" cap="all" dirty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900" cap="all" dirty="0" smtClean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2900" cap="all" dirty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="" xmlns:a16="http://schemas.microsoft.com/office/drawing/2014/main" id="{F65BC2E6-88EF-4B29-80D9-9A89D44505C6}"/>
              </a:ext>
            </a:extLst>
          </p:cNvPr>
          <p:cNvSpPr/>
          <p:nvPr/>
        </p:nvSpPr>
        <p:spPr>
          <a:xfrm>
            <a:off x="9347199" y="5793642"/>
            <a:ext cx="1553079" cy="630129"/>
          </a:xfrm>
          <a:prstGeom prst="parallelogram">
            <a:avLst>
              <a:gd name="adj" fmla="val 57894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1149" y="5595115"/>
            <a:ext cx="5353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Заместитель управляющего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Отделением </a:t>
            </a:r>
            <a:r>
              <a:rPr lang="ru-RU" dirty="0">
                <a:solidFill>
                  <a:schemeClr val="bg1"/>
                </a:solidFill>
              </a:rPr>
              <a:t>по Хабаровскому краю</a:t>
            </a:r>
          </a:p>
          <a:p>
            <a:r>
              <a:rPr lang="ru-RU" dirty="0">
                <a:solidFill>
                  <a:schemeClr val="bg1"/>
                </a:solidFill>
              </a:rPr>
              <a:t>Дальневосточного ГУ Банка России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Наталья </a:t>
            </a:r>
            <a:r>
              <a:rPr lang="ru-RU" dirty="0">
                <a:solidFill>
                  <a:schemeClr val="bg1"/>
                </a:solidFill>
              </a:rPr>
              <a:t>Владимировна Вьюгина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9108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6EE5F37-6617-46F5-934A-9123A2A7CD13}"/>
              </a:ext>
            </a:extLst>
          </p:cNvPr>
          <p:cNvSpPr/>
          <p:nvPr/>
        </p:nvSpPr>
        <p:spPr>
          <a:xfrm>
            <a:off x="7830552" y="3744794"/>
            <a:ext cx="3749366" cy="2306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D9B1E23-5091-49D2-9653-16CB0C8CC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" t="3588" r="89674" b="86254"/>
          <a:stretch>
            <a:fillRect/>
          </a:stretch>
        </p:blipFill>
        <p:spPr>
          <a:xfrm>
            <a:off x="741067" y="3883205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64C0381-4B54-4D9E-AC65-C095D94E8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79" t="3333" r="40930" b="86508"/>
          <a:stretch>
            <a:fillRect/>
          </a:stretch>
        </p:blipFill>
        <p:spPr>
          <a:xfrm>
            <a:off x="815511" y="5853691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1890921-B3C7-4903-9862-186FA1A8E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09" t="3333" r="50000" b="86508"/>
          <a:stretch>
            <a:fillRect/>
          </a:stretch>
        </p:blipFill>
        <p:spPr>
          <a:xfrm>
            <a:off x="856765" y="4868448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B04BD4D-A5EC-4014-9CB0-85DA6F67AE8B}"/>
              </a:ext>
            </a:extLst>
          </p:cNvPr>
          <p:cNvSpPr/>
          <p:nvPr/>
        </p:nvSpPr>
        <p:spPr>
          <a:xfrm>
            <a:off x="1622309" y="5080224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https://vk.com/finprosv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01B3805-CCF2-48BB-B6C7-065901648D9C}"/>
              </a:ext>
            </a:extLst>
          </p:cNvPr>
          <p:cNvSpPr/>
          <p:nvPr/>
        </p:nvSpPr>
        <p:spPr>
          <a:xfrm>
            <a:off x="1620257" y="6065467"/>
            <a:ext cx="349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https://ok.ru/group/55333055693039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7B520AD-4768-4E44-AF4B-E61E128334A7}"/>
              </a:ext>
            </a:extLst>
          </p:cNvPr>
          <p:cNvSpPr/>
          <p:nvPr/>
        </p:nvSpPr>
        <p:spPr>
          <a:xfrm>
            <a:off x="1604205" y="4094981"/>
            <a:ext cx="4830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https://www.facebook.com/groups/finprosvet/about/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888E3F8-7660-4390-B499-F7A840F7C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3600000"/>
            <a:ext cx="4824000" cy="3204755"/>
          </a:xfrm>
          <a:prstGeom prst="rect">
            <a:avLst/>
          </a:prstGeom>
        </p:spPr>
      </p:pic>
      <p:sp>
        <p:nvSpPr>
          <p:cNvPr id="36" name="AutoShape 2" descr="Финансовая культура">
            <a:extLst>
              <a:ext uri="{FF2B5EF4-FFF2-40B4-BE49-F238E27FC236}">
                <a16:creationId xmlns="" xmlns:a16="http://schemas.microsoft.com/office/drawing/2014/main" id="{97D3C228-191E-46A0-9E99-AB4A80B0C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6014" y="34464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57210AB-351E-4682-B2BD-887A90C8A39D}"/>
              </a:ext>
            </a:extLst>
          </p:cNvPr>
          <p:cNvSpPr/>
          <p:nvPr/>
        </p:nvSpPr>
        <p:spPr>
          <a:xfrm>
            <a:off x="8602603" y="4021381"/>
            <a:ext cx="2851221" cy="86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Roboto Slab"/>
              </a:rPr>
              <a:t>Финансовая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0000"/>
                </a:solidFill>
                <a:latin typeface="Roboto Slab"/>
              </a:rPr>
              <a:t>культура</a:t>
            </a:r>
            <a:endParaRPr lang="ru-RU" sz="2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80ECF90-0E8C-46B5-96A4-21FAD1F01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9989" y="4015280"/>
            <a:ext cx="863681" cy="86193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E6CEF892-21E7-4A56-AB24-3994F82FF2ED}"/>
              </a:ext>
            </a:extLst>
          </p:cNvPr>
          <p:cNvSpPr/>
          <p:nvPr/>
        </p:nvSpPr>
        <p:spPr>
          <a:xfrm>
            <a:off x="9112519" y="5248157"/>
            <a:ext cx="1882111" cy="550213"/>
          </a:xfrm>
          <a:prstGeom prst="roundRect">
            <a:avLst/>
          </a:prstGeom>
          <a:solidFill>
            <a:srgbClr val="FDEBA2"/>
          </a:solidFill>
          <a:ln>
            <a:noFill/>
          </a:ln>
          <a:effectLst>
            <a:glow rad="254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99B079CF-452A-4A8D-BD0A-22E6820FA989}"/>
              </a:ext>
            </a:extLst>
          </p:cNvPr>
          <p:cNvSpPr/>
          <p:nvPr/>
        </p:nvSpPr>
        <p:spPr>
          <a:xfrm>
            <a:off x="9112046" y="5256943"/>
            <a:ext cx="1872818" cy="5381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2700000" sx="95000" sy="95000" algn="tl" rotWithShape="0">
              <a:srgbClr val="F9CD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93D651D-796A-46A0-9763-791CE987D20E}"/>
              </a:ext>
            </a:extLst>
          </p:cNvPr>
          <p:cNvSpPr txBox="1"/>
          <p:nvPr/>
        </p:nvSpPr>
        <p:spPr>
          <a:xfrm>
            <a:off x="9252379" y="5315760"/>
            <a:ext cx="1592152" cy="41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Slab"/>
              </a:rPr>
              <a:t>fincult.info</a:t>
            </a:r>
            <a:endParaRPr lang="ru-RU" sz="2000" b="1" dirty="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82AB9E8-2395-4C67-8536-A4F75DFF7F02}"/>
              </a:ext>
            </a:extLst>
          </p:cNvPr>
          <p:cNvSpPr txBox="1"/>
          <p:nvPr/>
        </p:nvSpPr>
        <p:spPr>
          <a:xfrm>
            <a:off x="741067" y="1676168"/>
            <a:ext cx="651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«Финансовое просвещение»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B4D2DB62-4E58-42FE-8AFE-9A2741A3DBD3}"/>
              </a:ext>
            </a:extLst>
          </p:cNvPr>
          <p:cNvSpPr/>
          <p:nvPr/>
        </p:nvSpPr>
        <p:spPr>
          <a:xfrm>
            <a:off x="804407" y="25592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актуальная информация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социальных сетях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D85338B8-1C7E-498B-A478-4D27330FEA2D}"/>
              </a:ext>
            </a:extLst>
          </p:cNvPr>
          <p:cNvCxnSpPr>
            <a:cxnSpLocks/>
          </p:cNvCxnSpPr>
          <p:nvPr/>
        </p:nvCxnSpPr>
        <p:spPr>
          <a:xfrm>
            <a:off x="856765" y="2419758"/>
            <a:ext cx="9210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75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>
            <a:extLst>
              <a:ext uri="{FF2B5EF4-FFF2-40B4-BE49-F238E27FC236}">
                <a16:creationId xmlns="" xmlns:a16="http://schemas.microsoft.com/office/drawing/2014/main" id="{7E02C25D-3E2B-47CC-A04D-2A2B987CF0BF}"/>
              </a:ext>
            </a:extLst>
          </p:cNvPr>
          <p:cNvSpPr/>
          <p:nvPr/>
        </p:nvSpPr>
        <p:spPr>
          <a:xfrm>
            <a:off x="4138830" y="4273303"/>
            <a:ext cx="7219780" cy="900491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E03D3502-ECFB-41B7-B3F5-24B1C8FB3C11}"/>
              </a:ext>
            </a:extLst>
          </p:cNvPr>
          <p:cNvSpPr/>
          <p:nvPr/>
        </p:nvSpPr>
        <p:spPr>
          <a:xfrm>
            <a:off x="4719339" y="3263087"/>
            <a:ext cx="4378092" cy="900491"/>
          </a:xfrm>
          <a:prstGeom prst="parallelogram">
            <a:avLst>
              <a:gd name="adj" fmla="val 5789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ED542338-4DE4-4753-8DBF-693CE24514AF}"/>
              </a:ext>
            </a:extLst>
          </p:cNvPr>
          <p:cNvSpPr/>
          <p:nvPr/>
        </p:nvSpPr>
        <p:spPr>
          <a:xfrm>
            <a:off x="5286980" y="2252871"/>
            <a:ext cx="6423383" cy="900491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DDE7B47-4EDF-4D05-B42B-8F2DA2C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3AE7B4-4283-46F2-BF1A-E0B34A839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772" y="2400860"/>
            <a:ext cx="6714171" cy="553825"/>
          </a:xfrm>
        </p:spPr>
        <p:txBody>
          <a:bodyPr/>
          <a:lstStyle/>
          <a:p>
            <a:pPr marL="0" lvl="2">
              <a:lnSpc>
                <a:spcPts val="4533"/>
              </a:lnSpc>
            </a:pPr>
            <a:r>
              <a:rPr lang="ru-RU" sz="2800" spc="100" dirty="0">
                <a:solidFill>
                  <a:srgbClr val="0693C8"/>
                </a:solidFill>
              </a:rPr>
              <a:t>ФИНАНСОВАЯ ГРАМОТНОСТЬ </a:t>
            </a:r>
            <a:endParaRPr lang="en-US" sz="2800" spc="100" dirty="0">
              <a:solidFill>
                <a:srgbClr val="0693C8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33602A9-7B92-427D-B69A-E1F0787F2C25}"/>
              </a:ext>
            </a:extLst>
          </p:cNvPr>
          <p:cNvSpPr/>
          <p:nvPr/>
        </p:nvSpPr>
        <p:spPr>
          <a:xfrm>
            <a:off x="4509325" y="4450244"/>
            <a:ext cx="7548880" cy="61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4533"/>
              </a:lnSpc>
            </a:pPr>
            <a:r>
              <a:rPr lang="ru-RU" sz="2800" spc="100" dirty="0">
                <a:solidFill>
                  <a:srgbClr val="0693C8"/>
                </a:solidFill>
              </a:rPr>
              <a:t>ФИНАНСОВОМУ БЛАГОПОЛУЧИЮ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EB7C7E-95D1-4FEC-8E5F-29547718A7AD}"/>
              </a:ext>
            </a:extLst>
          </p:cNvPr>
          <p:cNvSpPr/>
          <p:nvPr/>
        </p:nvSpPr>
        <p:spPr>
          <a:xfrm>
            <a:off x="5207658" y="3389711"/>
            <a:ext cx="3727495" cy="606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lnSpc>
                <a:spcPts val="4533"/>
              </a:lnSpc>
            </a:pPr>
            <a:r>
              <a:rPr lang="ru-RU" sz="2800" spc="180" dirty="0">
                <a:solidFill>
                  <a:schemeClr val="bg1"/>
                </a:solidFill>
              </a:rPr>
              <a:t>ШАГ НАВСТРЕЧУ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40C1B85-144C-469D-95E1-94A63F786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99" b="30437"/>
          <a:stretch/>
        </p:blipFill>
        <p:spPr>
          <a:xfrm>
            <a:off x="10188" y="2235834"/>
            <a:ext cx="4378092" cy="2915468"/>
          </a:xfrm>
          <a:prstGeom prst="rect">
            <a:avLst/>
          </a:prstGeom>
        </p:spPr>
      </p:pic>
      <p:sp>
        <p:nvSpPr>
          <p:cNvPr id="14" name="Параллелограмм 13">
            <a:extLst>
              <a:ext uri="{FF2B5EF4-FFF2-40B4-BE49-F238E27FC236}">
                <a16:creationId xmlns="" xmlns:a16="http://schemas.microsoft.com/office/drawing/2014/main" id="{BCD32A0A-33B0-4556-848D-6B7990E51C74}"/>
              </a:ext>
            </a:extLst>
          </p:cNvPr>
          <p:cNvSpPr/>
          <p:nvPr/>
        </p:nvSpPr>
        <p:spPr>
          <a:xfrm>
            <a:off x="-1940638" y="2252871"/>
            <a:ext cx="7610410" cy="2898431"/>
          </a:xfrm>
          <a:prstGeom prst="parallelogram">
            <a:avLst>
              <a:gd name="adj" fmla="val 5789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D5D67A-DC60-4436-BC5B-6581E3A5E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85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90658"/>
            <a:ext cx="11325225" cy="332399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ru-RU" sz="2400" spc="120" dirty="0">
                <a:solidFill>
                  <a:schemeClr val="bg1"/>
                </a:solidFill>
              </a:rPr>
              <a:t>СТРАТЕГИЧЕСКИЕ ДОКУМЕНТЫ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890" y="4497062"/>
            <a:ext cx="5077352" cy="6069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Стратегия повышения финансовой грамотности в Российской Федерации на </a:t>
            </a:r>
            <a:r>
              <a:rPr lang="ru-RU" sz="1600" b="1" dirty="0" smtClean="0">
                <a:solidFill>
                  <a:schemeClr val="accent1"/>
                </a:solidFill>
              </a:rPr>
              <a:t>2017–2023 </a:t>
            </a:r>
            <a:r>
              <a:rPr lang="ru-RU" sz="1600" b="1" dirty="0">
                <a:solidFill>
                  <a:schemeClr val="accent1"/>
                </a:solidFill>
              </a:rPr>
              <a:t>годы</a:t>
            </a:r>
          </a:p>
        </p:txBody>
      </p:sp>
      <p:sp>
        <p:nvSpPr>
          <p:cNvPr id="42" name="Номер слайда 41">
            <a:extLst>
              <a:ext uri="{FF2B5EF4-FFF2-40B4-BE49-F238E27FC236}">
                <a16:creationId xmlns=""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12357652-64CF-4ACA-A2E5-C1C67C43A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8408" y="4417163"/>
            <a:ext cx="4919709" cy="796527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Региональные соглашения о сотрудничестве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в области повышения финансовой грамотности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BFBE09E-5D7A-4F95-BBAA-4DD3E6AFA8EC}"/>
              </a:ext>
            </a:extLst>
          </p:cNvPr>
          <p:cNvSpPr/>
          <p:nvPr/>
        </p:nvSpPr>
        <p:spPr>
          <a:xfrm>
            <a:off x="1063665" y="3101256"/>
            <a:ext cx="492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законодательно закреплено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среди основных функций Банка России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03.04.2020 № 106-ФЗ</a:t>
            </a:r>
          </a:p>
        </p:txBody>
      </p:sp>
      <p:sp>
        <p:nvSpPr>
          <p:cNvPr id="29" name="Текст 4">
            <a:extLst>
              <a:ext uri="{FF2B5EF4-FFF2-40B4-BE49-F238E27FC236}">
                <a16:creationId xmlns="" xmlns:a16="http://schemas.microsoft.com/office/drawing/2014/main" id="{7F3181AA-B631-4F77-9623-1A5DB2221B40}"/>
              </a:ext>
            </a:extLst>
          </p:cNvPr>
          <p:cNvSpPr txBox="1">
            <a:spLocks/>
          </p:cNvSpPr>
          <p:nvPr/>
        </p:nvSpPr>
        <p:spPr>
          <a:xfrm>
            <a:off x="1145890" y="2578808"/>
            <a:ext cx="4924384" cy="522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Федеральный закон от 10.07.2002 № </a:t>
            </a:r>
            <a:r>
              <a:rPr lang="en-US" sz="1600" b="1" dirty="0">
                <a:solidFill>
                  <a:schemeClr val="accent1"/>
                </a:solidFill>
              </a:rPr>
              <a:t>86-</a:t>
            </a:r>
            <a:r>
              <a:rPr lang="ru-RU" sz="1600" b="1" dirty="0">
                <a:solidFill>
                  <a:schemeClr val="accent1"/>
                </a:solidFill>
              </a:rPr>
              <a:t>ФЗ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«О Центральном банке Российской Федерации»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A39225-FA8B-437F-BD12-4B33ED785C5B}"/>
              </a:ext>
            </a:extLst>
          </p:cNvPr>
          <p:cNvSpPr/>
          <p:nvPr/>
        </p:nvSpPr>
        <p:spPr>
          <a:xfrm>
            <a:off x="1083745" y="4992410"/>
            <a:ext cx="417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Распоряжение Правительства Российской Федерации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от 25.09.2017 г. № 2039-р,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Приказ Банка России от 02.11.2017 г. № ОД-3150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7E2F7F-8EBB-463A-8E6A-F92F3D963BF5}"/>
              </a:ext>
            </a:extLst>
          </p:cNvPr>
          <p:cNvSpPr txBox="1">
            <a:spLocks/>
          </p:cNvSpPr>
          <p:nvPr/>
        </p:nvSpPr>
        <p:spPr>
          <a:xfrm>
            <a:off x="7171676" y="2489757"/>
            <a:ext cx="5029200" cy="528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Соглашение о сотрудничестве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в области повышения финансовой грамотности</a:t>
            </a:r>
            <a:endParaRPr lang="ru-RU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B63ECE0-1B09-4612-A4AD-86A0526F5A70}"/>
              </a:ext>
            </a:extLst>
          </p:cNvPr>
          <p:cNvSpPr/>
          <p:nvPr/>
        </p:nvSpPr>
        <p:spPr>
          <a:xfrm>
            <a:off x="7118408" y="2999345"/>
            <a:ext cx="4919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Стороны: Министерство просвещения РФ,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России </a:t>
            </a:r>
            <a:r>
              <a:rPr lang="ru-RU" sz="1200" dirty="0" smtClean="0"/>
              <a:t>от </a:t>
            </a:r>
            <a:r>
              <a:rPr lang="ru-RU" sz="1200" dirty="0"/>
              <a:t>08.09.2016</a:t>
            </a:r>
          </a:p>
          <a:p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B316CC-D3E5-4187-8CCF-FC0BAA648B13}"/>
              </a:ext>
            </a:extLst>
          </p:cNvPr>
          <p:cNvSpPr/>
          <p:nvPr/>
        </p:nvSpPr>
        <p:spPr>
          <a:xfrm>
            <a:off x="7081243" y="4912510"/>
            <a:ext cx="495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Стороны: Органы исполнительной власти субъектов РФ,</a:t>
            </a:r>
          </a:p>
          <a:p>
            <a:r>
              <a:rPr lang="ru-RU" sz="1200" dirty="0"/>
              <a:t>органы исполнительной власти субъектов РФ в сфере образования, </a:t>
            </a:r>
            <a:r>
              <a:rPr lang="ru-RU" sz="1200" dirty="0" smtClean="0"/>
              <a:t>Банк России </a:t>
            </a:r>
            <a:r>
              <a:rPr lang="ru-RU" sz="1200" dirty="0"/>
              <a:t>от 27.10.2017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1D86D5-2190-4241-B438-884E16A80E20}"/>
              </a:ext>
            </a:extLst>
          </p:cNvPr>
          <p:cNvSpPr txBox="1"/>
          <p:nvPr/>
        </p:nvSpPr>
        <p:spPr>
          <a:xfrm>
            <a:off x="75970" y="2207251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8AC1"/>
                  </a:solidFill>
                </a:ln>
                <a:noFill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05D45A-2CA2-4E81-9585-4D14F5E20D4F}"/>
              </a:ext>
            </a:extLst>
          </p:cNvPr>
          <p:cNvSpPr txBox="1"/>
          <p:nvPr/>
        </p:nvSpPr>
        <p:spPr>
          <a:xfrm>
            <a:off x="60519" y="4132889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F5AEE7-5879-4D9C-A348-7F0F7514BD20}"/>
              </a:ext>
            </a:extLst>
          </p:cNvPr>
          <p:cNvSpPr txBox="1"/>
          <p:nvPr/>
        </p:nvSpPr>
        <p:spPr>
          <a:xfrm>
            <a:off x="6067896" y="2093950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CDB123-7F4D-4209-808B-966E21BDA590}"/>
              </a:ext>
            </a:extLst>
          </p:cNvPr>
          <p:cNvSpPr txBox="1"/>
          <p:nvPr/>
        </p:nvSpPr>
        <p:spPr>
          <a:xfrm>
            <a:off x="6041577" y="4052990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39706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836C73-64A4-45A4-9D33-94717D7F5A89}"/>
              </a:ext>
            </a:extLst>
          </p:cNvPr>
          <p:cNvSpPr txBox="1"/>
          <p:nvPr/>
        </p:nvSpPr>
        <p:spPr>
          <a:xfrm>
            <a:off x="3944635" y="3943254"/>
            <a:ext cx="4536819" cy="15138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500" spc="-50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1</a:t>
            </a:r>
            <a:r>
              <a:rPr lang="ru-RU" dirty="0"/>
              <a:t> 0</a:t>
            </a:r>
            <a:r>
              <a:rPr lang="en-US" dirty="0"/>
              <a:t>00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9F4A8C-AFF5-4EE9-989D-F61DF6F9C439}"/>
              </a:ext>
            </a:extLst>
          </p:cNvPr>
          <p:cNvSpPr txBox="1"/>
          <p:nvPr/>
        </p:nvSpPr>
        <p:spPr>
          <a:xfrm>
            <a:off x="6463966" y="220269"/>
            <a:ext cx="2017139" cy="15138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spc="-500" dirty="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rPr>
              <a:t>3 000 000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07C1FE-47D6-46DA-9A80-183C0A42EC5E}"/>
              </a:ext>
            </a:extLst>
          </p:cNvPr>
          <p:cNvSpPr txBox="1"/>
          <p:nvPr/>
        </p:nvSpPr>
        <p:spPr>
          <a:xfrm>
            <a:off x="6079156" y="5184250"/>
            <a:ext cx="2382899" cy="15138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500" spc="-50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16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C1FB9F3-42A3-4249-B75E-564A8CAF3AF5}"/>
              </a:ext>
            </a:extLst>
          </p:cNvPr>
          <p:cNvSpPr/>
          <p:nvPr/>
        </p:nvSpPr>
        <p:spPr>
          <a:xfrm>
            <a:off x="8496186" y="4597102"/>
            <a:ext cx="3052009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all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БАЗОВЫХ И ОПОРНЫХ</a:t>
            </a:r>
            <a:r>
              <a:rPr kumimoji="0" lang="en-US" sz="1300" b="0" i="0" u="none" strike="noStrike" kern="1200" cap="all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en-US" sz="1300" b="0" i="0" u="none" strike="noStrike" kern="1200" cap="all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1300" b="0" i="0" u="none" strike="noStrike" kern="1200" cap="all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ОБРАЗОВАТЕЛЬНЫХ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all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ОРГАНИЗАЦИЙ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552D38B-232A-4047-88B3-814719481A70}"/>
              </a:ext>
            </a:extLst>
          </p:cNvPr>
          <p:cNvSpPr/>
          <p:nvPr/>
        </p:nvSpPr>
        <p:spPr>
          <a:xfrm>
            <a:off x="8496186" y="706090"/>
            <a:ext cx="340587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ОНЛАЙН-УРОКОВ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Учащимися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образовательных </a:t>
            </a:r>
            <a:b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5A52B12-3EE0-47C5-814D-8ED123244A02}"/>
              </a:ext>
            </a:extLst>
          </p:cNvPr>
          <p:cNvSpPr/>
          <p:nvPr/>
        </p:nvSpPr>
        <p:spPr>
          <a:xfrm>
            <a:off x="8487282" y="6021692"/>
            <a:ext cx="267457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ПРОФИЛЬНЫХ</a:t>
            </a:r>
            <a:r>
              <a:rPr kumimoji="0" lang="ru-RU" sz="13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 СМЕН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ДЕТСКИХ ЛАГЕРЯХ ОТДЫХА</a:t>
            </a:r>
            <a:endParaRPr kumimoji="0" lang="ru-RU" sz="13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4AA36AD-81D5-479F-B360-3B8092F6B29B}"/>
              </a:ext>
            </a:extLst>
          </p:cNvPr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78126ACF-258F-46F4-BBAA-E7429900C7FF}"/>
              </a:ext>
            </a:extLst>
          </p:cNvPr>
          <p:cNvCxnSpPr>
            <a:cxnSpLocks/>
          </p:cNvCxnSpPr>
          <p:nvPr/>
        </p:nvCxnSpPr>
        <p:spPr>
          <a:xfrm>
            <a:off x="8735364" y="652824"/>
            <a:ext cx="249555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AB5BCEDA-69F6-4D11-8044-E1999471E10E}"/>
              </a:ext>
            </a:extLst>
          </p:cNvPr>
          <p:cNvCxnSpPr>
            <a:cxnSpLocks/>
          </p:cNvCxnSpPr>
          <p:nvPr/>
        </p:nvCxnSpPr>
        <p:spPr>
          <a:xfrm>
            <a:off x="8735364" y="3116816"/>
            <a:ext cx="211455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5888B6F2-F3C6-4581-BB55-D3150E9D5E4E}"/>
              </a:ext>
            </a:extLst>
          </p:cNvPr>
          <p:cNvCxnSpPr>
            <a:cxnSpLocks/>
          </p:cNvCxnSpPr>
          <p:nvPr/>
        </p:nvCxnSpPr>
        <p:spPr>
          <a:xfrm>
            <a:off x="8728125" y="4438767"/>
            <a:ext cx="21717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E825C3B4-80C8-48F6-B475-FB64F10AB3C1}"/>
              </a:ext>
            </a:extLst>
          </p:cNvPr>
          <p:cNvCxnSpPr>
            <a:cxnSpLocks/>
          </p:cNvCxnSpPr>
          <p:nvPr/>
        </p:nvCxnSpPr>
        <p:spPr>
          <a:xfrm>
            <a:off x="8735364" y="5941170"/>
            <a:ext cx="3124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6E93DF4-E734-471A-BA95-0ED0221F5917}"/>
              </a:ext>
            </a:extLst>
          </p:cNvPr>
          <p:cNvSpPr txBox="1"/>
          <p:nvPr/>
        </p:nvSpPr>
        <p:spPr>
          <a:xfrm>
            <a:off x="648021" y="5104911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black"/>
                </a:solidFill>
                <a:latin typeface="Arial Black" panose="020B0A04020102020204" pitchFamily="34" charset="0"/>
              </a:rPr>
              <a:t>Результаты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black"/>
                </a:solidFill>
                <a:latin typeface="Arial Black" panose="020B0A04020102020204" pitchFamily="34" charset="0"/>
              </a:rPr>
              <a:t>2019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="" xmlns:a16="http://schemas.microsoft.com/office/drawing/2014/main" id="{4D29772D-98B9-424C-9923-6A8CB3A048B6}"/>
              </a:ext>
            </a:extLst>
          </p:cNvPr>
          <p:cNvSpPr/>
          <p:nvPr/>
        </p:nvSpPr>
        <p:spPr>
          <a:xfrm>
            <a:off x="513635" y="5322268"/>
            <a:ext cx="2645802" cy="988061"/>
          </a:xfrm>
          <a:custGeom>
            <a:avLst/>
            <a:gdLst>
              <a:gd name="connsiteX0" fmla="*/ 0 w 2141220"/>
              <a:gd name="connsiteY0" fmla="*/ 0 h 1170940"/>
              <a:gd name="connsiteX1" fmla="*/ 0 w 2141220"/>
              <a:gd name="connsiteY1" fmla="*/ 1170940 h 1170940"/>
              <a:gd name="connsiteX2" fmla="*/ 2141220 w 2141220"/>
              <a:gd name="connsiteY2" fmla="*/ 1170940 h 11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1220" h="1170940">
                <a:moveTo>
                  <a:pt x="0" y="0"/>
                </a:moveTo>
                <a:lnTo>
                  <a:pt x="0" y="1170940"/>
                </a:lnTo>
                <a:lnTo>
                  <a:pt x="2141220" y="1170940"/>
                </a:lnTo>
              </a:path>
            </a:pathLst>
          </a:custGeom>
          <a:noFill/>
          <a:ln w="127000">
            <a:solidFill>
              <a:srgbClr val="00B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CDE2D38-E834-4135-8992-9B236E1CDA90}"/>
              </a:ext>
            </a:extLst>
          </p:cNvPr>
          <p:cNvSpPr txBox="1"/>
          <p:nvPr/>
        </p:nvSpPr>
        <p:spPr>
          <a:xfrm>
            <a:off x="3996820" y="2702259"/>
            <a:ext cx="4536819" cy="15138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500" spc="-50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0</a:t>
            </a:r>
            <a:r>
              <a:rPr lang="en-US" dirty="0"/>
              <a:t>00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9C7F36F-CAA5-4ED4-8995-679277FAF782}"/>
              </a:ext>
            </a:extLst>
          </p:cNvPr>
          <p:cNvSpPr/>
          <p:nvPr/>
        </p:nvSpPr>
        <p:spPr>
          <a:xfrm>
            <a:off x="8514591" y="3208261"/>
            <a:ext cx="3387466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ПЕДАГОГОВ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ПОВЫСИЛИ КВАЛИФИКАЦИЮ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преподавания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264A3A5-A356-4415-906A-5ABA73ABD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0" y="4585269"/>
            <a:ext cx="1760607" cy="4333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0441858-EB9D-455F-BD01-D9BD876B4AD4}"/>
              </a:ext>
            </a:extLst>
          </p:cNvPr>
          <p:cNvSpPr txBox="1"/>
          <p:nvPr/>
        </p:nvSpPr>
        <p:spPr>
          <a:xfrm>
            <a:off x="3990509" y="1461264"/>
            <a:ext cx="4536819" cy="15138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500" spc="-50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60 0</a:t>
            </a:r>
            <a:r>
              <a:rPr lang="en-US" dirty="0"/>
              <a:t>00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17E9698-0315-4C06-B472-5055D2D162BB}"/>
              </a:ext>
            </a:extLst>
          </p:cNvPr>
          <p:cNvSpPr/>
          <p:nvPr/>
        </p:nvSpPr>
        <p:spPr>
          <a:xfrm>
            <a:off x="8472229" y="1905995"/>
            <a:ext cx="3732112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Мероприятий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детских лагерях отдыха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центрах дополнительного </a:t>
            </a:r>
          </a:p>
          <a:p>
            <a:pPr>
              <a:lnSpc>
                <a:spcPct val="90000"/>
              </a:lnSpc>
            </a:pPr>
            <a:r>
              <a:rPr lang="ru-RU" sz="1300" cap="all" spc="1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2219867E-4C0A-4229-A834-C41FB5502D98}"/>
              </a:ext>
            </a:extLst>
          </p:cNvPr>
          <p:cNvCxnSpPr>
            <a:cxnSpLocks/>
          </p:cNvCxnSpPr>
          <p:nvPr/>
        </p:nvCxnSpPr>
        <p:spPr>
          <a:xfrm>
            <a:off x="8728125" y="1826131"/>
            <a:ext cx="249555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="" xmlns:p14="http://schemas.microsoft.com/office/powerpoint/2010/main" val="9914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E780E543-D128-4F61-B76A-B7380ACE2473}"/>
              </a:ext>
            </a:extLst>
          </p:cNvPr>
          <p:cNvSpPr/>
          <p:nvPr/>
        </p:nvSpPr>
        <p:spPr>
          <a:xfrm>
            <a:off x="6420548" y="2229485"/>
            <a:ext cx="4593526" cy="4297889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86ECDDD-BB95-4C45-AFED-EB52542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192" y="445652"/>
            <a:ext cx="8439150" cy="324001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Этапы внедрения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51538AC-2705-424E-BA3B-4E52A9A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1231337" y="2229485"/>
            <a:ext cx="4620823" cy="4299837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D3FD26-87F0-4B09-929C-2AB1ED6AC659}"/>
              </a:ext>
            </a:extLst>
          </p:cNvPr>
          <p:cNvSpPr txBox="1"/>
          <p:nvPr/>
        </p:nvSpPr>
        <p:spPr>
          <a:xfrm>
            <a:off x="1805729" y="1718942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589073-4F17-4485-A59E-D216794AF6C7}"/>
              </a:ext>
            </a:extLst>
          </p:cNvPr>
          <p:cNvSpPr txBox="1"/>
          <p:nvPr/>
        </p:nvSpPr>
        <p:spPr>
          <a:xfrm>
            <a:off x="7902500" y="1802620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F450679-2B2F-4B0D-831A-460EC66AA95B}"/>
              </a:ext>
            </a:extLst>
          </p:cNvPr>
          <p:cNvSpPr/>
          <p:nvPr/>
        </p:nvSpPr>
        <p:spPr>
          <a:xfrm>
            <a:off x="8026027" y="2792604"/>
            <a:ext cx="2472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 ДОО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BF35CAE-FC4A-4AFF-8546-24FA887C3ACC}"/>
              </a:ext>
            </a:extLst>
          </p:cNvPr>
          <p:cNvSpPr/>
          <p:nvPr/>
        </p:nvSpPr>
        <p:spPr>
          <a:xfrm>
            <a:off x="6535476" y="3306703"/>
            <a:ext cx="4478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КГАОУ «Краевой центр образования»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МАДОУ № 62 </a:t>
            </a:r>
            <a:r>
              <a:rPr lang="ru-RU" sz="1050" b="1" dirty="0"/>
              <a:t>(г. Хабаровск)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МДОУ № 71 </a:t>
            </a:r>
            <a:r>
              <a:rPr lang="ru-RU" sz="1050" b="1" dirty="0"/>
              <a:t>(г. Комсомольск-на-Амуре)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МБДОУ № 14 </a:t>
            </a:r>
            <a:r>
              <a:rPr lang="ru-RU" sz="1050" b="1" dirty="0"/>
              <a:t>(г. Амурск)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МБДОУ № 7 «Родничок» </a:t>
            </a:r>
            <a:r>
              <a:rPr lang="ru-RU" sz="1050" b="1" dirty="0"/>
              <a:t>(</a:t>
            </a:r>
            <a:r>
              <a:rPr lang="ru-RU" sz="1050" b="1" dirty="0" smtClean="0"/>
              <a:t>р.п</a:t>
            </a:r>
            <a:r>
              <a:rPr lang="ru-RU" sz="1050" b="1" dirty="0"/>
              <a:t>. </a:t>
            </a:r>
            <a:r>
              <a:rPr lang="ru-RU" sz="1050" b="1" dirty="0" smtClean="0"/>
              <a:t>Чегдомын</a:t>
            </a:r>
            <a:r>
              <a:rPr lang="ru-RU" sz="1050" b="1" dirty="0"/>
              <a:t>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9AD8189-2BEC-45CA-A1FC-46760E8D4D09}"/>
              </a:ext>
            </a:extLst>
          </p:cNvPr>
          <p:cNvSpPr/>
          <p:nvPr/>
        </p:nvSpPr>
        <p:spPr>
          <a:xfrm>
            <a:off x="1330036" y="3306751"/>
            <a:ext cx="4230295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КГАОУ «Краевой центр образования»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МАОУ «Экономическая гимназия»</a:t>
            </a:r>
            <a:r>
              <a:rPr lang="en-US" dirty="0"/>
              <a:t> </a:t>
            </a:r>
            <a:r>
              <a:rPr lang="en-US" sz="1100" b="1" dirty="0"/>
              <a:t>(</a:t>
            </a:r>
            <a:r>
              <a:rPr lang="ru-RU" sz="1100" b="1" dirty="0"/>
              <a:t>г. Хабаровск)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МБОУ СОШ № 38 </a:t>
            </a:r>
            <a:r>
              <a:rPr lang="ru-RU" sz="1100" b="1" dirty="0"/>
              <a:t>(г. Хабаровск)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МАОУ </a:t>
            </a:r>
            <a:r>
              <a:rPr lang="ru-RU" dirty="0" smtClean="0"/>
              <a:t>«СШ </a:t>
            </a:r>
            <a:r>
              <a:rPr lang="ru-RU" dirty="0"/>
              <a:t>№ </a:t>
            </a:r>
            <a:r>
              <a:rPr lang="ru-RU" dirty="0" smtClean="0"/>
              <a:t>47» </a:t>
            </a:r>
            <a:r>
              <a:rPr lang="ru-RU" sz="1100" b="1" dirty="0"/>
              <a:t>(г. Хабаровск)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МОУ СОШ № 23 </a:t>
            </a:r>
            <a:r>
              <a:rPr lang="ru-RU" sz="1100" b="1" dirty="0"/>
              <a:t>(г. Комсомольск-на-Амуре)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МОУ СОШ № 27 </a:t>
            </a:r>
            <a:r>
              <a:rPr lang="ru-RU" sz="1100" b="1" dirty="0"/>
              <a:t>(г. Комсомольск-на-Амуре)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МОУ СОШ № 32 </a:t>
            </a:r>
            <a:r>
              <a:rPr lang="ru-RU" sz="1100" b="1" dirty="0"/>
              <a:t>(г. Комсомольск-на-Амуре)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МОУ СОШ № 36 </a:t>
            </a:r>
            <a:r>
              <a:rPr lang="ru-RU" sz="1100" b="1" dirty="0"/>
              <a:t>(г. Комсомольск-на-Амуре)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МОУ СОШ № 50 </a:t>
            </a:r>
            <a:r>
              <a:rPr lang="ru-RU" sz="1100" b="1" dirty="0"/>
              <a:t>(г. Комсомольск-на Амуре)</a:t>
            </a:r>
          </a:p>
          <a:p>
            <a:pPr lvl="0"/>
            <a:endParaRPr lang="ru-RU" dirty="0" smtClean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BB85E6-5446-48B0-9EBD-FBDAFA65B195}"/>
              </a:ext>
            </a:extLst>
          </p:cNvPr>
          <p:cNvSpPr/>
          <p:nvPr/>
        </p:nvSpPr>
        <p:spPr>
          <a:xfrm>
            <a:off x="1799725" y="2740076"/>
            <a:ext cx="209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 школы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араллелограмм 22">
            <a:extLst>
              <a:ext uri="{FF2B5EF4-FFF2-40B4-BE49-F238E27FC236}">
                <a16:creationId xmlns=""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980962"/>
            <a:ext cx="11325225" cy="4247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 smtClean="0">
                <a:solidFill>
                  <a:schemeClr val="bg1"/>
                </a:solidFill>
              </a:rPr>
              <a:t>Опорные образовательные организации Хабаровского края</a:t>
            </a:r>
            <a:endParaRPr lang="ru-RU" sz="24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3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ACFFA9BA-D5A9-4ACB-8253-C2C6A6137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00" y="1220021"/>
            <a:ext cx="6923228" cy="5376218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0B61AEC6-E34F-4F4B-B3BE-67F54FA42125}"/>
              </a:ext>
            </a:extLst>
          </p:cNvPr>
          <p:cNvSpPr/>
          <p:nvPr/>
        </p:nvSpPr>
        <p:spPr>
          <a:xfrm>
            <a:off x="3161508" y="987576"/>
            <a:ext cx="6418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/>
              </a:rPr>
              <a:t>УМК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«Основы финансовой грамотности» д</a:t>
            </a:r>
            <a:r>
              <a:rPr lang="ru-RU" sz="1600" dirty="0">
                <a:solidFill>
                  <a:schemeClr val="bg1"/>
                </a:solidFill>
                <a:latin typeface="Arial"/>
              </a:rPr>
              <a:t>ля </a:t>
            </a:r>
            <a:r>
              <a:rPr lang="ru-RU" sz="1600" dirty="0" smtClean="0">
                <a:solidFill>
                  <a:schemeClr val="bg1"/>
                </a:solidFill>
                <a:latin typeface="Arial"/>
              </a:rPr>
              <a:t>8–9 </a:t>
            </a:r>
            <a:r>
              <a:rPr lang="ru-RU" sz="1600" dirty="0">
                <a:solidFill>
                  <a:schemeClr val="bg1"/>
                </a:solidFill>
                <a:latin typeface="Arial"/>
              </a:rPr>
              <a:t>классов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AA386D9D-7944-4741-99E4-714A90C21522}"/>
              </a:ext>
            </a:extLst>
          </p:cNvPr>
          <p:cNvSpPr/>
          <p:nvPr/>
        </p:nvSpPr>
        <p:spPr>
          <a:xfrm>
            <a:off x="225771" y="1620684"/>
            <a:ext cx="3376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Сборник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демонстрационных материалов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проведения занятий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детей-сирот и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детей,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оставшихся без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попечения родителей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D653ADC1-A41D-4D56-8952-19048A616425}"/>
              </a:ext>
            </a:extLst>
          </p:cNvPr>
          <p:cNvSpPr/>
          <p:nvPr/>
        </p:nvSpPr>
        <p:spPr>
          <a:xfrm>
            <a:off x="9042400" y="1620684"/>
            <a:ext cx="306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2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Методические рекомендации по </a:t>
            </a:r>
            <a:r>
              <a:rPr kumimoji="0" lang="ru-RU" sz="1600" i="0" u="none" strike="noStrike" kern="1200" cap="none" spc="-2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организации повышения квалификации педагогических </a:t>
            </a:r>
            <a:r>
              <a:rPr kumimoji="0" lang="ru-RU" sz="1600" i="0" u="none" strike="noStrike" kern="1200" cap="none" spc="-2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работников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A2C06EC0-ADFE-4830-A8B7-34C7CCE57803}"/>
              </a:ext>
            </a:extLst>
          </p:cNvPr>
          <p:cNvSpPr/>
          <p:nvPr/>
        </p:nvSpPr>
        <p:spPr>
          <a:xfrm>
            <a:off x="9182468" y="4939640"/>
            <a:ext cx="308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Методические рекомендации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включению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курса</a:t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колледжах, техникумах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ED36B531-FBD3-406A-A8CC-28D55FAB6061}"/>
              </a:ext>
            </a:extLst>
          </p:cNvPr>
          <p:cNvSpPr/>
          <p:nvPr/>
        </p:nvSpPr>
        <p:spPr>
          <a:xfrm>
            <a:off x="225771" y="5062750"/>
            <a:ext cx="3036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Методические рекомендации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разработке курса в школе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25C899B5-C563-443A-B7F2-52FDD26954DB}"/>
              </a:ext>
            </a:extLst>
          </p:cNvPr>
          <p:cNvSpPr/>
          <p:nvPr/>
        </p:nvSpPr>
        <p:spPr>
          <a:xfrm>
            <a:off x="3765645" y="6490130"/>
            <a:ext cx="4858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Учебное пособие для начальной школы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8D1DEA-4C93-4EFD-9B21-CA7B9542E0FA}"/>
              </a:ext>
            </a:extLst>
          </p:cNvPr>
          <p:cNvSpPr/>
          <p:nvPr/>
        </p:nvSpPr>
        <p:spPr>
          <a:xfrm>
            <a:off x="5033889" y="3708075"/>
            <a:ext cx="2322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>
                <a:ln w="3175">
                  <a:solidFill>
                    <a:srgbClr val="3D87B1"/>
                  </a:solidFill>
                </a:ln>
                <a:latin typeface="Arial Black" panose="020B0A04020102020204" pitchFamily="34" charset="0"/>
              </a:rPr>
              <a:t>FINCULT.INFO</a:t>
            </a:r>
            <a:endParaRPr lang="ru-RU" sz="2000" spc="100" dirty="0">
              <a:ln w="3175">
                <a:solidFill>
                  <a:srgbClr val="3D87B1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E793072-B84D-4408-9347-1778C1512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5" t="1327" r="8235" b="1819"/>
          <a:stretch>
            <a:fillRect/>
          </a:stretch>
        </p:blipFill>
        <p:spPr>
          <a:xfrm>
            <a:off x="5503710" y="1373531"/>
            <a:ext cx="1178566" cy="1579267"/>
          </a:xfrm>
          <a:custGeom>
            <a:avLst/>
            <a:gdLst>
              <a:gd name="connsiteX0" fmla="*/ 130515 w 1203018"/>
              <a:gd name="connsiteY0" fmla="*/ 0 h 1668000"/>
              <a:gd name="connsiteX1" fmla="*/ 1072503 w 1203018"/>
              <a:gd name="connsiteY1" fmla="*/ 0 h 1668000"/>
              <a:gd name="connsiteX2" fmla="*/ 1203018 w 1203018"/>
              <a:gd name="connsiteY2" fmla="*/ 130515 h 1668000"/>
              <a:gd name="connsiteX3" fmla="*/ 1203018 w 1203018"/>
              <a:gd name="connsiteY3" fmla="*/ 1537485 h 1668000"/>
              <a:gd name="connsiteX4" fmla="*/ 1072503 w 1203018"/>
              <a:gd name="connsiteY4" fmla="*/ 1668000 h 1668000"/>
              <a:gd name="connsiteX5" fmla="*/ 130515 w 1203018"/>
              <a:gd name="connsiteY5" fmla="*/ 1668000 h 1668000"/>
              <a:gd name="connsiteX6" fmla="*/ 0 w 1203018"/>
              <a:gd name="connsiteY6" fmla="*/ 1537485 h 1668000"/>
              <a:gd name="connsiteX7" fmla="*/ 0 w 1203018"/>
              <a:gd name="connsiteY7" fmla="*/ 130515 h 1668000"/>
              <a:gd name="connsiteX8" fmla="*/ 130515 w 1203018"/>
              <a:gd name="connsiteY8" fmla="*/ 0 h 16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018" h="1668000">
                <a:moveTo>
                  <a:pt x="130515" y="0"/>
                </a:moveTo>
                <a:lnTo>
                  <a:pt x="1072503" y="0"/>
                </a:lnTo>
                <a:cubicBezTo>
                  <a:pt x="1144584" y="0"/>
                  <a:pt x="1203018" y="58434"/>
                  <a:pt x="1203018" y="130515"/>
                </a:cubicBezTo>
                <a:lnTo>
                  <a:pt x="1203018" y="1537485"/>
                </a:lnTo>
                <a:cubicBezTo>
                  <a:pt x="1203018" y="1609566"/>
                  <a:pt x="1144584" y="1668000"/>
                  <a:pt x="1072503" y="1668000"/>
                </a:cubicBezTo>
                <a:lnTo>
                  <a:pt x="130515" y="1668000"/>
                </a:lnTo>
                <a:cubicBezTo>
                  <a:pt x="58434" y="1668000"/>
                  <a:pt x="0" y="1609566"/>
                  <a:pt x="0" y="1537485"/>
                </a:cubicBezTo>
                <a:lnTo>
                  <a:pt x="0" y="130515"/>
                </a:lnTo>
                <a:cubicBezTo>
                  <a:pt x="0" y="58434"/>
                  <a:pt x="58434" y="0"/>
                  <a:pt x="130515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32" name="Рисунок 3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E7ED537-A099-4DF5-9B2C-46C4A5F49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"/>
          <a:stretch>
            <a:fillRect/>
          </a:stretch>
        </p:blipFill>
        <p:spPr>
          <a:xfrm>
            <a:off x="3602735" y="2248443"/>
            <a:ext cx="1174614" cy="1580576"/>
          </a:xfrm>
          <a:custGeom>
            <a:avLst/>
            <a:gdLst>
              <a:gd name="connsiteX0" fmla="*/ 65018 w 1247124"/>
              <a:gd name="connsiteY0" fmla="*/ 0 h 1702075"/>
              <a:gd name="connsiteX1" fmla="*/ 1182106 w 1247124"/>
              <a:gd name="connsiteY1" fmla="*/ 0 h 1702075"/>
              <a:gd name="connsiteX2" fmla="*/ 1213026 w 1247124"/>
              <a:gd name="connsiteY2" fmla="*/ 20847 h 1702075"/>
              <a:gd name="connsiteX3" fmla="*/ 1247124 w 1247124"/>
              <a:gd name="connsiteY3" fmla="*/ 103167 h 1702075"/>
              <a:gd name="connsiteX4" fmla="*/ 1247124 w 1247124"/>
              <a:gd name="connsiteY4" fmla="*/ 1585656 h 1702075"/>
              <a:gd name="connsiteX5" fmla="*/ 1130705 w 1247124"/>
              <a:gd name="connsiteY5" fmla="*/ 1702075 h 1702075"/>
              <a:gd name="connsiteX6" fmla="*/ 116419 w 1247124"/>
              <a:gd name="connsiteY6" fmla="*/ 1702075 h 1702075"/>
              <a:gd name="connsiteX7" fmla="*/ 0 w 1247124"/>
              <a:gd name="connsiteY7" fmla="*/ 1585656 h 1702075"/>
              <a:gd name="connsiteX8" fmla="*/ 0 w 1247124"/>
              <a:gd name="connsiteY8" fmla="*/ 103167 h 1702075"/>
              <a:gd name="connsiteX9" fmla="*/ 34099 w 1247124"/>
              <a:gd name="connsiteY9" fmla="*/ 20847 h 17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124" h="1702075">
                <a:moveTo>
                  <a:pt x="65018" y="0"/>
                </a:moveTo>
                <a:lnTo>
                  <a:pt x="1182106" y="0"/>
                </a:lnTo>
                <a:lnTo>
                  <a:pt x="1213026" y="20847"/>
                </a:lnTo>
                <a:cubicBezTo>
                  <a:pt x="1234093" y="41914"/>
                  <a:pt x="1247124" y="71019"/>
                  <a:pt x="1247124" y="103167"/>
                </a:cubicBezTo>
                <a:lnTo>
                  <a:pt x="1247124" y="1585656"/>
                </a:lnTo>
                <a:cubicBezTo>
                  <a:pt x="1247124" y="1649952"/>
                  <a:pt x="1195001" y="1702075"/>
                  <a:pt x="1130705" y="1702075"/>
                </a:cubicBezTo>
                <a:lnTo>
                  <a:pt x="116419" y="1702075"/>
                </a:lnTo>
                <a:cubicBezTo>
                  <a:pt x="52123" y="1702075"/>
                  <a:pt x="0" y="1649952"/>
                  <a:pt x="0" y="1585656"/>
                </a:cubicBezTo>
                <a:lnTo>
                  <a:pt x="0" y="103167"/>
                </a:lnTo>
                <a:cubicBezTo>
                  <a:pt x="0" y="71019"/>
                  <a:pt x="13031" y="41914"/>
                  <a:pt x="34099" y="20847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F8065EE-A184-4475-9868-A8C4B847E6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2" t="468" r="3139" b="815"/>
          <a:stretch>
            <a:fillRect/>
          </a:stretch>
        </p:blipFill>
        <p:spPr>
          <a:xfrm>
            <a:off x="3602735" y="3987755"/>
            <a:ext cx="1174614" cy="1580577"/>
          </a:xfrm>
          <a:custGeom>
            <a:avLst/>
            <a:gdLst>
              <a:gd name="connsiteX0" fmla="*/ 159594 w 1247124"/>
              <a:gd name="connsiteY0" fmla="*/ 0 h 1626919"/>
              <a:gd name="connsiteX1" fmla="*/ 1087530 w 1247124"/>
              <a:gd name="connsiteY1" fmla="*/ 0 h 1626919"/>
              <a:gd name="connsiteX2" fmla="*/ 1247124 w 1247124"/>
              <a:gd name="connsiteY2" fmla="*/ 159594 h 1626919"/>
              <a:gd name="connsiteX3" fmla="*/ 1247124 w 1247124"/>
              <a:gd name="connsiteY3" fmla="*/ 1467325 h 1626919"/>
              <a:gd name="connsiteX4" fmla="*/ 1087530 w 1247124"/>
              <a:gd name="connsiteY4" fmla="*/ 1626919 h 1626919"/>
              <a:gd name="connsiteX5" fmla="*/ 159594 w 1247124"/>
              <a:gd name="connsiteY5" fmla="*/ 1626919 h 1626919"/>
              <a:gd name="connsiteX6" fmla="*/ 0 w 1247124"/>
              <a:gd name="connsiteY6" fmla="*/ 1467325 h 1626919"/>
              <a:gd name="connsiteX7" fmla="*/ 0 w 1247124"/>
              <a:gd name="connsiteY7" fmla="*/ 159594 h 1626919"/>
              <a:gd name="connsiteX8" fmla="*/ 159594 w 1247124"/>
              <a:gd name="connsiteY8" fmla="*/ 0 h 16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124" h="1626919">
                <a:moveTo>
                  <a:pt x="159594" y="0"/>
                </a:moveTo>
                <a:lnTo>
                  <a:pt x="1087530" y="0"/>
                </a:lnTo>
                <a:cubicBezTo>
                  <a:pt x="1175671" y="0"/>
                  <a:pt x="1247124" y="71453"/>
                  <a:pt x="1247124" y="159594"/>
                </a:cubicBezTo>
                <a:lnTo>
                  <a:pt x="1247124" y="1467325"/>
                </a:lnTo>
                <a:cubicBezTo>
                  <a:pt x="1247124" y="1555466"/>
                  <a:pt x="1175671" y="1626919"/>
                  <a:pt x="1087530" y="1626919"/>
                </a:cubicBezTo>
                <a:lnTo>
                  <a:pt x="159594" y="1626919"/>
                </a:lnTo>
                <a:cubicBezTo>
                  <a:pt x="71453" y="1626919"/>
                  <a:pt x="0" y="1555466"/>
                  <a:pt x="0" y="1467325"/>
                </a:cubicBezTo>
                <a:lnTo>
                  <a:pt x="0" y="159594"/>
                </a:lnTo>
                <a:cubicBezTo>
                  <a:pt x="0" y="71453"/>
                  <a:pt x="71453" y="0"/>
                  <a:pt x="159594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39" name="Рисунок 38" descr="Изображение выглядит как ед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FC24FDB0-8D55-40C0-BF92-ABBFA39C34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0" r="1955"/>
          <a:stretch>
            <a:fillRect/>
          </a:stretch>
        </p:blipFill>
        <p:spPr>
          <a:xfrm>
            <a:off x="5538629" y="4830696"/>
            <a:ext cx="1158771" cy="1580577"/>
          </a:xfrm>
          <a:custGeom>
            <a:avLst/>
            <a:gdLst>
              <a:gd name="connsiteX0" fmla="*/ 147847 w 1235377"/>
              <a:gd name="connsiteY0" fmla="*/ 0 h 1589810"/>
              <a:gd name="connsiteX1" fmla="*/ 1075783 w 1235377"/>
              <a:gd name="connsiteY1" fmla="*/ 0 h 1589810"/>
              <a:gd name="connsiteX2" fmla="*/ 1235377 w 1235377"/>
              <a:gd name="connsiteY2" fmla="*/ 159594 h 1589810"/>
              <a:gd name="connsiteX3" fmla="*/ 1235377 w 1235377"/>
              <a:gd name="connsiteY3" fmla="*/ 1467325 h 1589810"/>
              <a:gd name="connsiteX4" fmla="*/ 1188633 w 1235377"/>
              <a:gd name="connsiteY4" fmla="*/ 1580175 h 1589810"/>
              <a:gd name="connsiteX5" fmla="*/ 1174342 w 1235377"/>
              <a:gd name="connsiteY5" fmla="*/ 1589810 h 1589810"/>
              <a:gd name="connsiteX6" fmla="*/ 49288 w 1235377"/>
              <a:gd name="connsiteY6" fmla="*/ 1589810 h 1589810"/>
              <a:gd name="connsiteX7" fmla="*/ 34997 w 1235377"/>
              <a:gd name="connsiteY7" fmla="*/ 1580175 h 1589810"/>
              <a:gd name="connsiteX8" fmla="*/ 795 w 1235377"/>
              <a:gd name="connsiteY8" fmla="*/ 1529446 h 1589810"/>
              <a:gd name="connsiteX9" fmla="*/ 0 w 1235377"/>
              <a:gd name="connsiteY9" fmla="*/ 1525510 h 1589810"/>
              <a:gd name="connsiteX10" fmla="*/ 0 w 1235377"/>
              <a:gd name="connsiteY10" fmla="*/ 101410 h 1589810"/>
              <a:gd name="connsiteX11" fmla="*/ 795 w 1235377"/>
              <a:gd name="connsiteY11" fmla="*/ 97473 h 1589810"/>
              <a:gd name="connsiteX12" fmla="*/ 147847 w 1235377"/>
              <a:gd name="connsiteY12" fmla="*/ 0 h 15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377" h="1589810">
                <a:moveTo>
                  <a:pt x="147847" y="0"/>
                </a:moveTo>
                <a:lnTo>
                  <a:pt x="1075783" y="0"/>
                </a:lnTo>
                <a:cubicBezTo>
                  <a:pt x="1163924" y="0"/>
                  <a:pt x="1235377" y="71453"/>
                  <a:pt x="1235377" y="159594"/>
                </a:cubicBezTo>
                <a:lnTo>
                  <a:pt x="1235377" y="1467325"/>
                </a:lnTo>
                <a:cubicBezTo>
                  <a:pt x="1235377" y="1511396"/>
                  <a:pt x="1217514" y="1551294"/>
                  <a:pt x="1188633" y="1580175"/>
                </a:cubicBezTo>
                <a:lnTo>
                  <a:pt x="1174342" y="1589810"/>
                </a:lnTo>
                <a:lnTo>
                  <a:pt x="49288" y="1589810"/>
                </a:lnTo>
                <a:lnTo>
                  <a:pt x="34997" y="1580175"/>
                </a:lnTo>
                <a:cubicBezTo>
                  <a:pt x="20557" y="1565735"/>
                  <a:pt x="8871" y="1548540"/>
                  <a:pt x="795" y="1529446"/>
                </a:cubicBezTo>
                <a:lnTo>
                  <a:pt x="0" y="1525510"/>
                </a:lnTo>
                <a:lnTo>
                  <a:pt x="0" y="101410"/>
                </a:lnTo>
                <a:lnTo>
                  <a:pt x="795" y="97473"/>
                </a:lnTo>
                <a:cubicBezTo>
                  <a:pt x="25023" y="40193"/>
                  <a:pt x="81742" y="0"/>
                  <a:pt x="147847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41" name="Рисунок 40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1FF9CDA-1FAC-4B7C-BF41-5268F17640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8" t="1117" r="5474"/>
          <a:stretch>
            <a:fillRect/>
          </a:stretch>
        </p:blipFill>
        <p:spPr>
          <a:xfrm>
            <a:off x="7444114" y="3987816"/>
            <a:ext cx="1238808" cy="1580577"/>
          </a:xfrm>
          <a:custGeom>
            <a:avLst/>
            <a:gdLst>
              <a:gd name="connsiteX0" fmla="*/ 159594 w 1247124"/>
              <a:gd name="connsiteY0" fmla="*/ 0 h 1572054"/>
              <a:gd name="connsiteX1" fmla="*/ 1087530 w 1247124"/>
              <a:gd name="connsiteY1" fmla="*/ 0 h 1572054"/>
              <a:gd name="connsiteX2" fmla="*/ 1247124 w 1247124"/>
              <a:gd name="connsiteY2" fmla="*/ 159594 h 1572054"/>
              <a:gd name="connsiteX3" fmla="*/ 1247124 w 1247124"/>
              <a:gd name="connsiteY3" fmla="*/ 1467325 h 1572054"/>
              <a:gd name="connsiteX4" fmla="*/ 1234582 w 1247124"/>
              <a:gd name="connsiteY4" fmla="*/ 1529446 h 1572054"/>
              <a:gd name="connsiteX5" fmla="*/ 1205855 w 1247124"/>
              <a:gd name="connsiteY5" fmla="*/ 1572054 h 1572054"/>
              <a:gd name="connsiteX6" fmla="*/ 41269 w 1247124"/>
              <a:gd name="connsiteY6" fmla="*/ 1572054 h 1572054"/>
              <a:gd name="connsiteX7" fmla="*/ 12542 w 1247124"/>
              <a:gd name="connsiteY7" fmla="*/ 1529446 h 1572054"/>
              <a:gd name="connsiteX8" fmla="*/ 0 w 1247124"/>
              <a:gd name="connsiteY8" fmla="*/ 1467325 h 1572054"/>
              <a:gd name="connsiteX9" fmla="*/ 0 w 1247124"/>
              <a:gd name="connsiteY9" fmla="*/ 159594 h 1572054"/>
              <a:gd name="connsiteX10" fmla="*/ 159594 w 1247124"/>
              <a:gd name="connsiteY10" fmla="*/ 0 h 157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124" h="1572054">
                <a:moveTo>
                  <a:pt x="159594" y="0"/>
                </a:moveTo>
                <a:lnTo>
                  <a:pt x="1087530" y="0"/>
                </a:lnTo>
                <a:cubicBezTo>
                  <a:pt x="1175671" y="0"/>
                  <a:pt x="1247124" y="71453"/>
                  <a:pt x="1247124" y="159594"/>
                </a:cubicBezTo>
                <a:lnTo>
                  <a:pt x="1247124" y="1467325"/>
                </a:lnTo>
                <a:cubicBezTo>
                  <a:pt x="1247124" y="1489361"/>
                  <a:pt x="1242658" y="1510353"/>
                  <a:pt x="1234582" y="1529446"/>
                </a:cubicBezTo>
                <a:lnTo>
                  <a:pt x="1205855" y="1572054"/>
                </a:lnTo>
                <a:lnTo>
                  <a:pt x="41269" y="1572054"/>
                </a:lnTo>
                <a:lnTo>
                  <a:pt x="12542" y="1529446"/>
                </a:lnTo>
                <a:cubicBezTo>
                  <a:pt x="4466" y="1510353"/>
                  <a:pt x="0" y="1489361"/>
                  <a:pt x="0" y="1467325"/>
                </a:cubicBezTo>
                <a:lnTo>
                  <a:pt x="0" y="159594"/>
                </a:lnTo>
                <a:cubicBezTo>
                  <a:pt x="0" y="71453"/>
                  <a:pt x="71453" y="0"/>
                  <a:pt x="159594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40" name="Рисунок 3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4F25F9D-F896-4928-B94F-2F752C0E8F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4114" y="2262351"/>
            <a:ext cx="1238808" cy="1579266"/>
          </a:xfrm>
          <a:custGeom>
            <a:avLst/>
            <a:gdLst>
              <a:gd name="connsiteX0" fmla="*/ 112620 w 1232128"/>
              <a:gd name="connsiteY0" fmla="*/ 0 h 1570750"/>
              <a:gd name="connsiteX1" fmla="*/ 1119509 w 1232128"/>
              <a:gd name="connsiteY1" fmla="*/ 0 h 1570750"/>
              <a:gd name="connsiteX2" fmla="*/ 1142153 w 1232128"/>
              <a:gd name="connsiteY2" fmla="*/ 4572 h 1570750"/>
              <a:gd name="connsiteX3" fmla="*/ 1227084 w 1232128"/>
              <a:gd name="connsiteY3" fmla="*/ 89503 h 1570750"/>
              <a:gd name="connsiteX4" fmla="*/ 1232128 w 1232128"/>
              <a:gd name="connsiteY4" fmla="*/ 114485 h 1570750"/>
              <a:gd name="connsiteX5" fmla="*/ 1232128 w 1232128"/>
              <a:gd name="connsiteY5" fmla="*/ 1496494 h 1570750"/>
              <a:gd name="connsiteX6" fmla="*/ 1227084 w 1232128"/>
              <a:gd name="connsiteY6" fmla="*/ 1521476 h 1570750"/>
              <a:gd name="connsiteX7" fmla="*/ 1193863 w 1232128"/>
              <a:gd name="connsiteY7" fmla="*/ 1570750 h 1570750"/>
              <a:gd name="connsiteX8" fmla="*/ 38265 w 1232128"/>
              <a:gd name="connsiteY8" fmla="*/ 1570750 h 1570750"/>
              <a:gd name="connsiteX9" fmla="*/ 5044 w 1232128"/>
              <a:gd name="connsiteY9" fmla="*/ 1521476 h 1570750"/>
              <a:gd name="connsiteX10" fmla="*/ 0 w 1232128"/>
              <a:gd name="connsiteY10" fmla="*/ 1496494 h 1570750"/>
              <a:gd name="connsiteX11" fmla="*/ 0 w 1232128"/>
              <a:gd name="connsiteY11" fmla="*/ 114485 h 1570750"/>
              <a:gd name="connsiteX12" fmla="*/ 5044 w 1232128"/>
              <a:gd name="connsiteY12" fmla="*/ 89503 h 1570750"/>
              <a:gd name="connsiteX13" fmla="*/ 89975 w 1232128"/>
              <a:gd name="connsiteY13" fmla="*/ 4572 h 157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128" h="1570750">
                <a:moveTo>
                  <a:pt x="112620" y="0"/>
                </a:moveTo>
                <a:lnTo>
                  <a:pt x="1119509" y="0"/>
                </a:lnTo>
                <a:lnTo>
                  <a:pt x="1142153" y="4572"/>
                </a:lnTo>
                <a:cubicBezTo>
                  <a:pt x="1180340" y="20724"/>
                  <a:pt x="1210932" y="51316"/>
                  <a:pt x="1227084" y="89503"/>
                </a:cubicBezTo>
                <a:lnTo>
                  <a:pt x="1232128" y="114485"/>
                </a:lnTo>
                <a:lnTo>
                  <a:pt x="1232128" y="1496494"/>
                </a:lnTo>
                <a:lnTo>
                  <a:pt x="1227084" y="1521476"/>
                </a:lnTo>
                <a:lnTo>
                  <a:pt x="1193863" y="1570750"/>
                </a:lnTo>
                <a:lnTo>
                  <a:pt x="38265" y="1570750"/>
                </a:lnTo>
                <a:lnTo>
                  <a:pt x="5044" y="1521476"/>
                </a:lnTo>
                <a:lnTo>
                  <a:pt x="0" y="1496494"/>
                </a:lnTo>
                <a:lnTo>
                  <a:pt x="0" y="114485"/>
                </a:lnTo>
                <a:lnTo>
                  <a:pt x="5044" y="89503"/>
                </a:lnTo>
                <a:cubicBezTo>
                  <a:pt x="21196" y="51316"/>
                  <a:pt x="51788" y="20724"/>
                  <a:pt x="89975" y="4572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1412240" y="-510"/>
            <a:ext cx="10088880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1845627" y="419668"/>
            <a:ext cx="9199203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spc="12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РАЗРАБОТАНЫ УЧЕБНО-МЕТОДИЧЕСКИЕ МАТЕРИАЛЫ</a:t>
            </a:r>
          </a:p>
        </p:txBody>
      </p:sp>
    </p:spTree>
    <p:extLst>
      <p:ext uri="{BB962C8B-B14F-4D97-AF65-F5344CB8AC3E}">
        <p14:creationId xmlns="" xmlns:p14="http://schemas.microsoft.com/office/powerpoint/2010/main" val="2154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DDE7B47-4EDF-4D05-B42B-8F2DA2C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="" xmlns:a16="http://schemas.microsoft.com/office/drawing/2014/main" id="{564E63E8-54EA-414B-8CEC-F9B5C08F9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6154288"/>
              </p:ext>
            </p:extLst>
          </p:nvPr>
        </p:nvGraphicFramePr>
        <p:xfrm>
          <a:off x="438150" y="1976438"/>
          <a:ext cx="11537540" cy="377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1144491"/>
            <a:ext cx="11325225" cy="4247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>
                <a:solidFill>
                  <a:schemeClr val="bg1"/>
                </a:solidFill>
              </a:rPr>
              <a:t>ФИНАНСОВАЯ ГРАМОТНОСТЬ ВКЛЮЧЕНА ВО ФГОС и </a:t>
            </a:r>
            <a:r>
              <a:rPr lang="ru-RU" sz="2400" spc="120" dirty="0" smtClean="0">
                <a:solidFill>
                  <a:schemeClr val="bg1"/>
                </a:solidFill>
              </a:rPr>
              <a:t>ПООП</a:t>
            </a:r>
            <a:endParaRPr lang="ru-RU" sz="24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3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E780E543-D128-4F61-B76A-B7380ACE2473}"/>
              </a:ext>
            </a:extLst>
          </p:cNvPr>
          <p:cNvSpPr/>
          <p:nvPr/>
        </p:nvSpPr>
        <p:spPr>
          <a:xfrm>
            <a:off x="4281560" y="2226674"/>
            <a:ext cx="3626540" cy="1964440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86ECDDD-BB95-4C45-AFED-EB52542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7192" y="445652"/>
            <a:ext cx="8439150" cy="324001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Этапы внедрения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51538AC-2705-424E-BA3B-4E52A9A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5471B79-2CDA-4C57-980D-03D56B5BA726}"/>
              </a:ext>
            </a:extLst>
          </p:cNvPr>
          <p:cNvSpPr/>
          <p:nvPr/>
        </p:nvSpPr>
        <p:spPr>
          <a:xfrm>
            <a:off x="450160" y="4798150"/>
            <a:ext cx="11325225" cy="594731"/>
          </a:xfrm>
          <a:prstGeom prst="roundRect">
            <a:avLst>
              <a:gd name="adj" fmla="val 18793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Банка России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450160" y="2227653"/>
            <a:ext cx="3626540" cy="1964440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D3FD26-87F0-4B09-929C-2AB1ED6AC659}"/>
              </a:ext>
            </a:extLst>
          </p:cNvPr>
          <p:cNvSpPr txBox="1"/>
          <p:nvPr/>
        </p:nvSpPr>
        <p:spPr>
          <a:xfrm>
            <a:off x="564602" y="1781948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A405EE0-C2C7-48F1-B926-7DBC386D236E}"/>
              </a:ext>
            </a:extLst>
          </p:cNvPr>
          <p:cNvSpPr/>
          <p:nvPr/>
        </p:nvSpPr>
        <p:spPr>
          <a:xfrm>
            <a:off x="8115302" y="2226674"/>
            <a:ext cx="3626538" cy="1964440"/>
          </a:xfrm>
          <a:prstGeom prst="roundRect">
            <a:avLst>
              <a:gd name="adj" fmla="val 7454"/>
            </a:avLst>
          </a:prstGeom>
          <a:solidFill>
            <a:srgbClr val="D9F5FB">
              <a:alpha val="5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C0D8626F-6EAE-4836-99DA-83022AD49194}"/>
              </a:ext>
            </a:extLst>
          </p:cNvPr>
          <p:cNvSpPr/>
          <p:nvPr/>
        </p:nvSpPr>
        <p:spPr>
          <a:xfrm>
            <a:off x="1992569" y="4402422"/>
            <a:ext cx="403222" cy="201295"/>
          </a:xfrm>
          <a:prstGeom prst="triangle">
            <a:avLst/>
          </a:prstGeom>
          <a:solidFill>
            <a:srgbClr val="D9F5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C0D8626F-6EAE-4836-99DA-83022AD49194}"/>
              </a:ext>
            </a:extLst>
          </p:cNvPr>
          <p:cNvSpPr/>
          <p:nvPr/>
        </p:nvSpPr>
        <p:spPr>
          <a:xfrm>
            <a:off x="5637804" y="4402423"/>
            <a:ext cx="403222" cy="201295"/>
          </a:xfrm>
          <a:prstGeom prst="triangle">
            <a:avLst/>
          </a:prstGeom>
          <a:solidFill>
            <a:srgbClr val="D9F5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C0D8626F-6EAE-4836-99DA-83022AD49194}"/>
              </a:ext>
            </a:extLst>
          </p:cNvPr>
          <p:cNvSpPr/>
          <p:nvPr/>
        </p:nvSpPr>
        <p:spPr>
          <a:xfrm>
            <a:off x="9429517" y="4433734"/>
            <a:ext cx="403222" cy="201295"/>
          </a:xfrm>
          <a:prstGeom prst="triangle">
            <a:avLst/>
          </a:prstGeom>
          <a:solidFill>
            <a:srgbClr val="D9F5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172B98D7-C0F7-4C63-9897-540BE03E3011}"/>
              </a:ext>
            </a:extLst>
          </p:cNvPr>
          <p:cNvSpPr/>
          <p:nvPr/>
        </p:nvSpPr>
        <p:spPr>
          <a:xfrm>
            <a:off x="450160" y="5556002"/>
            <a:ext cx="11325225" cy="594731"/>
          </a:xfrm>
          <a:prstGeom prst="roundRect">
            <a:avLst>
              <a:gd name="adj" fmla="val 18793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мероприятиях Банка России по обмену опытом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589073-4F17-4485-A59E-D216794AF6C7}"/>
              </a:ext>
            </a:extLst>
          </p:cNvPr>
          <p:cNvSpPr txBox="1"/>
          <p:nvPr/>
        </p:nvSpPr>
        <p:spPr>
          <a:xfrm>
            <a:off x="4398344" y="1781948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DBECF6-2A41-4E19-838C-898258EC5A8E}"/>
              </a:ext>
            </a:extLst>
          </p:cNvPr>
          <p:cNvSpPr txBox="1"/>
          <p:nvPr/>
        </p:nvSpPr>
        <p:spPr>
          <a:xfrm>
            <a:off x="8360336" y="1781948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F450679-2B2F-4B0D-831A-460EC66AA95B}"/>
              </a:ext>
            </a:extLst>
          </p:cNvPr>
          <p:cNvSpPr/>
          <p:nvPr/>
        </p:nvSpPr>
        <p:spPr>
          <a:xfrm>
            <a:off x="4321735" y="2718670"/>
            <a:ext cx="383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ПРОГРАММЫ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BF35CAE-FC4A-4AFF-8546-24FA887C3ACC}"/>
              </a:ext>
            </a:extLst>
          </p:cNvPr>
          <p:cNvSpPr/>
          <p:nvPr/>
        </p:nvSpPr>
        <p:spPr>
          <a:xfrm>
            <a:off x="4199815" y="31079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Выбрать формат внедрения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Составить рабочую программу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9AD8189-2BEC-45CA-A1FC-46760E8D4D09}"/>
              </a:ext>
            </a:extLst>
          </p:cNvPr>
          <p:cNvSpPr/>
          <p:nvPr/>
        </p:nvSpPr>
        <p:spPr>
          <a:xfrm>
            <a:off x="513892" y="3069495"/>
            <a:ext cx="3279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Ознакомиться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с методическими рекомендациями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по включению ФГ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в образовательный процесс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BB85E6-5446-48B0-9EBD-FBDAFA65B195}"/>
              </a:ext>
            </a:extLst>
          </p:cNvPr>
          <p:cNvSpPr/>
          <p:nvPr/>
        </p:nvSpPr>
        <p:spPr>
          <a:xfrm>
            <a:off x="520545" y="2713739"/>
            <a:ext cx="1555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A46CCA7-16E3-4378-ACD0-7222DB6B4741}"/>
              </a:ext>
            </a:extLst>
          </p:cNvPr>
          <p:cNvSpPr/>
          <p:nvPr/>
        </p:nvSpPr>
        <p:spPr>
          <a:xfrm>
            <a:off x="8112960" y="299256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Включить модули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 по финансовой грамотности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 в учебный план на постоянной основе</a:t>
            </a:r>
            <a:endParaRPr lang="en-US" sz="1400" dirty="0">
              <a:solidFill>
                <a:srgbClr val="000000"/>
              </a:solidFill>
            </a:endParaRPr>
          </a:p>
          <a:p>
            <a:pPr indent="-18000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Руководствоваться материалами </a:t>
            </a:r>
          </a:p>
          <a:p>
            <a:pPr indent="-180000"/>
            <a:r>
              <a:rPr lang="ru-RU" sz="1400" dirty="0" smtClean="0">
                <a:cs typeface="Arial" panose="020B0604020202020204" pitchFamily="34" charset="0"/>
              </a:rPr>
              <a:t>    сайта </a:t>
            </a:r>
            <a:r>
              <a:rPr lang="ru-RU" sz="1400" dirty="0">
                <a:cs typeface="Arial" panose="020B0604020202020204" pitchFamily="34" charset="0"/>
              </a:rPr>
              <a:t>«Финансовая культура»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D76D460-16EF-4510-8D7A-B0502222D5E6}"/>
              </a:ext>
            </a:extLst>
          </p:cNvPr>
          <p:cNvSpPr/>
          <p:nvPr/>
        </p:nvSpPr>
        <p:spPr>
          <a:xfrm>
            <a:off x="8183296" y="2713739"/>
            <a:ext cx="14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endParaRPr lang="ru-RU" sz="1600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=""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980962"/>
            <a:ext cx="11325225" cy="7571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spc="120" dirty="0">
                <a:solidFill>
                  <a:schemeClr val="bg1"/>
                </a:solidFill>
              </a:rPr>
              <a:t>КАК ВНЕДРЯТЬ </a:t>
            </a:r>
            <a:r>
              <a:rPr lang="ru-RU" sz="2400" spc="120" smtClean="0">
                <a:solidFill>
                  <a:schemeClr val="bg1"/>
                </a:solidFill>
              </a:rPr>
              <a:t>ФИНАНСОВУЮ </a:t>
            </a:r>
            <a:r>
              <a:rPr lang="ru-RU" sz="2400" spc="120" smtClean="0">
                <a:solidFill>
                  <a:schemeClr val="bg1"/>
                </a:solidFill>
              </a:rPr>
              <a:t>ГРАМОТНОСТЬ В </a:t>
            </a:r>
            <a:r>
              <a:rPr lang="ru-RU" sz="2400" spc="120" dirty="0">
                <a:solidFill>
                  <a:schemeClr val="bg1"/>
                </a:solidFill>
              </a:rPr>
              <a:t>ОБРАЗОВАТЕЛЬНЫХ ОРГАНИЗАЦИЯХ</a:t>
            </a:r>
            <a:r>
              <a:rPr lang="ru-RU" sz="2400" spc="120" dirty="0" smtClean="0">
                <a:solidFill>
                  <a:schemeClr val="bg1"/>
                </a:solidFill>
              </a:rPr>
              <a:t>?</a:t>
            </a:r>
            <a:endParaRPr lang="ru-RU" sz="24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15">
            <a:extLst>
              <a:ext uri="{FF2B5EF4-FFF2-40B4-BE49-F238E27FC236}">
                <a16:creationId xmlns="" xmlns:a16="http://schemas.microsoft.com/office/drawing/2014/main" id="{1575FA43-5070-4DA5-B098-FCBA4C69FAFE}"/>
              </a:ext>
            </a:extLst>
          </p:cNvPr>
          <p:cNvSpPr/>
          <p:nvPr/>
        </p:nvSpPr>
        <p:spPr>
          <a:xfrm>
            <a:off x="4213926" y="1326876"/>
            <a:ext cx="3324794" cy="900491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solidFill>
              <a:srgbClr val="63B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693C8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BCB1F9-129B-47CD-97CE-44E933A66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03" y="5979022"/>
            <a:ext cx="473440" cy="473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97015DC-8A3D-4D9D-AEA6-5FF8462DFE1C}"/>
              </a:ext>
            </a:extLst>
          </p:cNvPr>
          <p:cNvSpPr/>
          <p:nvPr/>
        </p:nvSpPr>
        <p:spPr>
          <a:xfrm>
            <a:off x="1008702" y="5631695"/>
            <a:ext cx="4864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Карачун Лада Андреевна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ачальник экономического отдела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Комарова Наталья Владимировна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лавный экономист экономического отдела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289A057-44DD-47A4-8EAA-8315EAD94017}"/>
              </a:ext>
            </a:extLst>
          </p:cNvPr>
          <p:cNvSpPr/>
          <p:nvPr/>
        </p:nvSpPr>
        <p:spPr>
          <a:xfrm>
            <a:off x="5202623" y="5640663"/>
            <a:ext cx="2843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аб. тел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78-31-35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78-31-93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5451A4-C1B2-4C47-A464-4E0B5D29F8CB}"/>
              </a:ext>
            </a:extLst>
          </p:cNvPr>
          <p:cNvSpPr/>
          <p:nvPr/>
        </p:nvSpPr>
        <p:spPr>
          <a:xfrm>
            <a:off x="8973082" y="5987475"/>
            <a:ext cx="209520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@cbr.ru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1BDC74C-D626-4088-A030-A0F5DEE33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90" y="5979022"/>
            <a:ext cx="473441" cy="4734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D78232B-EC06-4505-900B-4730F168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" y="5979022"/>
            <a:ext cx="473441" cy="473441"/>
          </a:xfrm>
          <a:prstGeom prst="rect">
            <a:avLst/>
          </a:prstGeom>
        </p:spPr>
      </p:pic>
      <p:sp>
        <p:nvSpPr>
          <p:cNvPr id="13" name="Параллелограмм 12">
            <a:extLst>
              <a:ext uri="{FF2B5EF4-FFF2-40B4-BE49-F238E27FC236}">
                <a16:creationId xmlns="" xmlns:a16="http://schemas.microsoft.com/office/drawing/2014/main" id="{EBA96FF6-8C56-4F9B-B7EA-034E0E7C424D}"/>
              </a:ext>
            </a:extLst>
          </p:cNvPr>
          <p:cNvSpPr/>
          <p:nvPr/>
        </p:nvSpPr>
        <p:spPr>
          <a:xfrm>
            <a:off x="2553351" y="4261956"/>
            <a:ext cx="3537568" cy="900491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solidFill>
              <a:srgbClr val="63B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15" name="Параллелограмм 14">
            <a:extLst>
              <a:ext uri="{FF2B5EF4-FFF2-40B4-BE49-F238E27FC236}">
                <a16:creationId xmlns="" xmlns:a16="http://schemas.microsoft.com/office/drawing/2014/main" id="{C4F9B08E-365E-46C3-BB69-3E84CEEB3CE8}"/>
              </a:ext>
            </a:extLst>
          </p:cNvPr>
          <p:cNvSpPr/>
          <p:nvPr/>
        </p:nvSpPr>
        <p:spPr>
          <a:xfrm>
            <a:off x="3657601" y="2317853"/>
            <a:ext cx="3605659" cy="900491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4FE61D8-969E-4A24-9064-B102FB8C39A1}"/>
              </a:ext>
            </a:extLst>
          </p:cNvPr>
          <p:cNvSpPr/>
          <p:nvPr/>
        </p:nvSpPr>
        <p:spPr>
          <a:xfrm>
            <a:off x="4245458" y="2475710"/>
            <a:ext cx="238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ВНЕДРЯТЬ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8B08A90-0081-4C80-B653-4687C1464BA5}"/>
              </a:ext>
            </a:extLst>
          </p:cNvPr>
          <p:cNvSpPr/>
          <p:nvPr/>
        </p:nvSpPr>
        <p:spPr>
          <a:xfrm>
            <a:off x="4650667" y="1491846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693C8"/>
                </a:solidFill>
                <a:latin typeface="Arial Black" panose="020B0A04020102020204" pitchFamily="34" charset="0"/>
              </a:rPr>
              <a:t>НАЧНИТЕ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05B41936-3403-44F9-ABA5-031B3E37801A}"/>
              </a:ext>
            </a:extLst>
          </p:cNvPr>
          <p:cNvCxnSpPr/>
          <p:nvPr/>
        </p:nvCxnSpPr>
        <p:spPr>
          <a:xfrm>
            <a:off x="4660827" y="5978036"/>
            <a:ext cx="0" cy="5608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95C6F72F-CB64-4ED3-8477-871BB844E7E1}"/>
              </a:ext>
            </a:extLst>
          </p:cNvPr>
          <p:cNvCxnSpPr/>
          <p:nvPr/>
        </p:nvCxnSpPr>
        <p:spPr>
          <a:xfrm>
            <a:off x="8248213" y="5978036"/>
            <a:ext cx="0" cy="5608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>
            <a:extLst>
              <a:ext uri="{FF2B5EF4-FFF2-40B4-BE49-F238E27FC236}">
                <a16:creationId xmlns="" xmlns:a16="http://schemas.microsoft.com/office/drawing/2014/main" id="{493571B0-9FCE-4E90-9DFD-9A4D1EDBE599}"/>
              </a:ext>
            </a:extLst>
          </p:cNvPr>
          <p:cNvSpPr/>
          <p:nvPr/>
        </p:nvSpPr>
        <p:spPr>
          <a:xfrm>
            <a:off x="3099575" y="3270979"/>
            <a:ext cx="7558259" cy="900491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5209753-8AEE-42AD-8D06-D73D5FE10AD0}"/>
              </a:ext>
            </a:extLst>
          </p:cNvPr>
          <p:cNvSpPr/>
          <p:nvPr/>
        </p:nvSpPr>
        <p:spPr>
          <a:xfrm>
            <a:off x="3632077" y="3421724"/>
            <a:ext cx="6388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ФИНАНСОВУЮ ГРАМОТНОСТЬ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1CEDA72-DEC4-492B-A429-F78CB0B5B134}"/>
              </a:ext>
            </a:extLst>
          </p:cNvPr>
          <p:cNvSpPr/>
          <p:nvPr/>
        </p:nvSpPr>
        <p:spPr>
          <a:xfrm>
            <a:off x="3190521" y="4379735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693C8"/>
                </a:solidFill>
                <a:latin typeface="Arial Black" panose="020B0A04020102020204" pitchFamily="34" charset="0"/>
              </a:rPr>
              <a:t>СЕЙЧАС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289A057-44DD-47A4-8EAA-8315EAD94017}"/>
              </a:ext>
            </a:extLst>
          </p:cNvPr>
          <p:cNvSpPr/>
          <p:nvPr/>
        </p:nvSpPr>
        <p:spPr>
          <a:xfrm>
            <a:off x="-107580" y="5111351"/>
            <a:ext cx="76463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лица Отделения Банка России по Хабаровскому краю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13649</TotalTime>
  <Words>589</Words>
  <Application>Microsoft Office PowerPoint</Application>
  <PresentationFormat>Произвольный</PresentationFormat>
  <Paragraphs>156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СТРАТЕГИЧЕСКИЕ ДОКУМЕНТЫ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Специалист</cp:lastModifiedBy>
  <cp:revision>556</cp:revision>
  <cp:lastPrinted>2020-08-10T03:20:47Z</cp:lastPrinted>
  <dcterms:created xsi:type="dcterms:W3CDTF">2018-11-05T17:34:13Z</dcterms:created>
  <dcterms:modified xsi:type="dcterms:W3CDTF">2020-08-25T09:04:22Z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