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85" r:id="rId3"/>
    <p:sldId id="28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4" r:id="rId15"/>
    <p:sldId id="271" r:id="rId16"/>
    <p:sldId id="272" r:id="rId17"/>
    <p:sldId id="276" r:id="rId18"/>
    <p:sldId id="277" r:id="rId19"/>
    <p:sldId id="279" r:id="rId20"/>
    <p:sldId id="280" r:id="rId21"/>
    <p:sldId id="281" r:id="rId22"/>
    <p:sldId id="282" r:id="rId23"/>
  </p:sldIdLst>
  <p:sldSz cx="9144000" cy="5143500" type="screen16x9"/>
  <p:notesSz cx="9144000" cy="51435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9" d="100"/>
          <a:sy n="119" d="100"/>
        </p:scale>
        <p:origin x="-90" y="-4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90562" y="1646427"/>
            <a:ext cx="8170545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4112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4112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4112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463" y="0"/>
            <a:ext cx="8604249" cy="491468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3D3C-7011-4806-8AEE-998A94F349D6}" type="datetime1">
              <a:rPr lang="ru-RU" smtClean="0"/>
              <a:pPr/>
              <a:t>03.02.2023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F41D6-E52A-42C1-B23D-6AD0E96D1A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321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8895" y="4571"/>
            <a:ext cx="8126730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4112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3087" y="1839912"/>
            <a:ext cx="6613525" cy="287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soo.ru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10" Type="http://schemas.openxmlformats.org/officeDocument/2006/relationships/image" Target="../media/image11.emf"/><Relationship Id="rId4" Type="http://schemas.openxmlformats.org/officeDocument/2006/relationships/image" Target="../media/image8.png"/><Relationship Id="rId9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Введение</a:t>
            </a:r>
            <a:r>
              <a:rPr spc="10" dirty="0"/>
              <a:t> </a:t>
            </a:r>
            <a:r>
              <a:rPr spc="-25" dirty="0"/>
              <a:t>ФГОС</a:t>
            </a:r>
            <a:r>
              <a:rPr spc="15" dirty="0"/>
              <a:t> </a:t>
            </a:r>
            <a:r>
              <a:rPr spc="-15" dirty="0"/>
              <a:t>общего</a:t>
            </a:r>
            <a:r>
              <a:rPr spc="5" dirty="0"/>
              <a:t> </a:t>
            </a:r>
            <a:r>
              <a:rPr spc="-5" dirty="0"/>
              <a:t>образования:</a:t>
            </a:r>
            <a:r>
              <a:rPr spc="10" dirty="0"/>
              <a:t> </a:t>
            </a:r>
            <a:r>
              <a:rPr spc="-15" dirty="0"/>
              <a:t>методический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8486" y="1708290"/>
            <a:ext cx="11212514" cy="676466"/>
          </a:xfrm>
          <a:prstGeom prst="rect">
            <a:avLst/>
          </a:prstGeom>
        </p:spPr>
        <p:txBody>
          <a:bodyPr vert="horz" wrap="square" lIns="0" tIns="2432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14"/>
              </a:spcBef>
              <a:tabLst>
                <a:tab pos="7573645" algn="l"/>
              </a:tabLst>
            </a:pPr>
            <a:r>
              <a:rPr sz="2800" u="sng" spc="25" dirty="0">
                <a:solidFill>
                  <a:srgbClr val="1F497D"/>
                </a:solidFill>
                <a:uFill>
                  <a:solidFill>
                    <a:srgbClr val="4A7EBB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u="sng" dirty="0">
                <a:solidFill>
                  <a:srgbClr val="1F497D"/>
                </a:solidFill>
                <a:uFill>
                  <a:solidFill>
                    <a:srgbClr val="4A7EBB"/>
                  </a:solidFill>
                </a:uFill>
                <a:latin typeface="Calibri"/>
                <a:cs typeface="Calibri"/>
              </a:rPr>
              <a:t>аспект</a:t>
            </a:r>
            <a:r>
              <a:rPr sz="2800" b="1" u="sng">
                <a:solidFill>
                  <a:srgbClr val="1F497D"/>
                </a:solidFill>
                <a:uFill>
                  <a:solidFill>
                    <a:srgbClr val="4A7EBB"/>
                  </a:solidFill>
                </a:uFill>
                <a:latin typeface="Calibri"/>
                <a:cs typeface="Calibri"/>
              </a:rPr>
              <a:t>	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0859" y="111550"/>
            <a:ext cx="2715766" cy="947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7015" y="0"/>
            <a:ext cx="155575" cy="638175"/>
          </a:xfrm>
          <a:custGeom>
            <a:avLst/>
            <a:gdLst/>
            <a:ahLst/>
            <a:cxnLst/>
            <a:rect l="l" t="t" r="r" b="b"/>
            <a:pathLst>
              <a:path w="155575" h="638175">
                <a:moveTo>
                  <a:pt x="155575" y="0"/>
                </a:moveTo>
                <a:lnTo>
                  <a:pt x="0" y="0"/>
                </a:lnTo>
                <a:lnTo>
                  <a:pt x="0" y="638175"/>
                </a:lnTo>
                <a:lnTo>
                  <a:pt x="155575" y="638175"/>
                </a:lnTo>
                <a:lnTo>
                  <a:pt x="155575" y="0"/>
                </a:lnTo>
                <a:close/>
              </a:path>
            </a:pathLst>
          </a:custGeom>
          <a:solidFill>
            <a:srgbClr val="FF7C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2590" y="638175"/>
            <a:ext cx="4645025" cy="0"/>
          </a:xfrm>
          <a:custGeom>
            <a:avLst/>
            <a:gdLst/>
            <a:ahLst/>
            <a:cxnLst/>
            <a:rect l="l" t="t" r="r" b="b"/>
            <a:pathLst>
              <a:path w="4645025">
                <a:moveTo>
                  <a:pt x="0" y="1"/>
                </a:moveTo>
                <a:lnTo>
                  <a:pt x="4645025" y="0"/>
                </a:lnTo>
              </a:path>
            </a:pathLst>
          </a:custGeom>
          <a:ln w="15875">
            <a:solidFill>
              <a:srgbClr val="3A6E8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7338" y="182627"/>
            <a:ext cx="8309609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15" dirty="0">
                <a:solidFill>
                  <a:srgbClr val="000000"/>
                </a:solidFill>
              </a:rPr>
              <a:t>УЧЕБНО-МЕТОДИЧЕСКИЕ</a:t>
            </a:r>
            <a:r>
              <a:rPr sz="2200" dirty="0">
                <a:solidFill>
                  <a:srgbClr val="000000"/>
                </a:solidFill>
              </a:rPr>
              <a:t> </a:t>
            </a:r>
            <a:r>
              <a:rPr sz="2200" spc="-10" dirty="0">
                <a:solidFill>
                  <a:srgbClr val="000000"/>
                </a:solidFill>
              </a:rPr>
              <a:t>УСЛОВИЯ</a:t>
            </a:r>
            <a:r>
              <a:rPr sz="2200" dirty="0">
                <a:solidFill>
                  <a:srgbClr val="000000"/>
                </a:solidFill>
              </a:rPr>
              <a:t> </a:t>
            </a:r>
            <a:r>
              <a:rPr sz="2200" spc="-5" dirty="0">
                <a:solidFill>
                  <a:srgbClr val="000000"/>
                </a:solidFill>
              </a:rPr>
              <a:t>РЕАЛИЗАЦИИ</a:t>
            </a:r>
            <a:r>
              <a:rPr sz="2200" spc="5" dirty="0">
                <a:solidFill>
                  <a:srgbClr val="000000"/>
                </a:solidFill>
              </a:rPr>
              <a:t> </a:t>
            </a:r>
            <a:r>
              <a:rPr sz="2200" spc="-15" dirty="0">
                <a:solidFill>
                  <a:srgbClr val="000000"/>
                </a:solidFill>
              </a:rPr>
              <a:t>ПРОГРАММЫ</a:t>
            </a:r>
            <a:r>
              <a:rPr sz="2200" spc="5" dirty="0">
                <a:solidFill>
                  <a:srgbClr val="000000"/>
                </a:solidFill>
              </a:rPr>
              <a:t> </a:t>
            </a:r>
            <a:r>
              <a:rPr sz="2200" spc="-5" dirty="0">
                <a:solidFill>
                  <a:srgbClr val="000000"/>
                </a:solidFill>
              </a:rPr>
              <a:t>СОО</a:t>
            </a:r>
            <a:endParaRPr sz="2200" dirty="0"/>
          </a:p>
        </p:txBody>
      </p:sp>
      <p:sp>
        <p:nvSpPr>
          <p:cNvPr id="5" name="object 5"/>
          <p:cNvSpPr txBox="1"/>
          <p:nvPr/>
        </p:nvSpPr>
        <p:spPr>
          <a:xfrm>
            <a:off x="402590" y="733044"/>
            <a:ext cx="8330565" cy="40735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1144905">
              <a:lnSpc>
                <a:spcPts val="1610"/>
              </a:lnSpc>
              <a:spcBef>
                <a:spcPts val="210"/>
              </a:spcBef>
            </a:pP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27.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Учебно-методическое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и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информационное обеспечение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реализации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основной </a:t>
            </a:r>
            <a:r>
              <a:rPr sz="1400" b="1" spc="-370" dirty="0"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образовательной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программы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включает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характеристики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….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50" dirty="0">
              <a:latin typeface="Arial"/>
              <a:cs typeface="Arial"/>
            </a:endParaRPr>
          </a:p>
          <a:p>
            <a:pPr marL="12700" marR="5080">
              <a:lnSpc>
                <a:spcPct val="99500"/>
              </a:lnSpc>
            </a:pPr>
            <a:r>
              <a:rPr sz="1400" spc="-15" dirty="0">
                <a:latin typeface="Microsoft Sans Serif"/>
                <a:cs typeface="Microsoft Sans Serif"/>
              </a:rPr>
              <a:t>укомплектованность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учебниками,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учебно-методической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литературой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и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материалами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по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всем 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учебным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предметам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основной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образовательной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программы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среднего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общего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образования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на 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определенных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учредителем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организации,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осуществляющей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образовательную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деятельность,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языках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обучения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и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воспитания.</a:t>
            </a:r>
            <a:endParaRPr sz="14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00" dirty="0">
              <a:latin typeface="Microsoft Sans Serif"/>
              <a:cs typeface="Microsoft Sans Serif"/>
            </a:endParaRPr>
          </a:p>
          <a:p>
            <a:pPr marL="12700" marR="41910">
              <a:lnSpc>
                <a:spcPct val="100000"/>
              </a:lnSpc>
              <a:spcBef>
                <a:spcPts val="5"/>
              </a:spcBef>
            </a:pPr>
            <a:r>
              <a:rPr sz="14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Норма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обеспеченности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образовательной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деятельности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учебными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изданиями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определяется 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исходя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из </a:t>
            </a:r>
            <a:r>
              <a:rPr sz="14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расчета: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не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менее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одного учебника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в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печатной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и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(или)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электронной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форме, 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достаточного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для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освоения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программы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учебного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предмета </a:t>
            </a:r>
            <a:r>
              <a:rPr sz="1400" spc="-5" dirty="0">
                <a:latin typeface="Microsoft Sans Serif"/>
                <a:cs typeface="Microsoft Sans Serif"/>
              </a:rPr>
              <a:t>на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каждого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обучающегося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по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каждому 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учебному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35" dirty="0">
                <a:latin typeface="Microsoft Sans Serif"/>
                <a:cs typeface="Microsoft Sans Serif"/>
              </a:rPr>
              <a:t>предмету,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u="sng" spc="-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входящему</a:t>
            </a:r>
            <a:r>
              <a:rPr sz="1400" u="sng" spc="2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в</a:t>
            </a:r>
            <a:r>
              <a:rPr sz="1400" u="sng" spc="3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обязательную</a:t>
            </a:r>
            <a:r>
              <a:rPr sz="14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часть</a:t>
            </a:r>
            <a:r>
              <a:rPr sz="14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учебного</a:t>
            </a:r>
            <a:r>
              <a:rPr sz="1400" u="sng" spc="2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плана</a:t>
            </a:r>
            <a:r>
              <a:rPr sz="1400" u="sng" spc="2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основной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образовательной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программы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среднего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общего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образования;</a:t>
            </a:r>
            <a:endParaRPr sz="14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 dirty="0">
              <a:latin typeface="Microsoft Sans Serif"/>
              <a:cs typeface="Microsoft Sans Serif"/>
            </a:endParaRPr>
          </a:p>
          <a:p>
            <a:pPr marL="12700" marR="243204">
              <a:lnSpc>
                <a:spcPct val="99600"/>
              </a:lnSpc>
            </a:pP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не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менее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одного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учебника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в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печатной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и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(или)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электронной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форме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или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учебного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пособия</a:t>
            </a:r>
            <a:r>
              <a:rPr sz="1400" spc="-10" dirty="0">
                <a:latin typeface="Microsoft Sans Serif"/>
                <a:cs typeface="Microsoft Sans Serif"/>
              </a:rPr>
              <a:t>, 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достаточного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для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освоения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программы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учебного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предмета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на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каждого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обучающегося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по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каждому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учебному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35" dirty="0">
                <a:latin typeface="Microsoft Sans Serif"/>
                <a:cs typeface="Microsoft Sans Serif"/>
              </a:rPr>
              <a:t>предмету,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входящему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часть,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формируемую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участниками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образовательных 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отношений,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учебного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плана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основной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образовательной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программы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среднего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общего 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образования</a:t>
            </a:r>
            <a:r>
              <a:rPr sz="1400" spc="-10" dirty="0">
                <a:latin typeface="Microsoft Sans Serif"/>
                <a:cs typeface="Microsoft Sans Serif"/>
              </a:rPr>
              <a:t>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84602" y="4955032"/>
            <a:ext cx="704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ADAFBB"/>
                </a:solidFill>
                <a:latin typeface="Calibri"/>
                <a:cs typeface="Calibri"/>
              </a:rPr>
              <a:t>9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4979" y="1017379"/>
            <a:ext cx="3054435" cy="24002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5757" y="0"/>
            <a:ext cx="5990590" cy="8820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75"/>
              </a:spcBef>
            </a:pPr>
            <a:r>
              <a:rPr sz="2800" spc="-15" dirty="0"/>
              <a:t>ИССЛЕДОВАНИЕ</a:t>
            </a:r>
            <a:r>
              <a:rPr sz="2800" spc="-10" dirty="0"/>
              <a:t> </a:t>
            </a:r>
            <a:r>
              <a:rPr sz="2800" spc="-30" dirty="0"/>
              <a:t>РАБОЧИХ</a:t>
            </a:r>
            <a:r>
              <a:rPr sz="2800" spc="-10" dirty="0"/>
              <a:t> </a:t>
            </a:r>
            <a:r>
              <a:rPr sz="2800" spc="-25" dirty="0"/>
              <a:t>ПРОГРАММ </a:t>
            </a:r>
            <a:r>
              <a:rPr sz="2800" spc="-620" dirty="0"/>
              <a:t> </a:t>
            </a:r>
            <a:r>
              <a:rPr sz="2800" spc="-5" dirty="0"/>
              <a:t>ПО</a:t>
            </a:r>
            <a:r>
              <a:rPr sz="2800" spc="-15" dirty="0"/>
              <a:t> </a:t>
            </a:r>
            <a:r>
              <a:rPr sz="2800" spc="-5" dirty="0"/>
              <a:t>УЧЕБНОМУ ПРЕДМЕТУ</a:t>
            </a:r>
            <a:r>
              <a:rPr sz="2800" dirty="0"/>
              <a:t> </a:t>
            </a:r>
            <a:r>
              <a:rPr sz="2800" spc="-10" dirty="0"/>
              <a:t>«ИСТОРИЯ»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373357" y="994155"/>
            <a:ext cx="2616835" cy="4065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">
              <a:lnSpc>
                <a:spcPts val="1910"/>
              </a:lnSpc>
              <a:spcBef>
                <a:spcPts val="100"/>
              </a:spcBef>
            </a:pP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79</a:t>
            </a:r>
            <a:r>
              <a:rPr sz="1600" b="1" spc="-2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субъектов</a:t>
            </a:r>
            <a:r>
              <a:rPr sz="1600" b="1" spc="-3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РФ</a:t>
            </a:r>
            <a:endParaRPr sz="1600" dirty="0">
              <a:latin typeface="Calibri"/>
              <a:cs typeface="Calibri"/>
            </a:endParaRPr>
          </a:p>
          <a:p>
            <a:pPr marL="50165" marR="899794">
              <a:lnSpc>
                <a:spcPts val="1900"/>
              </a:lnSpc>
              <a:spcBef>
                <a:spcPts val="65"/>
              </a:spcBef>
            </a:pP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2523</a:t>
            </a:r>
            <a:r>
              <a:rPr sz="1600" b="1" spc="-7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проверенных </a:t>
            </a:r>
            <a:r>
              <a:rPr sz="1600" b="1" spc="-35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программы</a:t>
            </a:r>
            <a:endParaRPr sz="1600" dirty="0">
              <a:latin typeface="Calibri"/>
              <a:cs typeface="Calibri"/>
            </a:endParaRPr>
          </a:p>
          <a:p>
            <a:pPr marL="50165">
              <a:lnSpc>
                <a:spcPts val="1435"/>
              </a:lnSpc>
            </a:pP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33,1</a:t>
            </a:r>
            <a:r>
              <a:rPr sz="1600" b="1" spc="-2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%</a:t>
            </a:r>
            <a:r>
              <a:rPr sz="1600" b="1" spc="-2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соответствуют</a:t>
            </a:r>
            <a:endParaRPr sz="1600" dirty="0">
              <a:latin typeface="Calibri"/>
              <a:cs typeface="Calibri"/>
            </a:endParaRPr>
          </a:p>
          <a:p>
            <a:pPr marL="50165" marR="1538605">
              <a:lnSpc>
                <a:spcPts val="1900"/>
              </a:lnSpc>
              <a:spcBef>
                <a:spcPts val="70"/>
              </a:spcBef>
            </a:pP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п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р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им</a:t>
            </a: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е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рной  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программе</a:t>
            </a:r>
            <a:endParaRPr sz="1600" dirty="0">
              <a:latin typeface="Calibri"/>
              <a:cs typeface="Calibri"/>
            </a:endParaRPr>
          </a:p>
          <a:p>
            <a:pPr marL="50165">
              <a:lnSpc>
                <a:spcPts val="1910"/>
              </a:lnSpc>
              <a:spcBef>
                <a:spcPts val="509"/>
              </a:spcBef>
            </a:pP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66,9</a:t>
            </a:r>
            <a:r>
              <a:rPr sz="1600" b="1" spc="-2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%</a:t>
            </a:r>
            <a:r>
              <a:rPr sz="1600" b="1" spc="-3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не</a:t>
            </a:r>
            <a:endParaRPr sz="1600" dirty="0">
              <a:latin typeface="Calibri"/>
              <a:cs typeface="Calibri"/>
            </a:endParaRPr>
          </a:p>
          <a:p>
            <a:pPr marL="50165" marR="1304925">
              <a:lnSpc>
                <a:spcPct val="99400"/>
              </a:lnSpc>
            </a:pPr>
            <a:r>
              <a:rPr sz="1600" b="1" spc="5" dirty="0">
                <a:solidFill>
                  <a:srgbClr val="14112C"/>
                </a:solidFill>
                <a:latin typeface="Calibri"/>
                <a:cs typeface="Calibri"/>
              </a:rPr>
              <a:t>с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о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о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т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в</a:t>
            </a: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ет</a:t>
            </a:r>
            <a:r>
              <a:rPr sz="1600" b="1" spc="5" dirty="0">
                <a:solidFill>
                  <a:srgbClr val="14112C"/>
                </a:solidFill>
                <a:latin typeface="Calibri"/>
                <a:cs typeface="Calibri"/>
              </a:rPr>
              <a:t>с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т</a:t>
            </a:r>
            <a:r>
              <a:rPr sz="1600" b="1" spc="-20" dirty="0">
                <a:solidFill>
                  <a:srgbClr val="14112C"/>
                </a:solidFill>
                <a:latin typeface="Calibri"/>
                <a:cs typeface="Calibri"/>
              </a:rPr>
              <a:t>в</a:t>
            </a:r>
            <a:r>
              <a:rPr sz="1600" b="1" spc="5" dirty="0">
                <a:solidFill>
                  <a:srgbClr val="14112C"/>
                </a:solidFill>
                <a:latin typeface="Calibri"/>
                <a:cs typeface="Calibri"/>
              </a:rPr>
              <a:t>у</a:t>
            </a:r>
            <a:r>
              <a:rPr sz="1600" b="1" spc="-15" dirty="0">
                <a:solidFill>
                  <a:srgbClr val="14112C"/>
                </a:solidFill>
                <a:latin typeface="Calibri"/>
                <a:cs typeface="Calibri"/>
              </a:rPr>
              <a:t>ю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т  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примерной 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программе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ts val="1900"/>
              </a:lnSpc>
              <a:spcBef>
                <a:spcPts val="625"/>
              </a:spcBef>
            </a:pP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5</a:t>
            </a:r>
            <a:r>
              <a:rPr sz="1600" b="1" spc="-2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элементов-маркеров</a:t>
            </a: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:</a:t>
            </a:r>
            <a:endParaRPr sz="1600" dirty="0">
              <a:latin typeface="Calibri"/>
              <a:cs typeface="Calibri"/>
            </a:endParaRPr>
          </a:p>
          <a:p>
            <a:pPr marL="154305" indent="-142240">
              <a:lnSpc>
                <a:spcPts val="1660"/>
              </a:lnSpc>
              <a:buSzPct val="92857"/>
              <a:buFont typeface="Wingdings"/>
              <a:buChar char=""/>
              <a:tabLst>
                <a:tab pos="154940" algn="l"/>
              </a:tabLst>
            </a:pPr>
            <a:r>
              <a:rPr sz="1400" b="1" spc="5" dirty="0">
                <a:solidFill>
                  <a:srgbClr val="14112C"/>
                </a:solidFill>
                <a:latin typeface="Calibri"/>
                <a:cs typeface="Calibri"/>
              </a:rPr>
              <a:t>П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л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а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н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«Бар</a:t>
            </a:r>
            <a:r>
              <a:rPr sz="1400" b="1" spc="5" dirty="0">
                <a:solidFill>
                  <a:srgbClr val="14112C"/>
                </a:solidFill>
                <a:latin typeface="Calibri"/>
                <a:cs typeface="Calibri"/>
              </a:rPr>
              <a:t>б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аро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с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с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а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»</a:t>
            </a:r>
            <a:endParaRPr sz="1400" dirty="0">
              <a:latin typeface="Calibri"/>
              <a:cs typeface="Calibri"/>
            </a:endParaRPr>
          </a:p>
          <a:p>
            <a:pPr marL="154305" indent="-142240">
              <a:lnSpc>
                <a:spcPct val="100000"/>
              </a:lnSpc>
              <a:spcBef>
                <a:spcPts val="25"/>
              </a:spcBef>
              <a:buSzPct val="92857"/>
              <a:buFont typeface="Wingdings"/>
              <a:buChar char=""/>
              <a:tabLst>
                <a:tab pos="154940" algn="l"/>
              </a:tabLst>
            </a:pP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Брестская</a:t>
            </a:r>
            <a:r>
              <a:rPr sz="1400" b="1" spc="-6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крепость</a:t>
            </a:r>
            <a:endParaRPr sz="1400" dirty="0">
              <a:latin typeface="Calibri"/>
              <a:cs typeface="Calibri"/>
            </a:endParaRPr>
          </a:p>
          <a:p>
            <a:pPr marL="154305" indent="-142240">
              <a:lnSpc>
                <a:spcPct val="100000"/>
              </a:lnSpc>
              <a:spcBef>
                <a:spcPts val="25"/>
              </a:spcBef>
              <a:buSzPct val="92857"/>
              <a:buFont typeface="Wingdings"/>
              <a:buChar char=""/>
              <a:tabLst>
                <a:tab pos="154940" algn="l"/>
              </a:tabLst>
            </a:pP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Оборона</a:t>
            </a:r>
            <a:r>
              <a:rPr sz="1400" b="1" spc="-2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Севастополя 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и</a:t>
            </a:r>
            <a:r>
              <a:rPr sz="1400" b="1" spc="-2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14112C"/>
                </a:solidFill>
                <a:latin typeface="Calibri"/>
                <a:cs typeface="Calibri"/>
              </a:rPr>
              <a:t>Одессы</a:t>
            </a:r>
            <a:endParaRPr sz="1400" dirty="0">
              <a:latin typeface="Calibri"/>
              <a:cs typeface="Calibri"/>
            </a:endParaRPr>
          </a:p>
          <a:p>
            <a:pPr marL="154305" indent="-142240">
              <a:lnSpc>
                <a:spcPct val="100000"/>
              </a:lnSpc>
              <a:spcBef>
                <a:spcPts val="20"/>
              </a:spcBef>
              <a:buSzPct val="92857"/>
              <a:buFont typeface="Wingdings"/>
              <a:buChar char=""/>
              <a:tabLst>
                <a:tab pos="154940" algn="l"/>
              </a:tabLst>
            </a:pPr>
            <a:r>
              <a:rPr sz="1400" b="1" spc="-15" dirty="0">
                <a:solidFill>
                  <a:srgbClr val="14112C"/>
                </a:solidFill>
                <a:latin typeface="Calibri"/>
                <a:cs typeface="Calibri"/>
              </a:rPr>
              <a:t>«Генеральный</a:t>
            </a:r>
            <a:r>
              <a:rPr sz="1400" b="1" spc="-3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план</a:t>
            </a:r>
            <a:r>
              <a:rPr sz="1400" b="1" spc="-3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Ост»</a:t>
            </a:r>
            <a:endParaRPr sz="1400" dirty="0">
              <a:latin typeface="Calibri"/>
              <a:cs typeface="Calibri"/>
            </a:endParaRPr>
          </a:p>
          <a:p>
            <a:pPr marL="12700" marR="327025">
              <a:lnSpc>
                <a:spcPts val="1580"/>
              </a:lnSpc>
              <a:spcBef>
                <a:spcPts val="160"/>
              </a:spcBef>
              <a:buSzPct val="92857"/>
              <a:buFont typeface="Wingdings"/>
              <a:buChar char=""/>
              <a:tabLst>
                <a:tab pos="154940" algn="l"/>
              </a:tabLst>
            </a:pP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Нюрнбергский</a:t>
            </a:r>
            <a:r>
              <a:rPr sz="1400" b="1" spc="-4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и</a:t>
            </a:r>
            <a:r>
              <a:rPr sz="1400" b="1" spc="-4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14112C"/>
                </a:solidFill>
                <a:latin typeface="Calibri"/>
                <a:cs typeface="Calibri"/>
              </a:rPr>
              <a:t>Токийский </a:t>
            </a:r>
            <a:r>
              <a:rPr sz="1400" b="1" spc="-3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14112C"/>
                </a:solidFill>
                <a:latin typeface="Calibri"/>
                <a:cs typeface="Calibri"/>
              </a:rPr>
              <a:t>судебные 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процессы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92406" y="3612563"/>
            <a:ext cx="2557143" cy="123783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154356" y="1125220"/>
            <a:ext cx="27806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ПОСЛЕДСТВИЯ</a:t>
            </a:r>
            <a:r>
              <a:rPr sz="1600" b="1" spc="-2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14112C"/>
                </a:solidFill>
                <a:latin typeface="Calibri"/>
                <a:cs typeface="Calibri"/>
              </a:rPr>
              <a:t>РАЗНООБРАЗИЯ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b="1" spc="-15" dirty="0">
                <a:solidFill>
                  <a:srgbClr val="14112C"/>
                </a:solidFill>
                <a:latin typeface="Calibri"/>
                <a:cs typeface="Calibri"/>
              </a:rPr>
              <a:t>«РАБОЧИХ</a:t>
            </a:r>
            <a:r>
              <a:rPr sz="1600" b="1" spc="-3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ПРОГРАММ»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89930" y="1844548"/>
            <a:ext cx="2916555" cy="2616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7495">
              <a:lnSpc>
                <a:spcPct val="100000"/>
              </a:lnSpc>
              <a:spcBef>
                <a:spcPts val="100"/>
              </a:spcBef>
              <a:buSzPct val="93750"/>
              <a:buFont typeface="Wingdings"/>
              <a:buChar char=""/>
              <a:tabLst>
                <a:tab pos="173355" algn="l"/>
              </a:tabLst>
            </a:pP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рассинхронизация учебных </a:t>
            </a:r>
            <a:r>
              <a:rPr sz="1600" b="1" spc="-35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планов</a:t>
            </a: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и</a:t>
            </a: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 графиков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ts val="1900"/>
              </a:lnSpc>
              <a:spcBef>
                <a:spcPts val="725"/>
              </a:spcBef>
              <a:buSzPct val="93750"/>
              <a:buFont typeface="Wingdings"/>
              <a:buChar char=""/>
              <a:tabLst>
                <a:tab pos="173355" algn="l"/>
              </a:tabLst>
            </a:pP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нарушение преемственности 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в </a:t>
            </a:r>
            <a:r>
              <a:rPr sz="1600" b="1" spc="-35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обучении</a:t>
            </a:r>
            <a:endParaRPr sz="1600">
              <a:latin typeface="Calibri"/>
              <a:cs typeface="Calibri"/>
            </a:endParaRPr>
          </a:p>
          <a:p>
            <a:pPr marL="12700" marR="1056005">
              <a:lnSpc>
                <a:spcPts val="1900"/>
              </a:lnSpc>
              <a:spcBef>
                <a:spcPts val="330"/>
              </a:spcBef>
              <a:buSzPct val="93750"/>
              <a:buFont typeface="Wingdings"/>
              <a:buChar char=""/>
              <a:tabLst>
                <a:tab pos="173355" algn="l"/>
              </a:tabLst>
            </a:pP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неравный</a:t>
            </a:r>
            <a:r>
              <a:rPr sz="1600" b="1" spc="-5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доступ</a:t>
            </a:r>
            <a:r>
              <a:rPr sz="1600" b="1" spc="-4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к </a:t>
            </a:r>
            <a:r>
              <a:rPr sz="1600" b="1" spc="-34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качественному 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образованию</a:t>
            </a:r>
            <a:endParaRPr sz="1600">
              <a:latin typeface="Calibri"/>
              <a:cs typeface="Calibri"/>
            </a:endParaRPr>
          </a:p>
          <a:p>
            <a:pPr marL="12700" marR="316230">
              <a:lnSpc>
                <a:spcPct val="99400"/>
              </a:lnSpc>
              <a:spcBef>
                <a:spcPts val="280"/>
              </a:spcBef>
              <a:buSzPct val="93750"/>
              <a:buFont typeface="Wingdings"/>
              <a:buChar char=""/>
              <a:tabLst>
                <a:tab pos="173355" algn="l"/>
              </a:tabLst>
            </a:pP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отсутствие механизмов 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внедрения лучших практик 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в </a:t>
            </a:r>
            <a:r>
              <a:rPr sz="1600" b="1" spc="-35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практику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67400" y="1120775"/>
            <a:ext cx="31750" cy="3110230"/>
          </a:xfrm>
          <a:custGeom>
            <a:avLst/>
            <a:gdLst/>
            <a:ahLst/>
            <a:cxnLst/>
            <a:rect l="l" t="t" r="r" b="b"/>
            <a:pathLst>
              <a:path w="31750" h="3110229">
                <a:moveTo>
                  <a:pt x="31750" y="0"/>
                </a:moveTo>
                <a:lnTo>
                  <a:pt x="0" y="0"/>
                </a:lnTo>
                <a:lnTo>
                  <a:pt x="0" y="3109912"/>
                </a:lnTo>
                <a:lnTo>
                  <a:pt x="31750" y="3109912"/>
                </a:lnTo>
                <a:lnTo>
                  <a:pt x="31750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0" y="0"/>
            <a:ext cx="337185" cy="5062220"/>
            <a:chOff x="0" y="0"/>
            <a:chExt cx="337185" cy="506222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834" y="4687242"/>
              <a:ext cx="272966" cy="3747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17488" y="498474"/>
              <a:ext cx="20955" cy="4140200"/>
            </a:xfrm>
            <a:custGeom>
              <a:avLst/>
              <a:gdLst/>
              <a:ahLst/>
              <a:cxnLst/>
              <a:rect l="l" t="t" r="r" b="b"/>
              <a:pathLst>
                <a:path w="20954" h="4140200">
                  <a:moveTo>
                    <a:pt x="20637" y="414020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0"/>
              <a:ext cx="155575" cy="638175"/>
            </a:xfrm>
            <a:custGeom>
              <a:avLst/>
              <a:gdLst/>
              <a:ahLst/>
              <a:cxnLst/>
              <a:rect l="l" t="t" r="r" b="b"/>
              <a:pathLst>
                <a:path w="155575" h="638175">
                  <a:moveTo>
                    <a:pt x="155575" y="0"/>
                  </a:moveTo>
                  <a:lnTo>
                    <a:pt x="0" y="0"/>
                  </a:lnTo>
                  <a:lnTo>
                    <a:pt x="0" y="638175"/>
                  </a:lnTo>
                  <a:lnTo>
                    <a:pt x="155575" y="638175"/>
                  </a:lnTo>
                  <a:lnTo>
                    <a:pt x="155575" y="0"/>
                  </a:lnTo>
                  <a:close/>
                </a:path>
              </a:pathLst>
            </a:custGeom>
            <a:solidFill>
              <a:srgbClr val="FF7C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425815" y="4787900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578" y="0"/>
            <a:ext cx="545020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" dirty="0">
                <a:solidFill>
                  <a:srgbClr val="000000"/>
                </a:solidFill>
              </a:rPr>
              <a:t>ЕДИНОЕ</a:t>
            </a:r>
            <a:r>
              <a:rPr sz="2200" spc="-15" dirty="0">
                <a:solidFill>
                  <a:srgbClr val="000000"/>
                </a:solidFill>
              </a:rPr>
              <a:t> </a:t>
            </a:r>
            <a:r>
              <a:rPr sz="2200" spc="-25" dirty="0">
                <a:solidFill>
                  <a:srgbClr val="000000"/>
                </a:solidFill>
              </a:rPr>
              <a:t>ОБРАЗОВАТЕЛЬНОЕ</a:t>
            </a:r>
            <a:r>
              <a:rPr sz="2200" spc="-10" dirty="0">
                <a:solidFill>
                  <a:srgbClr val="000000"/>
                </a:solidFill>
              </a:rPr>
              <a:t> </a:t>
            </a:r>
            <a:r>
              <a:rPr sz="2200" spc="-15" dirty="0">
                <a:solidFill>
                  <a:srgbClr val="000000"/>
                </a:solidFill>
              </a:rPr>
              <a:t>ПРОСТРАНСТВО</a:t>
            </a:r>
            <a:endParaRPr sz="2200"/>
          </a:p>
        </p:txBody>
      </p:sp>
      <p:sp>
        <p:nvSpPr>
          <p:cNvPr id="3" name="object 3"/>
          <p:cNvSpPr/>
          <p:nvPr/>
        </p:nvSpPr>
        <p:spPr>
          <a:xfrm>
            <a:off x="30162" y="0"/>
            <a:ext cx="155575" cy="638175"/>
          </a:xfrm>
          <a:custGeom>
            <a:avLst/>
            <a:gdLst/>
            <a:ahLst/>
            <a:cxnLst/>
            <a:rect l="l" t="t" r="r" b="b"/>
            <a:pathLst>
              <a:path w="155575" h="638175">
                <a:moveTo>
                  <a:pt x="155575" y="0"/>
                </a:moveTo>
                <a:lnTo>
                  <a:pt x="0" y="0"/>
                </a:lnTo>
                <a:lnTo>
                  <a:pt x="0" y="638175"/>
                </a:lnTo>
                <a:lnTo>
                  <a:pt x="155575" y="638175"/>
                </a:lnTo>
                <a:lnTo>
                  <a:pt x="155575" y="0"/>
                </a:lnTo>
                <a:close/>
              </a:path>
            </a:pathLst>
          </a:custGeom>
          <a:solidFill>
            <a:srgbClr val="FF7C8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439745" y="0"/>
            <a:ext cx="1704339" cy="1348105"/>
            <a:chOff x="7439745" y="0"/>
            <a:chExt cx="1704339" cy="13481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77070" y="671292"/>
              <a:ext cx="666929" cy="67656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39745" y="326517"/>
              <a:ext cx="1037325" cy="10213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39745" y="0"/>
              <a:ext cx="1704254" cy="13478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39745" y="0"/>
              <a:ext cx="1020222" cy="326516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307975" y="438148"/>
            <a:ext cx="4645025" cy="0"/>
          </a:xfrm>
          <a:custGeom>
            <a:avLst/>
            <a:gdLst/>
            <a:ahLst/>
            <a:cxnLst/>
            <a:rect l="l" t="t" r="r" b="b"/>
            <a:pathLst>
              <a:path w="4645025">
                <a:moveTo>
                  <a:pt x="0" y="1"/>
                </a:moveTo>
                <a:lnTo>
                  <a:pt x="4645025" y="0"/>
                </a:lnTo>
              </a:path>
            </a:pathLst>
          </a:custGeom>
          <a:ln w="15875">
            <a:solidFill>
              <a:srgbClr val="3A6E8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34303" y="1027683"/>
            <a:ext cx="1815464" cy="100711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600" b="1" spc="-15" dirty="0">
                <a:solidFill>
                  <a:srgbClr val="14112C"/>
                </a:solidFill>
                <a:latin typeface="Calibri"/>
                <a:cs typeface="Calibri"/>
              </a:rPr>
              <a:t>ФЕДЕРАЛЬНЫЙ </a:t>
            </a: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14112C"/>
                </a:solidFill>
                <a:latin typeface="Calibri"/>
                <a:cs typeface="Calibri"/>
              </a:rPr>
              <a:t>ГОСУДАРСТВЕННЫЙ </a:t>
            </a:r>
            <a:r>
              <a:rPr sz="1600" b="1" spc="-35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5" dirty="0">
                <a:solidFill>
                  <a:srgbClr val="14112C"/>
                </a:solidFill>
                <a:latin typeface="Calibri"/>
                <a:cs typeface="Calibri"/>
              </a:rPr>
              <a:t>О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Б</a:t>
            </a:r>
            <a:r>
              <a:rPr sz="1600" b="1" spc="-95" dirty="0">
                <a:solidFill>
                  <a:srgbClr val="14112C"/>
                </a:solidFill>
                <a:latin typeface="Calibri"/>
                <a:cs typeface="Calibri"/>
              </a:rPr>
              <a:t>Р</a:t>
            </a:r>
            <a:r>
              <a:rPr sz="1600" b="1" spc="5" dirty="0">
                <a:solidFill>
                  <a:srgbClr val="14112C"/>
                </a:solidFill>
                <a:latin typeface="Calibri"/>
                <a:cs typeface="Calibri"/>
              </a:rPr>
              <a:t>А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З</a:t>
            </a:r>
            <a:r>
              <a:rPr sz="1600" b="1" spc="5" dirty="0">
                <a:solidFill>
                  <a:srgbClr val="14112C"/>
                </a:solidFill>
                <a:latin typeface="Calibri"/>
                <a:cs typeface="Calibri"/>
              </a:rPr>
              <a:t>О</a:t>
            </a:r>
            <a:r>
              <a:rPr sz="1600" b="1" spc="-20" dirty="0">
                <a:solidFill>
                  <a:srgbClr val="14112C"/>
                </a:solidFill>
                <a:latin typeface="Calibri"/>
                <a:cs typeface="Calibri"/>
              </a:rPr>
              <a:t>В</a:t>
            </a:r>
            <a:r>
              <a:rPr sz="1600" b="1" spc="-105" dirty="0">
                <a:solidFill>
                  <a:srgbClr val="14112C"/>
                </a:solidFill>
                <a:latin typeface="Calibri"/>
                <a:cs typeface="Calibri"/>
              </a:rPr>
              <a:t>А</a:t>
            </a: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Т</a:t>
            </a:r>
            <a:r>
              <a:rPr sz="1600" b="1" spc="-25" dirty="0">
                <a:solidFill>
                  <a:srgbClr val="14112C"/>
                </a:solidFill>
                <a:latin typeface="Calibri"/>
                <a:cs typeface="Calibri"/>
              </a:rPr>
              <a:t>Е</a:t>
            </a:r>
            <a:r>
              <a:rPr sz="1600" b="1" spc="5" dirty="0">
                <a:solidFill>
                  <a:srgbClr val="14112C"/>
                </a:solidFill>
                <a:latin typeface="Calibri"/>
                <a:cs typeface="Calibri"/>
              </a:rPr>
              <a:t>Л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ЬН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Ы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Й  </a:t>
            </a:r>
            <a:r>
              <a:rPr sz="1600" b="1" spc="-15" dirty="0">
                <a:solidFill>
                  <a:srgbClr val="14112C"/>
                </a:solidFill>
                <a:latin typeface="Calibri"/>
                <a:cs typeface="Calibri"/>
              </a:rPr>
              <a:t>СТАНДАРТ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26677" y="886459"/>
            <a:ext cx="487680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8900"/>
              </a:lnSpc>
              <a:spcBef>
                <a:spcPts val="100"/>
              </a:spcBef>
            </a:pPr>
            <a:r>
              <a:rPr sz="1800" b="1" dirty="0">
                <a:solidFill>
                  <a:srgbClr val="14112C"/>
                </a:solidFill>
                <a:latin typeface="Calibri"/>
                <a:cs typeface="Calibri"/>
              </a:rPr>
              <a:t>Н</a:t>
            </a: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О</a:t>
            </a:r>
            <a:r>
              <a:rPr sz="1800" b="1" dirty="0">
                <a:solidFill>
                  <a:srgbClr val="14112C"/>
                </a:solidFill>
                <a:latin typeface="Calibri"/>
                <a:cs typeface="Calibri"/>
              </a:rPr>
              <a:t>О  </a:t>
            </a: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ООО  СОО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03140" y="1015491"/>
            <a:ext cx="2379345" cy="51039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ФЕДЕРАЛЬНАЯ</a:t>
            </a:r>
            <a:r>
              <a:rPr sz="1600" b="1" spc="-7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ОСНОВНАЯ </a:t>
            </a:r>
            <a:r>
              <a:rPr sz="1600" b="1" spc="-35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15" dirty="0" smtClean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10" dirty="0" smtClean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14112C"/>
                </a:solidFill>
                <a:latin typeface="Calibri"/>
                <a:cs typeface="Calibri"/>
              </a:rPr>
              <a:t>ПРОГРАММА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74940" y="883411"/>
            <a:ext cx="487680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8900"/>
              </a:lnSpc>
              <a:spcBef>
                <a:spcPts val="100"/>
              </a:spcBef>
            </a:pPr>
            <a:r>
              <a:rPr sz="1800" b="1" dirty="0">
                <a:solidFill>
                  <a:srgbClr val="14112C"/>
                </a:solidFill>
                <a:latin typeface="Calibri"/>
                <a:cs typeface="Calibri"/>
              </a:rPr>
              <a:t>Н</a:t>
            </a: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О</a:t>
            </a:r>
            <a:r>
              <a:rPr sz="1800" b="1" dirty="0">
                <a:solidFill>
                  <a:srgbClr val="14112C"/>
                </a:solidFill>
                <a:latin typeface="Calibri"/>
                <a:cs typeface="Calibri"/>
              </a:rPr>
              <a:t>О  </a:t>
            </a: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ООО  СОО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667000" y="1047750"/>
            <a:ext cx="3352800" cy="1767205"/>
            <a:chOff x="2667000" y="1047750"/>
            <a:chExt cx="3352800" cy="1767205"/>
          </a:xfrm>
        </p:grpSpPr>
        <p:sp>
          <p:nvSpPr>
            <p:cNvPr id="15" name="object 15"/>
            <p:cNvSpPr/>
            <p:nvPr/>
          </p:nvSpPr>
          <p:spPr>
            <a:xfrm>
              <a:off x="4343400" y="1047750"/>
              <a:ext cx="0" cy="1752600"/>
            </a:xfrm>
            <a:custGeom>
              <a:avLst/>
              <a:gdLst/>
              <a:ahLst/>
              <a:cxnLst/>
              <a:rect l="l" t="t" r="r" b="b"/>
              <a:pathLst>
                <a:path h="1752600">
                  <a:moveTo>
                    <a:pt x="0" y="0"/>
                  </a:moveTo>
                  <a:lnTo>
                    <a:pt x="1" y="1752600"/>
                  </a:lnTo>
                </a:path>
              </a:pathLst>
            </a:custGeom>
            <a:ln w="2857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667000" y="2800350"/>
              <a:ext cx="3352800" cy="0"/>
            </a:xfrm>
            <a:custGeom>
              <a:avLst/>
              <a:gdLst/>
              <a:ahLst/>
              <a:cxnLst/>
              <a:rect l="l" t="t" r="r" b="b"/>
              <a:pathLst>
                <a:path w="3352800">
                  <a:moveTo>
                    <a:pt x="3352800" y="0"/>
                  </a:moveTo>
                  <a:lnTo>
                    <a:pt x="0" y="1"/>
                  </a:lnTo>
                </a:path>
              </a:pathLst>
            </a:custGeom>
            <a:ln w="2857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071052" y="2972307"/>
            <a:ext cx="57797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100 </a:t>
            </a:r>
            <a:r>
              <a:rPr sz="1600" b="1" spc="-15" dirty="0">
                <a:solidFill>
                  <a:srgbClr val="14112C"/>
                </a:solidFill>
                <a:latin typeface="Calibri"/>
                <a:cs typeface="Calibri"/>
              </a:rPr>
              <a:t>РАБОЧИХ</a:t>
            </a:r>
            <a:r>
              <a:rPr sz="16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14112C"/>
                </a:solidFill>
                <a:latin typeface="Calibri"/>
                <a:cs typeface="Calibri"/>
              </a:rPr>
              <a:t>ПРОГРАММ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 ПО</a:t>
            </a:r>
            <a:r>
              <a:rPr sz="16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УЧЕБНЫМ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14112C"/>
                </a:solidFill>
                <a:latin typeface="Calibri"/>
                <a:cs typeface="Calibri"/>
              </a:rPr>
              <a:t>ПРЕДМЕТАМ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1-11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14112C"/>
                </a:solidFill>
                <a:latin typeface="Calibri"/>
                <a:cs typeface="Calibri"/>
              </a:rPr>
              <a:t>КЛАСС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26614" y="3429508"/>
            <a:ext cx="520763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12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14112C"/>
                </a:solidFill>
                <a:latin typeface="Calibri"/>
                <a:cs typeface="Calibri"/>
              </a:rPr>
              <a:t>РАБОЧИХ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14112C"/>
                </a:solidFill>
                <a:latin typeface="Calibri"/>
                <a:cs typeface="Calibri"/>
              </a:rPr>
              <a:t>ПРОГРАММ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ПО</a:t>
            </a:r>
            <a:r>
              <a:rPr sz="16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ВНЕУРОЧНОЙ</a:t>
            </a: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ДЕЯТЕЛЬНОСТИ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667000" y="3940175"/>
            <a:ext cx="3352800" cy="0"/>
          </a:xfrm>
          <a:custGeom>
            <a:avLst/>
            <a:gdLst/>
            <a:ahLst/>
            <a:cxnLst/>
            <a:rect l="l" t="t" r="r" b="b"/>
            <a:pathLst>
              <a:path w="3352800">
                <a:moveTo>
                  <a:pt x="3352800" y="0"/>
                </a:moveTo>
                <a:lnTo>
                  <a:pt x="0" y="1"/>
                </a:lnTo>
              </a:path>
            </a:pathLst>
          </a:custGeom>
          <a:ln w="2857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8739" y="2941827"/>
            <a:ext cx="16903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С</a:t>
            </a:r>
            <a:r>
              <a:rPr sz="1600" b="1" spc="-40" dirty="0">
                <a:solidFill>
                  <a:srgbClr val="14112C"/>
                </a:solidFill>
                <a:latin typeface="Calibri"/>
                <a:cs typeface="Calibri"/>
              </a:rPr>
              <a:t>О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Д</a:t>
            </a: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Е</a:t>
            </a:r>
            <a:r>
              <a:rPr sz="1600" b="1" spc="-25" dirty="0">
                <a:solidFill>
                  <a:srgbClr val="14112C"/>
                </a:solidFill>
                <a:latin typeface="Calibri"/>
                <a:cs typeface="Calibri"/>
              </a:rPr>
              <a:t>Р</a:t>
            </a:r>
            <a:r>
              <a:rPr sz="1600" b="1" spc="5" dirty="0">
                <a:solidFill>
                  <a:srgbClr val="14112C"/>
                </a:solidFill>
                <a:latin typeface="Calibri"/>
                <a:cs typeface="Calibri"/>
              </a:rPr>
              <a:t>Ж</a:t>
            </a:r>
            <a:r>
              <a:rPr sz="1600" b="1" spc="-105" dirty="0">
                <a:solidFill>
                  <a:srgbClr val="14112C"/>
                </a:solidFill>
                <a:latin typeface="Calibri"/>
                <a:cs typeface="Calibri"/>
              </a:rPr>
              <a:t>А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Т</a:t>
            </a:r>
            <a:r>
              <a:rPr sz="1600" b="1" spc="-25" dirty="0">
                <a:solidFill>
                  <a:srgbClr val="14112C"/>
                </a:solidFill>
                <a:latin typeface="Calibri"/>
                <a:cs typeface="Calibri"/>
              </a:rPr>
              <a:t>Е</a:t>
            </a:r>
            <a:r>
              <a:rPr sz="1600" b="1" spc="5" dirty="0">
                <a:solidFill>
                  <a:srgbClr val="14112C"/>
                </a:solidFill>
                <a:latin typeface="Calibri"/>
                <a:cs typeface="Calibri"/>
              </a:rPr>
              <a:t>Л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ЬН</a:t>
            </a:r>
            <a:r>
              <a:rPr sz="1600" b="1" spc="5" dirty="0">
                <a:solidFill>
                  <a:srgbClr val="14112C"/>
                </a:solidFill>
                <a:latin typeface="Calibri"/>
                <a:cs typeface="Calibri"/>
              </a:rPr>
              <a:t>О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Е  </a:t>
            </a: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ОБЕСПЕЧЕНИЕ: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214" y="4264659"/>
            <a:ext cx="14351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И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НС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Т</a:t>
            </a: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Р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УМ</a:t>
            </a: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Е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Н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ТЫ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: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059939" y="4267708"/>
            <a:ext cx="59493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ЕДИНЫЙ КОНСТРУКТОР </a:t>
            </a:r>
            <a:r>
              <a:rPr sz="1600" b="1" spc="-15" dirty="0">
                <a:solidFill>
                  <a:srgbClr val="14112C"/>
                </a:solidFill>
                <a:latin typeface="Calibri"/>
                <a:cs typeface="Calibri"/>
              </a:rPr>
              <a:t>РАБОЧИХ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14112C"/>
                </a:solidFill>
                <a:latin typeface="Calibri"/>
                <a:cs typeface="Calibri"/>
              </a:rPr>
              <a:t>ПРОГРАММ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И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 УЧЕБНЫХ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 ПЛАНОВ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059939" y="4679188"/>
            <a:ext cx="45351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УТВЕРЖДЕН</a:t>
            </a:r>
            <a:r>
              <a:rPr sz="16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14112C"/>
                </a:solidFill>
                <a:latin typeface="Calibri"/>
                <a:cs typeface="Calibri"/>
              </a:rPr>
              <a:t>ФЕДЕРАЛЬНЫЙ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ПЕРЕЧЕНЬ</a:t>
            </a:r>
            <a:r>
              <a:rPr sz="16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УЧЕБНИКОВ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425815" y="4787900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11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125" y="0"/>
            <a:ext cx="6961505" cy="882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>
              <a:lnSpc>
                <a:spcPct val="100000"/>
              </a:lnSpc>
              <a:spcBef>
                <a:spcPts val="100"/>
              </a:spcBef>
            </a:pPr>
            <a:r>
              <a:rPr sz="2800" spc="-15" dirty="0"/>
              <a:t>МОНИТОРИНГ</a:t>
            </a:r>
            <a:r>
              <a:rPr sz="2800" dirty="0"/>
              <a:t> </a:t>
            </a:r>
            <a:r>
              <a:rPr sz="2800" spc="-5" dirty="0"/>
              <a:t>ВВЕДЕНИЯ</a:t>
            </a:r>
            <a:r>
              <a:rPr sz="2800" spc="5" dirty="0"/>
              <a:t> </a:t>
            </a:r>
            <a:r>
              <a:rPr sz="2800" spc="-25" dirty="0"/>
              <a:t>ФГОС</a:t>
            </a:r>
            <a:r>
              <a:rPr sz="2800" spc="5" dirty="0"/>
              <a:t> </a:t>
            </a:r>
            <a:r>
              <a:rPr sz="2800" spc="-10" dirty="0"/>
              <a:t>НОО </a:t>
            </a:r>
            <a:r>
              <a:rPr sz="2800" dirty="0"/>
              <a:t>И</a:t>
            </a:r>
            <a:r>
              <a:rPr sz="2800" spc="5" dirty="0"/>
              <a:t> </a:t>
            </a:r>
            <a:r>
              <a:rPr sz="2800" spc="-10" dirty="0"/>
              <a:t>ООО:</a:t>
            </a:r>
            <a:endParaRPr sz="2800" dirty="0"/>
          </a:p>
          <a:p>
            <a:pPr marL="12700">
              <a:lnSpc>
                <a:spcPct val="100000"/>
              </a:lnSpc>
              <a:spcBef>
                <a:spcPts val="25"/>
              </a:spcBef>
              <a:tabLst>
                <a:tab pos="5279390" algn="l"/>
              </a:tabLst>
            </a:pPr>
            <a:r>
              <a:rPr sz="2800" b="0" u="heavy" spc="20" dirty="0">
                <a:uFill>
                  <a:solidFill>
                    <a:srgbClr val="3A6E8E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u="heavy" spc="-85" dirty="0">
                <a:uFill>
                  <a:solidFill>
                    <a:srgbClr val="3A6E8E"/>
                  </a:solidFill>
                </a:uFill>
              </a:rPr>
              <a:t>РЕЗУЛЬТАТЫ	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32362" y="1492250"/>
            <a:ext cx="0" cy="3456304"/>
          </a:xfrm>
          <a:custGeom>
            <a:avLst/>
            <a:gdLst/>
            <a:ahLst/>
            <a:cxnLst/>
            <a:rect l="l" t="t" r="r" b="b"/>
            <a:pathLst>
              <a:path h="3456304">
                <a:moveTo>
                  <a:pt x="0" y="0"/>
                </a:moveTo>
                <a:lnTo>
                  <a:pt x="1" y="3455988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162" y="0"/>
            <a:ext cx="155575" cy="638175"/>
          </a:xfrm>
          <a:custGeom>
            <a:avLst/>
            <a:gdLst/>
            <a:ahLst/>
            <a:cxnLst/>
            <a:rect l="l" t="t" r="r" b="b"/>
            <a:pathLst>
              <a:path w="155575" h="638175">
                <a:moveTo>
                  <a:pt x="155575" y="0"/>
                </a:moveTo>
                <a:lnTo>
                  <a:pt x="0" y="0"/>
                </a:lnTo>
                <a:lnTo>
                  <a:pt x="0" y="638175"/>
                </a:lnTo>
                <a:lnTo>
                  <a:pt x="155575" y="638175"/>
                </a:lnTo>
                <a:lnTo>
                  <a:pt x="155575" y="0"/>
                </a:lnTo>
                <a:close/>
              </a:path>
            </a:pathLst>
          </a:custGeom>
          <a:solidFill>
            <a:srgbClr val="FF7C8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56260" y="0"/>
            <a:ext cx="1188085" cy="813435"/>
            <a:chOff x="7956260" y="0"/>
            <a:chExt cx="1188085" cy="81343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03995" y="363992"/>
              <a:ext cx="440004" cy="4490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56260" y="76862"/>
              <a:ext cx="747735" cy="7362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56261" y="0"/>
              <a:ext cx="1187738" cy="81307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6260" y="0"/>
              <a:ext cx="733981" cy="76862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395288" y="987226"/>
            <a:ext cx="4392930" cy="792480"/>
          </a:xfrm>
          <a:custGeom>
            <a:avLst/>
            <a:gdLst/>
            <a:ahLst/>
            <a:cxnLst/>
            <a:rect l="l" t="t" r="r" b="b"/>
            <a:pathLst>
              <a:path w="4392930" h="792480">
                <a:moveTo>
                  <a:pt x="4260584" y="0"/>
                </a:moveTo>
                <a:lnTo>
                  <a:pt x="132028" y="0"/>
                </a:lnTo>
                <a:lnTo>
                  <a:pt x="90297" y="6730"/>
                </a:lnTo>
                <a:lnTo>
                  <a:pt x="54054" y="25473"/>
                </a:lnTo>
                <a:lnTo>
                  <a:pt x="25473" y="54054"/>
                </a:lnTo>
                <a:lnTo>
                  <a:pt x="6730" y="90297"/>
                </a:lnTo>
                <a:lnTo>
                  <a:pt x="0" y="132029"/>
                </a:lnTo>
                <a:lnTo>
                  <a:pt x="0" y="660133"/>
                </a:lnTo>
                <a:lnTo>
                  <a:pt x="6730" y="701864"/>
                </a:lnTo>
                <a:lnTo>
                  <a:pt x="25473" y="738107"/>
                </a:lnTo>
                <a:lnTo>
                  <a:pt x="54054" y="766688"/>
                </a:lnTo>
                <a:lnTo>
                  <a:pt x="90297" y="785431"/>
                </a:lnTo>
                <a:lnTo>
                  <a:pt x="132028" y="792162"/>
                </a:lnTo>
                <a:lnTo>
                  <a:pt x="4260584" y="792162"/>
                </a:lnTo>
                <a:lnTo>
                  <a:pt x="4302315" y="785431"/>
                </a:lnTo>
                <a:lnTo>
                  <a:pt x="4338558" y="766688"/>
                </a:lnTo>
                <a:lnTo>
                  <a:pt x="4367138" y="738107"/>
                </a:lnTo>
                <a:lnTo>
                  <a:pt x="4385881" y="701864"/>
                </a:lnTo>
                <a:lnTo>
                  <a:pt x="4392611" y="660133"/>
                </a:lnTo>
                <a:lnTo>
                  <a:pt x="4392611" y="132029"/>
                </a:lnTo>
                <a:lnTo>
                  <a:pt x="4385881" y="90297"/>
                </a:lnTo>
                <a:lnTo>
                  <a:pt x="4367138" y="54054"/>
                </a:lnTo>
                <a:lnTo>
                  <a:pt x="4338558" y="25473"/>
                </a:lnTo>
                <a:lnTo>
                  <a:pt x="4302315" y="6730"/>
                </a:lnTo>
                <a:lnTo>
                  <a:pt x="4260584" y="0"/>
                </a:lnTo>
                <a:close/>
              </a:path>
            </a:pathLst>
          </a:custGeom>
          <a:solidFill>
            <a:srgbClr val="E6B9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12682" y="991107"/>
            <a:ext cx="3902075" cy="7543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10"/>
              </a:spcBef>
            </a:pPr>
            <a:r>
              <a:rPr sz="1600" b="1" spc="-15" dirty="0">
                <a:latin typeface="Calibri"/>
                <a:cs typeface="Calibri"/>
              </a:rPr>
              <a:t>Доля</a:t>
            </a:r>
            <a:r>
              <a:rPr sz="1600" b="1" spc="33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общеобразовательных </a:t>
            </a:r>
            <a:r>
              <a:rPr sz="1600" b="1" spc="-5" dirty="0">
                <a:latin typeface="Calibri"/>
                <a:cs typeface="Calibri"/>
              </a:rPr>
              <a:t>организаций, </a:t>
            </a:r>
            <a:r>
              <a:rPr sz="1600" b="1" dirty="0">
                <a:latin typeface="Calibri"/>
                <a:cs typeface="Calibri"/>
              </a:rPr>
              <a:t> в </a:t>
            </a:r>
            <a:r>
              <a:rPr sz="1600" b="1" spc="-10" dirty="0">
                <a:latin typeface="Calibri"/>
                <a:cs typeface="Calibri"/>
              </a:rPr>
              <a:t>которых </a:t>
            </a:r>
            <a:r>
              <a:rPr sz="1600" b="1" dirty="0">
                <a:latin typeface="Calibri"/>
                <a:cs typeface="Calibri"/>
              </a:rPr>
              <a:t>в </a:t>
            </a:r>
            <a:r>
              <a:rPr sz="1600" b="1" spc="-5" dirty="0">
                <a:latin typeface="Calibri"/>
                <a:cs typeface="Calibri"/>
              </a:rPr>
              <a:t>2022-2023 </a:t>
            </a:r>
            <a:r>
              <a:rPr sz="1600" b="1" dirty="0">
                <a:latin typeface="Calibri"/>
                <a:cs typeface="Calibri"/>
              </a:rPr>
              <a:t>уч. </a:t>
            </a:r>
            <a:r>
              <a:rPr sz="1600" b="1" spc="-20" dirty="0">
                <a:latin typeface="Calibri"/>
                <a:cs typeface="Calibri"/>
              </a:rPr>
              <a:t>году </a:t>
            </a:r>
            <a:r>
              <a:rPr sz="1600" b="1" spc="-5" dirty="0">
                <a:latin typeface="Calibri"/>
                <a:cs typeface="Calibri"/>
              </a:rPr>
              <a:t>осуществлен </a:t>
            </a:r>
            <a:r>
              <a:rPr sz="1600" b="1" spc="-350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переход</a:t>
            </a:r>
            <a:r>
              <a:rPr sz="1600" b="1" dirty="0">
                <a:latin typeface="Calibri"/>
                <a:cs typeface="Calibri"/>
              </a:rPr>
              <a:t> на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обновленный</a:t>
            </a:r>
            <a:r>
              <a:rPr sz="1600" b="1" spc="-10" dirty="0">
                <a:latin typeface="Calibri"/>
                <a:cs typeface="Calibri"/>
              </a:rPr>
              <a:t> ФГОС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НОО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183187" y="962026"/>
            <a:ext cx="3853179" cy="874394"/>
          </a:xfrm>
          <a:custGeom>
            <a:avLst/>
            <a:gdLst/>
            <a:ahLst/>
            <a:cxnLst/>
            <a:rect l="l" t="t" r="r" b="b"/>
            <a:pathLst>
              <a:path w="3853179" h="874394">
                <a:moveTo>
                  <a:pt x="3707208" y="0"/>
                </a:moveTo>
                <a:lnTo>
                  <a:pt x="145653" y="0"/>
                </a:lnTo>
                <a:lnTo>
                  <a:pt x="99616" y="7425"/>
                </a:lnTo>
                <a:lnTo>
                  <a:pt x="59632" y="28102"/>
                </a:lnTo>
                <a:lnTo>
                  <a:pt x="28102" y="59632"/>
                </a:lnTo>
                <a:lnTo>
                  <a:pt x="7425" y="99616"/>
                </a:lnTo>
                <a:lnTo>
                  <a:pt x="0" y="145653"/>
                </a:lnTo>
                <a:lnTo>
                  <a:pt x="0" y="728262"/>
                </a:lnTo>
                <a:lnTo>
                  <a:pt x="7425" y="774300"/>
                </a:lnTo>
                <a:lnTo>
                  <a:pt x="28102" y="814283"/>
                </a:lnTo>
                <a:lnTo>
                  <a:pt x="59632" y="845813"/>
                </a:lnTo>
                <a:lnTo>
                  <a:pt x="99616" y="866490"/>
                </a:lnTo>
                <a:lnTo>
                  <a:pt x="145653" y="873916"/>
                </a:lnTo>
                <a:lnTo>
                  <a:pt x="3707208" y="873916"/>
                </a:lnTo>
                <a:lnTo>
                  <a:pt x="3753246" y="866490"/>
                </a:lnTo>
                <a:lnTo>
                  <a:pt x="3793229" y="845813"/>
                </a:lnTo>
                <a:lnTo>
                  <a:pt x="3824759" y="814283"/>
                </a:lnTo>
                <a:lnTo>
                  <a:pt x="3845436" y="774300"/>
                </a:lnTo>
                <a:lnTo>
                  <a:pt x="3852862" y="728262"/>
                </a:lnTo>
                <a:lnTo>
                  <a:pt x="3852862" y="145653"/>
                </a:lnTo>
                <a:lnTo>
                  <a:pt x="3845436" y="99616"/>
                </a:lnTo>
                <a:lnTo>
                  <a:pt x="3824759" y="59632"/>
                </a:lnTo>
                <a:lnTo>
                  <a:pt x="3793229" y="28102"/>
                </a:lnTo>
                <a:lnTo>
                  <a:pt x="3753246" y="7425"/>
                </a:lnTo>
                <a:lnTo>
                  <a:pt x="3707208" y="0"/>
                </a:lnTo>
                <a:close/>
              </a:path>
            </a:pathLst>
          </a:custGeom>
          <a:solidFill>
            <a:srgbClr val="E6B9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304574" y="1006347"/>
            <a:ext cx="2917825" cy="754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b="1" spc="-20" dirty="0">
                <a:solidFill>
                  <a:srgbClr val="14112C"/>
                </a:solidFill>
                <a:latin typeface="Calibri"/>
                <a:cs typeface="Calibri"/>
              </a:rPr>
              <a:t>ДОЛЯ</a:t>
            </a: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 УЧИТЕЛЕЙ,</a:t>
            </a:r>
            <a:r>
              <a:rPr sz="1600" b="1" spc="-1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ПОВЫСИВШИХ </a:t>
            </a:r>
            <a:r>
              <a:rPr sz="1600" b="1" spc="-34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КВАЛИФИКАЦИЮ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95"/>
              </a:lnSpc>
            </a:pP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ПО</a:t>
            </a:r>
            <a:r>
              <a:rPr sz="1600" b="1" spc="-2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ОБНОВЛЕННЫМ</a:t>
            </a:r>
            <a:r>
              <a:rPr sz="1600" b="1" spc="-3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ФГОС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48262" y="3291829"/>
            <a:ext cx="3888104" cy="849630"/>
          </a:xfrm>
          <a:custGeom>
            <a:avLst/>
            <a:gdLst/>
            <a:ahLst/>
            <a:cxnLst/>
            <a:rect l="l" t="t" r="r" b="b"/>
            <a:pathLst>
              <a:path w="3888104" h="849629">
                <a:moveTo>
                  <a:pt x="3746259" y="0"/>
                </a:moveTo>
                <a:lnTo>
                  <a:pt x="141527" y="0"/>
                </a:lnTo>
                <a:lnTo>
                  <a:pt x="96793" y="7215"/>
                </a:lnTo>
                <a:lnTo>
                  <a:pt x="57943" y="27306"/>
                </a:lnTo>
                <a:lnTo>
                  <a:pt x="27306" y="57943"/>
                </a:lnTo>
                <a:lnTo>
                  <a:pt x="7215" y="96793"/>
                </a:lnTo>
                <a:lnTo>
                  <a:pt x="0" y="141527"/>
                </a:lnTo>
                <a:lnTo>
                  <a:pt x="0" y="707635"/>
                </a:lnTo>
                <a:lnTo>
                  <a:pt x="7215" y="752368"/>
                </a:lnTo>
                <a:lnTo>
                  <a:pt x="27306" y="791219"/>
                </a:lnTo>
                <a:lnTo>
                  <a:pt x="57943" y="821856"/>
                </a:lnTo>
                <a:lnTo>
                  <a:pt x="96793" y="841947"/>
                </a:lnTo>
                <a:lnTo>
                  <a:pt x="141527" y="849163"/>
                </a:lnTo>
                <a:lnTo>
                  <a:pt x="3746259" y="849163"/>
                </a:lnTo>
                <a:lnTo>
                  <a:pt x="3790993" y="841947"/>
                </a:lnTo>
                <a:lnTo>
                  <a:pt x="3829844" y="821856"/>
                </a:lnTo>
                <a:lnTo>
                  <a:pt x="3860480" y="791219"/>
                </a:lnTo>
                <a:lnTo>
                  <a:pt x="3880572" y="752368"/>
                </a:lnTo>
                <a:lnTo>
                  <a:pt x="3887787" y="707635"/>
                </a:lnTo>
                <a:lnTo>
                  <a:pt x="3887787" y="141527"/>
                </a:lnTo>
                <a:lnTo>
                  <a:pt x="3880572" y="96793"/>
                </a:lnTo>
                <a:lnTo>
                  <a:pt x="3860480" y="57943"/>
                </a:lnTo>
                <a:lnTo>
                  <a:pt x="3829844" y="27306"/>
                </a:lnTo>
                <a:lnTo>
                  <a:pt x="3790993" y="7215"/>
                </a:lnTo>
                <a:lnTo>
                  <a:pt x="3746259" y="0"/>
                </a:lnTo>
                <a:close/>
              </a:path>
            </a:pathLst>
          </a:custGeom>
          <a:solidFill>
            <a:srgbClr val="E6B9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356071" y="3325876"/>
            <a:ext cx="2738120" cy="7512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8419" marR="5080" indent="-46355">
              <a:lnSpc>
                <a:spcPts val="1900"/>
              </a:lnSpc>
              <a:spcBef>
                <a:spcPts val="180"/>
              </a:spcBef>
            </a:pPr>
            <a:r>
              <a:rPr sz="1600" b="1" spc="-20" dirty="0">
                <a:solidFill>
                  <a:srgbClr val="14112C"/>
                </a:solidFill>
                <a:latin typeface="Calibri"/>
                <a:cs typeface="Calibri"/>
              </a:rPr>
              <a:t>ДОЛЯ </a:t>
            </a: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УЧИТЕЛЕЙ, 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СОЗДАВШИХ </a:t>
            </a:r>
            <a:r>
              <a:rPr sz="1600" b="1" spc="-35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14112C"/>
                </a:solidFill>
                <a:latin typeface="Calibri"/>
                <a:cs typeface="Calibri"/>
              </a:rPr>
              <a:t>РАБОЧИЕ</a:t>
            </a: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14112C"/>
                </a:solidFill>
                <a:latin typeface="Calibri"/>
                <a:cs typeface="Calibri"/>
              </a:rPr>
              <a:t>ПРОГРАММЫ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30"/>
              </a:lnSpc>
            </a:pP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В</a:t>
            </a:r>
            <a:r>
              <a:rPr sz="1600" b="1" spc="-1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ОНЛАЙН-КОНСТРУКТОРЕ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1788" y="1923851"/>
            <a:ext cx="4092333" cy="115195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87824" y="2196306"/>
            <a:ext cx="3687155" cy="32561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275657" y="4451486"/>
            <a:ext cx="3629459" cy="424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834" y="0"/>
            <a:ext cx="412750" cy="5062220"/>
            <a:chOff x="63834" y="0"/>
            <a:chExt cx="412750" cy="50622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834" y="4687242"/>
              <a:ext cx="272966" cy="3747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27012" y="498474"/>
              <a:ext cx="11430" cy="4140200"/>
            </a:xfrm>
            <a:custGeom>
              <a:avLst/>
              <a:gdLst/>
              <a:ahLst/>
              <a:cxnLst/>
              <a:rect l="l" t="t" r="r" b="b"/>
              <a:pathLst>
                <a:path w="11429" h="4140200">
                  <a:moveTo>
                    <a:pt x="11112" y="414020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0675" y="0"/>
              <a:ext cx="155575" cy="638175"/>
            </a:xfrm>
            <a:custGeom>
              <a:avLst/>
              <a:gdLst/>
              <a:ahLst/>
              <a:cxnLst/>
              <a:rect l="l" t="t" r="r" b="b"/>
              <a:pathLst>
                <a:path w="155575" h="638175">
                  <a:moveTo>
                    <a:pt x="155575" y="0"/>
                  </a:moveTo>
                  <a:lnTo>
                    <a:pt x="0" y="0"/>
                  </a:lnTo>
                  <a:lnTo>
                    <a:pt x="0" y="638175"/>
                  </a:lnTo>
                  <a:lnTo>
                    <a:pt x="155575" y="638175"/>
                  </a:lnTo>
                  <a:lnTo>
                    <a:pt x="155575" y="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29766" y="223262"/>
            <a:ext cx="488823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u="heavy" spc="-5" dirty="0">
                <a:solidFill>
                  <a:srgbClr val="31356E"/>
                </a:solidFill>
                <a:uFill>
                  <a:solidFill>
                    <a:srgbClr val="3A6E8E"/>
                  </a:solidFill>
                </a:uFill>
                <a:latin typeface="Verdana"/>
                <a:cs typeface="Verdana"/>
              </a:rPr>
              <a:t>ОНЛАЙН</a:t>
            </a:r>
            <a:r>
              <a:rPr sz="2700" u="heavy" spc="-5" dirty="0">
                <a:solidFill>
                  <a:srgbClr val="31356E"/>
                </a:solidFill>
                <a:uFill>
                  <a:solidFill>
                    <a:srgbClr val="3A6E8E"/>
                  </a:solidFill>
                </a:uFill>
                <a:latin typeface="Tahoma"/>
                <a:cs typeface="Tahoma"/>
              </a:rPr>
              <a:t>-</a:t>
            </a:r>
            <a:r>
              <a:rPr sz="2700" u="heavy" spc="-5" dirty="0">
                <a:solidFill>
                  <a:srgbClr val="31356E"/>
                </a:solidFill>
                <a:uFill>
                  <a:solidFill>
                    <a:srgbClr val="3A6E8E"/>
                  </a:solidFill>
                </a:uFill>
                <a:latin typeface="Verdana"/>
                <a:cs typeface="Verdana"/>
              </a:rPr>
              <a:t>ИНСТРУМЕНТ</a:t>
            </a:r>
            <a:r>
              <a:rPr sz="2700" spc="-5" dirty="0">
                <a:solidFill>
                  <a:srgbClr val="31356E"/>
                </a:solidFill>
                <a:latin typeface="Verdana"/>
                <a:cs typeface="Verdana"/>
              </a:rPr>
              <a:t>Ы</a:t>
            </a:r>
            <a:endParaRPr sz="27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0165" y="4695444"/>
            <a:ext cx="65258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45" dirty="0">
                <a:solidFill>
                  <a:srgbClr val="002060"/>
                </a:solidFill>
                <a:latin typeface="Verdana"/>
                <a:cs typeface="Verdana"/>
              </a:rPr>
              <a:t>Портал</a:t>
            </a:r>
            <a:r>
              <a:rPr sz="1400" b="1" spc="-7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400" b="1" spc="-45" dirty="0">
                <a:solidFill>
                  <a:srgbClr val="002060"/>
                </a:solidFill>
                <a:latin typeface="Tahoma"/>
                <a:cs typeface="Tahoma"/>
              </a:rPr>
              <a:t>«</a:t>
            </a:r>
            <a:r>
              <a:rPr sz="1400" b="1" spc="-45" dirty="0">
                <a:solidFill>
                  <a:srgbClr val="002060"/>
                </a:solidFill>
                <a:latin typeface="Verdana"/>
                <a:cs typeface="Verdana"/>
              </a:rPr>
              <a:t>Единое</a:t>
            </a:r>
            <a:r>
              <a:rPr sz="1400" b="1" spc="-7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400" b="1" spc="-40" dirty="0">
                <a:solidFill>
                  <a:srgbClr val="002060"/>
                </a:solidFill>
                <a:latin typeface="Verdana"/>
                <a:cs typeface="Verdana"/>
              </a:rPr>
              <a:t>содержание</a:t>
            </a:r>
            <a:r>
              <a:rPr sz="1400" b="1" spc="-7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400" b="1" spc="-45" dirty="0">
                <a:solidFill>
                  <a:srgbClr val="002060"/>
                </a:solidFill>
                <a:latin typeface="Verdana"/>
                <a:cs typeface="Verdana"/>
              </a:rPr>
              <a:t>общего</a:t>
            </a:r>
            <a:r>
              <a:rPr sz="1400" b="1" spc="-8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400" b="1" spc="-70" dirty="0">
                <a:solidFill>
                  <a:srgbClr val="002060"/>
                </a:solidFill>
                <a:latin typeface="Verdana"/>
                <a:cs typeface="Verdana"/>
              </a:rPr>
              <a:t>образования</a:t>
            </a:r>
            <a:r>
              <a:rPr sz="1400" b="1" spc="-70" dirty="0">
                <a:solidFill>
                  <a:srgbClr val="002060"/>
                </a:solidFill>
                <a:latin typeface="Tahoma"/>
                <a:cs typeface="Tahoma"/>
              </a:rPr>
              <a:t>»:</a:t>
            </a:r>
            <a:r>
              <a:rPr sz="1400" b="1" dirty="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sz="1400" b="1" spc="25" dirty="0">
                <a:solidFill>
                  <a:srgbClr val="002060"/>
                </a:solidFill>
                <a:latin typeface="Tahoma"/>
                <a:cs typeface="Tahoma"/>
                <a:hlinkClick r:id="rId3"/>
              </a:rPr>
              <a:t>www.edsoo.ru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79462" y="1081087"/>
            <a:ext cx="208279" cy="3059430"/>
            <a:chOff x="779462" y="1081087"/>
            <a:chExt cx="208279" cy="3059430"/>
          </a:xfrm>
        </p:grpSpPr>
        <p:sp>
          <p:nvSpPr>
            <p:cNvPr id="9" name="object 9"/>
            <p:cNvSpPr/>
            <p:nvPr/>
          </p:nvSpPr>
          <p:spPr>
            <a:xfrm>
              <a:off x="792162" y="1093787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71450" h="171450">
                  <a:moveTo>
                    <a:pt x="171450" y="0"/>
                  </a:moveTo>
                  <a:lnTo>
                    <a:pt x="0" y="0"/>
                  </a:lnTo>
                  <a:lnTo>
                    <a:pt x="0" y="171450"/>
                  </a:lnTo>
                  <a:lnTo>
                    <a:pt x="171450" y="171450"/>
                  </a:lnTo>
                  <a:lnTo>
                    <a:pt x="171450" y="0"/>
                  </a:lnTo>
                  <a:close/>
                </a:path>
              </a:pathLst>
            </a:custGeom>
            <a:solidFill>
              <a:srgbClr val="276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2162" y="1093787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71450" h="171450">
                  <a:moveTo>
                    <a:pt x="0" y="0"/>
                  </a:moveTo>
                  <a:lnTo>
                    <a:pt x="171450" y="0"/>
                  </a:lnTo>
                  <a:lnTo>
                    <a:pt x="171450" y="171450"/>
                  </a:lnTo>
                  <a:lnTo>
                    <a:pt x="0" y="17145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83443" y="1260475"/>
              <a:ext cx="0" cy="660400"/>
            </a:xfrm>
            <a:custGeom>
              <a:avLst/>
              <a:gdLst/>
              <a:ahLst/>
              <a:cxnLst/>
              <a:rect l="l" t="t" r="r" b="b"/>
              <a:pathLst>
                <a:path h="660400">
                  <a:moveTo>
                    <a:pt x="0" y="0"/>
                  </a:moveTo>
                  <a:lnTo>
                    <a:pt x="0" y="660400"/>
                  </a:lnTo>
                </a:path>
              </a:pathLst>
            </a:custGeom>
            <a:ln w="20637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03274" y="3956049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71450" h="171450">
                  <a:moveTo>
                    <a:pt x="171450" y="0"/>
                  </a:moveTo>
                  <a:lnTo>
                    <a:pt x="0" y="0"/>
                  </a:lnTo>
                  <a:lnTo>
                    <a:pt x="0" y="171450"/>
                  </a:lnTo>
                  <a:lnTo>
                    <a:pt x="171450" y="171450"/>
                  </a:lnTo>
                  <a:lnTo>
                    <a:pt x="171450" y="0"/>
                  </a:lnTo>
                  <a:close/>
                </a:path>
              </a:pathLst>
            </a:custGeom>
            <a:solidFill>
              <a:srgbClr val="276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03274" y="3956049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71450" h="171450">
                  <a:moveTo>
                    <a:pt x="0" y="0"/>
                  </a:moveTo>
                  <a:lnTo>
                    <a:pt x="171450" y="0"/>
                  </a:lnTo>
                  <a:lnTo>
                    <a:pt x="171450" y="171450"/>
                  </a:lnTo>
                  <a:lnTo>
                    <a:pt x="0" y="17145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83443" y="2092325"/>
              <a:ext cx="0" cy="1868805"/>
            </a:xfrm>
            <a:custGeom>
              <a:avLst/>
              <a:gdLst/>
              <a:ahLst/>
              <a:cxnLst/>
              <a:rect l="l" t="t" r="r" b="b"/>
              <a:pathLst>
                <a:path h="1868804">
                  <a:moveTo>
                    <a:pt x="0" y="0"/>
                  </a:moveTo>
                  <a:lnTo>
                    <a:pt x="0" y="1868487"/>
                  </a:lnTo>
                </a:path>
              </a:pathLst>
            </a:custGeom>
            <a:ln w="20637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92162" y="1920875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71450" h="171450">
                  <a:moveTo>
                    <a:pt x="171450" y="0"/>
                  </a:moveTo>
                  <a:lnTo>
                    <a:pt x="0" y="0"/>
                  </a:lnTo>
                  <a:lnTo>
                    <a:pt x="0" y="171450"/>
                  </a:lnTo>
                  <a:lnTo>
                    <a:pt x="171450" y="171450"/>
                  </a:lnTo>
                  <a:lnTo>
                    <a:pt x="171450" y="0"/>
                  </a:lnTo>
                  <a:close/>
                </a:path>
              </a:pathLst>
            </a:custGeom>
            <a:solidFill>
              <a:srgbClr val="276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92162" y="1920875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71450" h="171450">
                  <a:moveTo>
                    <a:pt x="0" y="0"/>
                  </a:moveTo>
                  <a:lnTo>
                    <a:pt x="171450" y="0"/>
                  </a:lnTo>
                  <a:lnTo>
                    <a:pt x="171450" y="171450"/>
                  </a:lnTo>
                  <a:lnTo>
                    <a:pt x="0" y="17145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067784" y="1892300"/>
            <a:ext cx="23056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31356E"/>
                </a:solidFill>
                <a:latin typeface="Calibri"/>
                <a:cs typeface="Calibri"/>
              </a:rPr>
              <a:t>8</a:t>
            </a:r>
            <a:r>
              <a:rPr sz="1200" b="1" spc="-5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31356E"/>
                </a:solidFill>
                <a:latin typeface="Calibri"/>
                <a:cs typeface="Calibri"/>
              </a:rPr>
              <a:t>РАЗДЕЛОВ</a:t>
            </a:r>
            <a:r>
              <a:rPr sz="1200" b="1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31356E"/>
                </a:solidFill>
                <a:latin typeface="Calibri"/>
                <a:cs typeface="Calibri"/>
              </a:rPr>
              <a:t>РАБОЧИХ</a:t>
            </a:r>
            <a:r>
              <a:rPr sz="1200" b="1" spc="-5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31356E"/>
                </a:solidFill>
                <a:latin typeface="Calibri"/>
                <a:cs typeface="Calibri"/>
              </a:rPr>
              <a:t>ПРОГРАММ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40613" y="1282700"/>
            <a:ext cx="3240405" cy="577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4475" indent="-231775">
              <a:lnSpc>
                <a:spcPct val="100000"/>
              </a:lnSpc>
              <a:spcBef>
                <a:spcPts val="100"/>
              </a:spcBef>
              <a:buFont typeface="Verdana"/>
              <a:buChar char="•"/>
              <a:tabLst>
                <a:tab pos="243840" algn="l"/>
                <a:tab pos="244475" algn="l"/>
              </a:tabLst>
            </a:pP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учебный</a:t>
            </a:r>
            <a:r>
              <a:rPr sz="1200" spc="5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план </a:t>
            </a:r>
            <a:r>
              <a:rPr sz="1200" dirty="0">
                <a:solidFill>
                  <a:srgbClr val="31356E"/>
                </a:solidFill>
                <a:latin typeface="Calibri"/>
                <a:cs typeface="Calibri"/>
              </a:rPr>
              <a:t>для</a:t>
            </a:r>
            <a:r>
              <a:rPr sz="1200" spc="5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5-дневной</a:t>
            </a:r>
            <a:r>
              <a:rPr sz="1200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учебной</a:t>
            </a:r>
            <a:r>
              <a:rPr sz="1200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31356E"/>
                </a:solidFill>
                <a:latin typeface="Calibri"/>
                <a:cs typeface="Calibri"/>
              </a:rPr>
              <a:t>недели</a:t>
            </a:r>
            <a:endParaRPr sz="1200">
              <a:latin typeface="Calibri"/>
              <a:cs typeface="Calibri"/>
            </a:endParaRPr>
          </a:p>
          <a:p>
            <a:pPr marL="244475" indent="-231775">
              <a:lnSpc>
                <a:spcPts val="1430"/>
              </a:lnSpc>
              <a:spcBef>
                <a:spcPts val="45"/>
              </a:spcBef>
              <a:buFont typeface="Verdana"/>
              <a:buChar char="•"/>
              <a:tabLst>
                <a:tab pos="243840" algn="l"/>
                <a:tab pos="244475" algn="l"/>
              </a:tabLst>
            </a:pP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учебный</a:t>
            </a:r>
            <a:r>
              <a:rPr sz="1200" spc="5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план </a:t>
            </a:r>
            <a:r>
              <a:rPr sz="1200" dirty="0">
                <a:solidFill>
                  <a:srgbClr val="31356E"/>
                </a:solidFill>
                <a:latin typeface="Calibri"/>
                <a:cs typeface="Calibri"/>
              </a:rPr>
              <a:t>для</a:t>
            </a:r>
            <a:r>
              <a:rPr sz="1200" spc="5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6-дневной</a:t>
            </a:r>
            <a:r>
              <a:rPr sz="1200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учебной</a:t>
            </a:r>
            <a:r>
              <a:rPr sz="1200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31356E"/>
                </a:solidFill>
                <a:latin typeface="Calibri"/>
                <a:cs typeface="Calibri"/>
              </a:rPr>
              <a:t>недели</a:t>
            </a:r>
            <a:endParaRPr sz="1200">
              <a:latin typeface="Calibri"/>
              <a:cs typeface="Calibri"/>
            </a:endParaRPr>
          </a:p>
          <a:p>
            <a:pPr marL="244475" indent="-231775">
              <a:lnSpc>
                <a:spcPts val="1430"/>
              </a:lnSpc>
              <a:buFont typeface="Verdana"/>
              <a:buChar char="•"/>
              <a:tabLst>
                <a:tab pos="243840" algn="l"/>
                <a:tab pos="244475" algn="l"/>
              </a:tabLst>
            </a:pP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индивидуальный</a:t>
            </a:r>
            <a:r>
              <a:rPr sz="1200" spc="-10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учебный</a:t>
            </a:r>
            <a:r>
              <a:rPr sz="1200" spc="-10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1356E"/>
                </a:solidFill>
                <a:latin typeface="Calibri"/>
                <a:cs typeface="Calibri"/>
              </a:rPr>
              <a:t>план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00438" y="2078227"/>
            <a:ext cx="3777615" cy="1311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4475" indent="-231775">
              <a:lnSpc>
                <a:spcPct val="100000"/>
              </a:lnSpc>
              <a:spcBef>
                <a:spcPts val="100"/>
              </a:spcBef>
              <a:buFont typeface="Verdana"/>
              <a:buChar char="•"/>
              <a:tabLst>
                <a:tab pos="243840" algn="l"/>
                <a:tab pos="244475" algn="l"/>
              </a:tabLst>
            </a:pPr>
            <a:r>
              <a:rPr sz="1200" spc="-10" dirty="0">
                <a:solidFill>
                  <a:srgbClr val="31356E"/>
                </a:solidFill>
                <a:latin typeface="Calibri"/>
                <a:cs typeface="Calibri"/>
              </a:rPr>
              <a:t>титульный</a:t>
            </a:r>
            <a:r>
              <a:rPr sz="1200" spc="-30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1356E"/>
                </a:solidFill>
                <a:latin typeface="Calibri"/>
                <a:cs typeface="Calibri"/>
              </a:rPr>
              <a:t>лист</a:t>
            </a:r>
            <a:endParaRPr sz="1200">
              <a:latin typeface="Calibri"/>
              <a:cs typeface="Calibri"/>
            </a:endParaRPr>
          </a:p>
          <a:p>
            <a:pPr marL="244475" indent="-231775">
              <a:lnSpc>
                <a:spcPts val="1430"/>
              </a:lnSpc>
              <a:spcBef>
                <a:spcPts val="45"/>
              </a:spcBef>
              <a:buFont typeface="Verdana"/>
              <a:buChar char="•"/>
              <a:tabLst>
                <a:tab pos="243840" algn="l"/>
                <a:tab pos="244475" algn="l"/>
              </a:tabLst>
            </a:pP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пояснительная</a:t>
            </a:r>
            <a:r>
              <a:rPr sz="1200" spc="-25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записка</a:t>
            </a:r>
            <a:endParaRPr sz="1200">
              <a:latin typeface="Calibri"/>
              <a:cs typeface="Calibri"/>
            </a:endParaRPr>
          </a:p>
          <a:p>
            <a:pPr marL="244475" indent="-231775">
              <a:lnSpc>
                <a:spcPts val="1405"/>
              </a:lnSpc>
              <a:buFont typeface="Verdana"/>
              <a:buChar char="•"/>
              <a:tabLst>
                <a:tab pos="243840" algn="l"/>
                <a:tab pos="244475" algn="l"/>
              </a:tabLst>
            </a:pPr>
            <a:r>
              <a:rPr sz="1200" spc="-10" dirty="0">
                <a:solidFill>
                  <a:srgbClr val="31356E"/>
                </a:solidFill>
                <a:latin typeface="Calibri"/>
                <a:cs typeface="Calibri"/>
              </a:rPr>
              <a:t>содержание</a:t>
            </a:r>
            <a:r>
              <a:rPr sz="1200" spc="-20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учебного</a:t>
            </a:r>
            <a:r>
              <a:rPr sz="1200" spc="-15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предмета</a:t>
            </a:r>
            <a:endParaRPr sz="1200">
              <a:latin typeface="Calibri"/>
              <a:cs typeface="Calibri"/>
            </a:endParaRPr>
          </a:p>
          <a:p>
            <a:pPr marL="244475" indent="-231775">
              <a:lnSpc>
                <a:spcPts val="1415"/>
              </a:lnSpc>
              <a:buFont typeface="Verdana"/>
              <a:buChar char="•"/>
              <a:tabLst>
                <a:tab pos="243840" algn="l"/>
                <a:tab pos="244475" algn="l"/>
              </a:tabLst>
            </a:pP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планируемые</a:t>
            </a:r>
            <a:r>
              <a:rPr sz="1200" spc="-15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образовательные</a:t>
            </a:r>
            <a:r>
              <a:rPr sz="1200" spc="-15" dirty="0">
                <a:solidFill>
                  <a:srgbClr val="31356E"/>
                </a:solidFill>
                <a:latin typeface="Calibri"/>
                <a:cs typeface="Calibri"/>
              </a:rPr>
              <a:t> результаты</a:t>
            </a:r>
            <a:endParaRPr sz="1200">
              <a:latin typeface="Calibri"/>
              <a:cs typeface="Calibri"/>
            </a:endParaRPr>
          </a:p>
          <a:p>
            <a:pPr marL="244475" indent="-231775">
              <a:lnSpc>
                <a:spcPts val="1430"/>
              </a:lnSpc>
              <a:spcBef>
                <a:spcPts val="50"/>
              </a:spcBef>
              <a:buFont typeface="Verdana"/>
              <a:buChar char="•"/>
              <a:tabLst>
                <a:tab pos="243840" algn="l"/>
                <a:tab pos="244475" algn="l"/>
              </a:tabLst>
            </a:pP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тематическое</a:t>
            </a:r>
            <a:r>
              <a:rPr sz="1200" spc="-15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планирование</a:t>
            </a:r>
            <a:endParaRPr sz="1200">
              <a:latin typeface="Calibri"/>
              <a:cs typeface="Calibri"/>
            </a:endParaRPr>
          </a:p>
          <a:p>
            <a:pPr marL="244475" indent="-231775">
              <a:lnSpc>
                <a:spcPts val="1430"/>
              </a:lnSpc>
              <a:buFont typeface="Verdana"/>
              <a:buChar char="•"/>
              <a:tabLst>
                <a:tab pos="243840" algn="l"/>
                <a:tab pos="244475" algn="l"/>
              </a:tabLst>
            </a:pP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поурочное</a:t>
            </a:r>
            <a:r>
              <a:rPr sz="1200" spc="-15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планирование</a:t>
            </a:r>
            <a:endParaRPr sz="1200">
              <a:latin typeface="Calibri"/>
              <a:cs typeface="Calibri"/>
            </a:endParaRPr>
          </a:p>
          <a:p>
            <a:pPr marL="244475" indent="-231775">
              <a:lnSpc>
                <a:spcPct val="100000"/>
              </a:lnSpc>
              <a:spcBef>
                <a:spcPts val="45"/>
              </a:spcBef>
              <a:buFont typeface="Verdana"/>
              <a:buChar char="•"/>
              <a:tabLst>
                <a:tab pos="243840" algn="l"/>
                <a:tab pos="244475" algn="l"/>
              </a:tabLst>
            </a:pP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учебно-методическое</a:t>
            </a:r>
            <a:r>
              <a:rPr sz="1200" spc="15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обеспечение</a:t>
            </a:r>
            <a:r>
              <a:rPr sz="1200" spc="20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31356E"/>
                </a:solidFill>
                <a:latin typeface="Calibri"/>
                <a:cs typeface="Calibri"/>
              </a:rPr>
              <a:t>образовательного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00438" y="3361435"/>
            <a:ext cx="28390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4475">
              <a:lnSpc>
                <a:spcPts val="1415"/>
              </a:lnSpc>
              <a:spcBef>
                <a:spcPts val="100"/>
              </a:spcBef>
            </a:pP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процесса</a:t>
            </a:r>
            <a:endParaRPr sz="1200">
              <a:latin typeface="Calibri"/>
              <a:cs typeface="Calibri"/>
            </a:endParaRPr>
          </a:p>
          <a:p>
            <a:pPr marL="244475" indent="-231775">
              <a:lnSpc>
                <a:spcPts val="1415"/>
              </a:lnSpc>
              <a:buFont typeface="Verdana"/>
              <a:buChar char="•"/>
              <a:tabLst>
                <a:tab pos="243840" algn="l"/>
                <a:tab pos="244475" algn="l"/>
              </a:tabLst>
            </a:pP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материально-техническое</a:t>
            </a:r>
            <a:r>
              <a:rPr sz="1200" spc="-25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обеспечение</a:t>
            </a:r>
            <a:endParaRPr sz="1200">
              <a:latin typeface="Calibri"/>
              <a:cs typeface="Calibri"/>
            </a:endParaRPr>
          </a:p>
          <a:p>
            <a:pPr marL="244475">
              <a:lnSpc>
                <a:spcPct val="100000"/>
              </a:lnSpc>
              <a:spcBef>
                <a:spcPts val="45"/>
              </a:spcBef>
            </a:pP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образовательного</a:t>
            </a:r>
            <a:r>
              <a:rPr sz="1200" spc="-25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процесса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60749" y="3913123"/>
            <a:ext cx="3194050" cy="577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15"/>
              </a:lnSpc>
              <a:spcBef>
                <a:spcPts val="100"/>
              </a:spcBef>
            </a:pPr>
            <a:r>
              <a:rPr sz="1200" b="1" dirty="0">
                <a:solidFill>
                  <a:srgbClr val="31356E"/>
                </a:solidFill>
                <a:latin typeface="Calibri"/>
                <a:cs typeface="Calibri"/>
              </a:rPr>
              <a:t>2</a:t>
            </a:r>
            <a:r>
              <a:rPr sz="1200" b="1" spc="5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31356E"/>
                </a:solidFill>
                <a:latin typeface="Calibri"/>
                <a:cs typeface="Calibri"/>
              </a:rPr>
              <a:t>ВАРИАНТА</a:t>
            </a:r>
            <a:r>
              <a:rPr sz="1200" b="1" spc="5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31356E"/>
                </a:solidFill>
                <a:latin typeface="Calibri"/>
                <a:cs typeface="Calibri"/>
              </a:rPr>
              <a:t>СОЗДАНИЯ</a:t>
            </a:r>
            <a:r>
              <a:rPr sz="1200" b="1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31356E"/>
                </a:solidFill>
                <a:latin typeface="Calibri"/>
                <a:cs typeface="Calibri"/>
              </a:rPr>
              <a:t>РАБОЧЕЙ</a:t>
            </a:r>
            <a:r>
              <a:rPr sz="1200" b="1" spc="10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31356E"/>
                </a:solidFill>
                <a:latin typeface="Calibri"/>
                <a:cs typeface="Calibri"/>
              </a:rPr>
              <a:t>ПРОГРАММЫ</a:t>
            </a:r>
            <a:endParaRPr sz="1200">
              <a:latin typeface="Calibri"/>
              <a:cs typeface="Calibri"/>
            </a:endParaRPr>
          </a:p>
          <a:p>
            <a:pPr marL="299720" indent="-232410">
              <a:lnSpc>
                <a:spcPts val="1415"/>
              </a:lnSpc>
              <a:buFont typeface="Verdana"/>
              <a:buChar char="•"/>
              <a:tabLst>
                <a:tab pos="299720" algn="l"/>
                <a:tab pos="300355" algn="l"/>
              </a:tabLst>
            </a:pP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на</a:t>
            </a:r>
            <a:r>
              <a:rPr sz="1200" spc="-35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31356E"/>
                </a:solidFill>
                <a:latin typeface="Calibri"/>
                <a:cs typeface="Calibri"/>
              </a:rPr>
              <a:t>год</a:t>
            </a:r>
            <a:endParaRPr sz="1200">
              <a:latin typeface="Calibri"/>
              <a:cs typeface="Calibri"/>
            </a:endParaRPr>
          </a:p>
          <a:p>
            <a:pPr marL="299720" indent="-232410">
              <a:lnSpc>
                <a:spcPct val="100000"/>
              </a:lnSpc>
              <a:spcBef>
                <a:spcPts val="70"/>
              </a:spcBef>
              <a:buFont typeface="Verdana"/>
              <a:buChar char="•"/>
              <a:tabLst>
                <a:tab pos="299720" algn="l"/>
                <a:tab pos="300355" algn="l"/>
              </a:tabLst>
            </a:pP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на</a:t>
            </a:r>
            <a:r>
              <a:rPr sz="1200" spc="-35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уровень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870450" y="1081087"/>
            <a:ext cx="209550" cy="3059430"/>
            <a:chOff x="4870450" y="1081087"/>
            <a:chExt cx="209550" cy="3059430"/>
          </a:xfrm>
        </p:grpSpPr>
        <p:sp>
          <p:nvSpPr>
            <p:cNvPr id="23" name="object 23"/>
            <p:cNvSpPr/>
            <p:nvPr/>
          </p:nvSpPr>
          <p:spPr>
            <a:xfrm>
              <a:off x="4883150" y="1093787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71450" h="171450">
                  <a:moveTo>
                    <a:pt x="171450" y="0"/>
                  </a:moveTo>
                  <a:lnTo>
                    <a:pt x="0" y="0"/>
                  </a:lnTo>
                  <a:lnTo>
                    <a:pt x="0" y="171450"/>
                  </a:lnTo>
                  <a:lnTo>
                    <a:pt x="171450" y="171450"/>
                  </a:lnTo>
                  <a:lnTo>
                    <a:pt x="171450" y="0"/>
                  </a:lnTo>
                  <a:close/>
                </a:path>
              </a:pathLst>
            </a:custGeom>
            <a:solidFill>
              <a:srgbClr val="276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883150" y="1093787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71450" h="171450">
                  <a:moveTo>
                    <a:pt x="0" y="0"/>
                  </a:moveTo>
                  <a:lnTo>
                    <a:pt x="171450" y="0"/>
                  </a:lnTo>
                  <a:lnTo>
                    <a:pt x="171450" y="171450"/>
                  </a:lnTo>
                  <a:lnTo>
                    <a:pt x="0" y="17145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974431" y="1260475"/>
              <a:ext cx="0" cy="776605"/>
            </a:xfrm>
            <a:custGeom>
              <a:avLst/>
              <a:gdLst/>
              <a:ahLst/>
              <a:cxnLst/>
              <a:rect l="l" t="t" r="r" b="b"/>
              <a:pathLst>
                <a:path h="776605">
                  <a:moveTo>
                    <a:pt x="0" y="0"/>
                  </a:moveTo>
                  <a:lnTo>
                    <a:pt x="0" y="776287"/>
                  </a:lnTo>
                </a:path>
              </a:pathLst>
            </a:custGeom>
            <a:ln w="20638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894262" y="3956049"/>
              <a:ext cx="173355" cy="171450"/>
            </a:xfrm>
            <a:custGeom>
              <a:avLst/>
              <a:gdLst/>
              <a:ahLst/>
              <a:cxnLst/>
              <a:rect l="l" t="t" r="r" b="b"/>
              <a:pathLst>
                <a:path w="173354" h="171450">
                  <a:moveTo>
                    <a:pt x="173037" y="0"/>
                  </a:moveTo>
                  <a:lnTo>
                    <a:pt x="0" y="0"/>
                  </a:lnTo>
                  <a:lnTo>
                    <a:pt x="0" y="171450"/>
                  </a:lnTo>
                  <a:lnTo>
                    <a:pt x="173037" y="171450"/>
                  </a:lnTo>
                  <a:lnTo>
                    <a:pt x="173037" y="0"/>
                  </a:lnTo>
                  <a:close/>
                </a:path>
              </a:pathLst>
            </a:custGeom>
            <a:solidFill>
              <a:srgbClr val="276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894262" y="3956049"/>
              <a:ext cx="173355" cy="171450"/>
            </a:xfrm>
            <a:custGeom>
              <a:avLst/>
              <a:gdLst/>
              <a:ahLst/>
              <a:cxnLst/>
              <a:rect l="l" t="t" r="r" b="b"/>
              <a:pathLst>
                <a:path w="173354" h="171450">
                  <a:moveTo>
                    <a:pt x="0" y="0"/>
                  </a:moveTo>
                  <a:lnTo>
                    <a:pt x="173037" y="0"/>
                  </a:lnTo>
                  <a:lnTo>
                    <a:pt x="173037" y="171450"/>
                  </a:lnTo>
                  <a:lnTo>
                    <a:pt x="0" y="17145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974431" y="2208212"/>
              <a:ext cx="0" cy="1752600"/>
            </a:xfrm>
            <a:custGeom>
              <a:avLst/>
              <a:gdLst/>
              <a:ahLst/>
              <a:cxnLst/>
              <a:rect l="l" t="t" r="r" b="b"/>
              <a:pathLst>
                <a:path h="1752600">
                  <a:moveTo>
                    <a:pt x="0" y="0"/>
                  </a:moveTo>
                  <a:lnTo>
                    <a:pt x="0" y="1752599"/>
                  </a:lnTo>
                </a:path>
              </a:pathLst>
            </a:custGeom>
            <a:ln w="20638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883150" y="2036762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71450" h="171450">
                  <a:moveTo>
                    <a:pt x="171450" y="0"/>
                  </a:moveTo>
                  <a:lnTo>
                    <a:pt x="0" y="0"/>
                  </a:lnTo>
                  <a:lnTo>
                    <a:pt x="0" y="171450"/>
                  </a:lnTo>
                  <a:lnTo>
                    <a:pt x="171450" y="171450"/>
                  </a:lnTo>
                  <a:lnTo>
                    <a:pt x="171450" y="0"/>
                  </a:lnTo>
                  <a:close/>
                </a:path>
              </a:pathLst>
            </a:custGeom>
            <a:solidFill>
              <a:srgbClr val="276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883150" y="2036762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71450" h="171450">
                  <a:moveTo>
                    <a:pt x="0" y="0"/>
                  </a:moveTo>
                  <a:lnTo>
                    <a:pt x="171450" y="0"/>
                  </a:lnTo>
                  <a:lnTo>
                    <a:pt x="171450" y="171450"/>
                  </a:lnTo>
                  <a:lnTo>
                    <a:pt x="0" y="17145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985038" y="761491"/>
            <a:ext cx="3093720" cy="522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20" dirty="0">
                <a:solidFill>
                  <a:srgbClr val="31356E"/>
                </a:solidFill>
                <a:latin typeface="Verdana"/>
                <a:cs typeface="Verdana"/>
              </a:rPr>
              <a:t>КОНСТРУКТОР</a:t>
            </a:r>
            <a:r>
              <a:rPr sz="1200" b="1" spc="30" dirty="0">
                <a:solidFill>
                  <a:srgbClr val="31356E"/>
                </a:solidFill>
                <a:latin typeface="Verdana"/>
                <a:cs typeface="Verdana"/>
              </a:rPr>
              <a:t> </a:t>
            </a:r>
            <a:r>
              <a:rPr sz="1200" b="1" spc="15" dirty="0">
                <a:solidFill>
                  <a:srgbClr val="31356E"/>
                </a:solidFill>
                <a:latin typeface="Verdana"/>
                <a:cs typeface="Verdana"/>
              </a:rPr>
              <a:t>УЧЕБНЫХ</a:t>
            </a:r>
            <a:r>
              <a:rPr sz="1200" b="1" spc="20" dirty="0">
                <a:solidFill>
                  <a:srgbClr val="31356E"/>
                </a:solidFill>
                <a:latin typeface="Verdana"/>
                <a:cs typeface="Verdana"/>
              </a:rPr>
              <a:t> ПЛАНОВ</a:t>
            </a:r>
            <a:endParaRPr sz="1200">
              <a:latin typeface="Verdana"/>
              <a:cs typeface="Verdana"/>
            </a:endParaRPr>
          </a:p>
          <a:p>
            <a:pPr marL="129539">
              <a:lnSpc>
                <a:spcPct val="100000"/>
              </a:lnSpc>
              <a:spcBef>
                <a:spcPts val="1030"/>
              </a:spcBef>
            </a:pPr>
            <a:r>
              <a:rPr sz="1200" b="1" dirty="0">
                <a:solidFill>
                  <a:srgbClr val="31356E"/>
                </a:solidFill>
                <a:latin typeface="Calibri"/>
                <a:cs typeface="Calibri"/>
              </a:rPr>
              <a:t>НАЛИЧИЕ</a:t>
            </a:r>
            <a:r>
              <a:rPr sz="1200" b="1" spc="-10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31356E"/>
                </a:solidFill>
                <a:latin typeface="Calibri"/>
                <a:cs typeface="Calibri"/>
              </a:rPr>
              <a:t>ВАРИАНТОВ </a:t>
            </a:r>
            <a:r>
              <a:rPr sz="1200" b="1" spc="-10" dirty="0">
                <a:solidFill>
                  <a:srgbClr val="31356E"/>
                </a:solidFill>
                <a:latin typeface="Calibri"/>
                <a:cs typeface="Calibri"/>
              </a:rPr>
              <a:t>УЧЕБНОГО</a:t>
            </a:r>
            <a:r>
              <a:rPr sz="1200" b="1" spc="-5" dirty="0">
                <a:solidFill>
                  <a:srgbClr val="31356E"/>
                </a:solidFill>
                <a:latin typeface="Calibri"/>
                <a:cs typeface="Calibri"/>
              </a:rPr>
              <a:t> ПЛАНА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090476" y="1980691"/>
            <a:ext cx="3678554" cy="8763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200" b="1" dirty="0">
                <a:solidFill>
                  <a:srgbClr val="31356E"/>
                </a:solidFill>
                <a:latin typeface="Calibri"/>
                <a:cs typeface="Calibri"/>
              </a:rPr>
              <a:t>НАЛИЧИЕ</a:t>
            </a:r>
            <a:r>
              <a:rPr sz="1200" b="1" spc="-20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31356E"/>
                </a:solidFill>
                <a:latin typeface="Calibri"/>
                <a:cs typeface="Calibri"/>
              </a:rPr>
              <a:t>АВТОМАТИЗИРОВАННОГО</a:t>
            </a:r>
            <a:r>
              <a:rPr sz="1200" b="1" spc="-15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31356E"/>
                </a:solidFill>
                <a:latin typeface="Calibri"/>
                <a:cs typeface="Calibri"/>
              </a:rPr>
              <a:t>КОНТРОЛЯ</a:t>
            </a:r>
            <a:r>
              <a:rPr sz="1200" b="1" spc="-20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31356E"/>
                </a:solidFill>
                <a:latin typeface="Calibri"/>
                <a:cs typeface="Calibri"/>
              </a:rPr>
              <a:t>ЧАСОВ</a:t>
            </a:r>
            <a:endParaRPr sz="1200" dirty="0">
              <a:latin typeface="Calibri"/>
              <a:cs typeface="Calibri"/>
            </a:endParaRPr>
          </a:p>
          <a:p>
            <a:pPr marL="62230" marR="190500">
              <a:lnSpc>
                <a:spcPct val="103299"/>
              </a:lnSpc>
              <a:spcBef>
                <a:spcPts val="170"/>
              </a:spcBef>
              <a:buFont typeface="Verdana"/>
              <a:buChar char="•"/>
              <a:tabLst>
                <a:tab pos="186690" algn="l"/>
              </a:tabLst>
            </a:pP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проверка</a:t>
            </a:r>
            <a:r>
              <a:rPr sz="1200" spc="-10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на соответствие</a:t>
            </a:r>
            <a:r>
              <a:rPr sz="1200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требованиям</a:t>
            </a:r>
            <a:r>
              <a:rPr sz="1200" spc="-10" dirty="0">
                <a:solidFill>
                  <a:srgbClr val="31356E"/>
                </a:solidFill>
                <a:latin typeface="Calibri"/>
                <a:cs typeface="Calibri"/>
              </a:rPr>
              <a:t> ФГОС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1356E"/>
                </a:solidFill>
                <a:latin typeface="Calibri"/>
                <a:cs typeface="Calibri"/>
              </a:rPr>
              <a:t>НОО </a:t>
            </a:r>
            <a:r>
              <a:rPr sz="1200" spc="-254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1356E"/>
                </a:solidFill>
                <a:latin typeface="Calibri"/>
                <a:cs typeface="Calibri"/>
              </a:rPr>
              <a:t>и ООО</a:t>
            </a:r>
            <a:endParaRPr sz="1200" dirty="0">
              <a:latin typeface="Calibri"/>
              <a:cs typeface="Calibri"/>
            </a:endParaRPr>
          </a:p>
          <a:p>
            <a:pPr marL="186055" indent="-124460">
              <a:lnSpc>
                <a:spcPct val="100000"/>
              </a:lnSpc>
              <a:spcBef>
                <a:spcPts val="455"/>
              </a:spcBef>
              <a:buFont typeface="Verdana"/>
              <a:buChar char="•"/>
              <a:tabLst>
                <a:tab pos="186690" algn="l"/>
              </a:tabLst>
            </a:pP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проверка</a:t>
            </a:r>
            <a:r>
              <a:rPr sz="1200" spc="-10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на соответствие</a:t>
            </a:r>
            <a:r>
              <a:rPr sz="1200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требованиям</a:t>
            </a:r>
            <a:r>
              <a:rPr sz="1200" spc="-10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1356E"/>
                </a:solidFill>
                <a:latin typeface="Calibri"/>
                <a:cs typeface="Calibri"/>
              </a:rPr>
              <a:t>САНПИН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00438" y="1282700"/>
            <a:ext cx="2812415" cy="397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4475" indent="-231775">
              <a:lnSpc>
                <a:spcPct val="100000"/>
              </a:lnSpc>
              <a:spcBef>
                <a:spcPts val="100"/>
              </a:spcBef>
              <a:buFont typeface="Verdana"/>
              <a:buChar char="•"/>
              <a:tabLst>
                <a:tab pos="243840" algn="l"/>
                <a:tab pos="244475" algn="l"/>
              </a:tabLst>
            </a:pPr>
            <a:r>
              <a:rPr sz="1200" spc="-10" dirty="0">
                <a:solidFill>
                  <a:srgbClr val="31356E"/>
                </a:solidFill>
                <a:latin typeface="Calibri"/>
                <a:cs typeface="Calibri"/>
              </a:rPr>
              <a:t>более</a:t>
            </a:r>
            <a:r>
              <a:rPr sz="1200" dirty="0">
                <a:solidFill>
                  <a:srgbClr val="31356E"/>
                </a:solidFill>
                <a:latin typeface="Calibri"/>
                <a:cs typeface="Calibri"/>
              </a:rPr>
              <a:t> 90 тыс.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31356E"/>
                </a:solidFill>
                <a:latin typeface="Calibri"/>
                <a:cs typeface="Calibri"/>
              </a:rPr>
              <a:t>учителей</a:t>
            </a:r>
            <a:r>
              <a:rPr sz="1200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первых</a:t>
            </a:r>
            <a:r>
              <a:rPr sz="1200" dirty="0">
                <a:solidFill>
                  <a:srgbClr val="31356E"/>
                </a:solidFill>
                <a:latin typeface="Calibri"/>
                <a:cs typeface="Calibri"/>
              </a:rPr>
              <a:t> классов</a:t>
            </a:r>
            <a:endParaRPr sz="1200">
              <a:latin typeface="Calibri"/>
              <a:cs typeface="Calibri"/>
            </a:endParaRPr>
          </a:p>
          <a:p>
            <a:pPr marL="244475" indent="-231775">
              <a:lnSpc>
                <a:spcPct val="100000"/>
              </a:lnSpc>
              <a:spcBef>
                <a:spcPts val="45"/>
              </a:spcBef>
              <a:buFont typeface="Verdana"/>
              <a:buChar char="•"/>
              <a:tabLst>
                <a:tab pos="243840" algn="l"/>
                <a:tab pos="244475" algn="l"/>
              </a:tabLst>
            </a:pPr>
            <a:r>
              <a:rPr sz="1200" spc="-10" dirty="0">
                <a:solidFill>
                  <a:srgbClr val="31356E"/>
                </a:solidFill>
                <a:latin typeface="Calibri"/>
                <a:cs typeface="Calibri"/>
              </a:rPr>
              <a:t>более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1356E"/>
                </a:solidFill>
                <a:latin typeface="Calibri"/>
                <a:cs typeface="Calibri"/>
              </a:rPr>
              <a:t>100</a:t>
            </a:r>
            <a:r>
              <a:rPr sz="1200" spc="-10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1356E"/>
                </a:solidFill>
                <a:latin typeface="Calibri"/>
                <a:cs typeface="Calibri"/>
              </a:rPr>
              <a:t>тыс.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31356E"/>
                </a:solidFill>
                <a:latin typeface="Calibri"/>
                <a:cs typeface="Calibri"/>
              </a:rPr>
              <a:t>учителей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1356E"/>
                </a:solidFill>
                <a:latin typeface="Calibri"/>
                <a:cs typeface="Calibri"/>
              </a:rPr>
              <a:t>пятых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1356E"/>
                </a:solidFill>
                <a:latin typeface="Calibri"/>
                <a:cs typeface="Calibri"/>
              </a:rPr>
              <a:t>классов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93934" y="1075435"/>
            <a:ext cx="37528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31356E"/>
                </a:solidFill>
                <a:latin typeface="Calibri"/>
                <a:cs typeface="Calibri"/>
              </a:rPr>
              <a:t>ВОЗМОЖНОСТЬ </a:t>
            </a:r>
            <a:r>
              <a:rPr sz="1200" b="1" spc="-10" dirty="0">
                <a:solidFill>
                  <a:srgbClr val="31356E"/>
                </a:solidFill>
                <a:latin typeface="Calibri"/>
                <a:cs typeface="Calibri"/>
              </a:rPr>
              <a:t>ФОРМИРОВАТЬ</a:t>
            </a:r>
            <a:r>
              <a:rPr sz="1200" b="1" spc="-5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31356E"/>
                </a:solidFill>
                <a:latin typeface="Calibri"/>
                <a:cs typeface="Calibri"/>
              </a:rPr>
              <a:t>РАБОЧУЮ</a:t>
            </a:r>
            <a:r>
              <a:rPr sz="1200" b="1" spc="5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31356E"/>
                </a:solidFill>
                <a:latin typeface="Calibri"/>
                <a:cs typeface="Calibri"/>
              </a:rPr>
              <a:t>ПРОГРАММУ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140833" y="3882644"/>
            <a:ext cx="2673985" cy="48895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1200" b="1" spc="-5" dirty="0">
                <a:solidFill>
                  <a:srgbClr val="31356E"/>
                </a:solidFill>
                <a:latin typeface="Calibri"/>
                <a:cs typeface="Calibri"/>
              </a:rPr>
              <a:t>ПЛАН</a:t>
            </a:r>
            <a:r>
              <a:rPr sz="1200" b="1" spc="-10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31356E"/>
                </a:solidFill>
                <a:latin typeface="Calibri"/>
                <a:cs typeface="Calibri"/>
              </a:rPr>
              <a:t>ВНЕУРОЧНОЙ</a:t>
            </a:r>
            <a:r>
              <a:rPr sz="1200" b="1" spc="-10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31356E"/>
                </a:solidFill>
                <a:latin typeface="Calibri"/>
                <a:cs typeface="Calibri"/>
              </a:rPr>
              <a:t>ДЕЯТЕЛЬНОСТИ</a:t>
            </a:r>
            <a:endParaRPr sz="1200">
              <a:latin typeface="Calibri"/>
              <a:cs typeface="Calibri"/>
            </a:endParaRPr>
          </a:p>
          <a:p>
            <a:pPr marL="115570">
              <a:lnSpc>
                <a:spcPct val="100000"/>
              </a:lnSpc>
              <a:spcBef>
                <a:spcPts val="380"/>
              </a:spcBef>
            </a:pP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возможность</a:t>
            </a:r>
            <a:r>
              <a:rPr sz="1200" spc="-10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выбора</a:t>
            </a:r>
            <a:r>
              <a:rPr sz="1200" spc="-10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31356E"/>
                </a:solidFill>
                <a:latin typeface="Calibri"/>
                <a:cs typeface="Calibri"/>
              </a:rPr>
              <a:t>количества</a:t>
            </a:r>
            <a:r>
              <a:rPr sz="1200" spc="-10" dirty="0">
                <a:solidFill>
                  <a:srgbClr val="31356E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1356E"/>
                </a:solidFill>
                <a:latin typeface="Calibri"/>
                <a:cs typeface="Calibri"/>
              </a:rPr>
              <a:t>часов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84513" y="761491"/>
            <a:ext cx="33458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20" dirty="0">
                <a:solidFill>
                  <a:srgbClr val="31356E"/>
                </a:solidFill>
                <a:latin typeface="Verdana"/>
                <a:cs typeface="Verdana"/>
              </a:rPr>
              <a:t>КОНСТРУКТОР</a:t>
            </a:r>
            <a:r>
              <a:rPr sz="1200" b="1" spc="25" dirty="0">
                <a:solidFill>
                  <a:srgbClr val="31356E"/>
                </a:solidFill>
                <a:latin typeface="Verdana"/>
                <a:cs typeface="Verdana"/>
              </a:rPr>
              <a:t> РАБОЧИХ</a:t>
            </a:r>
            <a:r>
              <a:rPr sz="1200" b="1" spc="15" dirty="0">
                <a:solidFill>
                  <a:srgbClr val="31356E"/>
                </a:solidFill>
                <a:latin typeface="Verdana"/>
                <a:cs typeface="Verdana"/>
              </a:rPr>
              <a:t> </a:t>
            </a:r>
            <a:r>
              <a:rPr sz="1200" b="1" spc="40" dirty="0">
                <a:solidFill>
                  <a:srgbClr val="31356E"/>
                </a:solidFill>
                <a:latin typeface="Verdana"/>
                <a:cs typeface="Verdana"/>
              </a:rPr>
              <a:t>ПРОГРАММ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425815" y="4787900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19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1763" y="279400"/>
            <a:ext cx="576580" cy="485775"/>
            <a:chOff x="131763" y="279400"/>
            <a:chExt cx="576580" cy="485775"/>
          </a:xfrm>
        </p:grpSpPr>
        <p:sp>
          <p:nvSpPr>
            <p:cNvPr id="3" name="object 3"/>
            <p:cNvSpPr/>
            <p:nvPr/>
          </p:nvSpPr>
          <p:spPr>
            <a:xfrm>
              <a:off x="131763" y="279400"/>
              <a:ext cx="576580" cy="485775"/>
            </a:xfrm>
            <a:custGeom>
              <a:avLst/>
              <a:gdLst/>
              <a:ahLst/>
              <a:cxnLst/>
              <a:rect l="l" t="t" r="r" b="b"/>
              <a:pathLst>
                <a:path w="576580" h="485775">
                  <a:moveTo>
                    <a:pt x="288130" y="0"/>
                  </a:moveTo>
                  <a:lnTo>
                    <a:pt x="236339" y="3913"/>
                  </a:lnTo>
                  <a:lnTo>
                    <a:pt x="187592" y="15195"/>
                  </a:lnTo>
                  <a:lnTo>
                    <a:pt x="142705" y="33161"/>
                  </a:lnTo>
                  <a:lnTo>
                    <a:pt x="102491" y="57124"/>
                  </a:lnTo>
                  <a:lnTo>
                    <a:pt x="67764" y="86398"/>
                  </a:lnTo>
                  <a:lnTo>
                    <a:pt x="39338" y="120297"/>
                  </a:lnTo>
                  <a:lnTo>
                    <a:pt x="18026" y="158136"/>
                  </a:lnTo>
                  <a:lnTo>
                    <a:pt x="4642" y="199228"/>
                  </a:lnTo>
                  <a:lnTo>
                    <a:pt x="0" y="242887"/>
                  </a:lnTo>
                  <a:lnTo>
                    <a:pt x="4642" y="286546"/>
                  </a:lnTo>
                  <a:lnTo>
                    <a:pt x="18026" y="327638"/>
                  </a:lnTo>
                  <a:lnTo>
                    <a:pt x="39338" y="365477"/>
                  </a:lnTo>
                  <a:lnTo>
                    <a:pt x="67764" y="399376"/>
                  </a:lnTo>
                  <a:lnTo>
                    <a:pt x="102491" y="428650"/>
                  </a:lnTo>
                  <a:lnTo>
                    <a:pt x="142705" y="452613"/>
                  </a:lnTo>
                  <a:lnTo>
                    <a:pt x="187592" y="470579"/>
                  </a:lnTo>
                  <a:lnTo>
                    <a:pt x="236339" y="481861"/>
                  </a:lnTo>
                  <a:lnTo>
                    <a:pt x="288130" y="485775"/>
                  </a:lnTo>
                  <a:lnTo>
                    <a:pt x="339922" y="481861"/>
                  </a:lnTo>
                  <a:lnTo>
                    <a:pt x="388669" y="470579"/>
                  </a:lnTo>
                  <a:lnTo>
                    <a:pt x="433556" y="452613"/>
                  </a:lnTo>
                  <a:lnTo>
                    <a:pt x="473770" y="428650"/>
                  </a:lnTo>
                  <a:lnTo>
                    <a:pt x="508497" y="399376"/>
                  </a:lnTo>
                  <a:lnTo>
                    <a:pt x="536923" y="365477"/>
                  </a:lnTo>
                  <a:lnTo>
                    <a:pt x="558235" y="327638"/>
                  </a:lnTo>
                  <a:lnTo>
                    <a:pt x="571619" y="286546"/>
                  </a:lnTo>
                  <a:lnTo>
                    <a:pt x="576261" y="242887"/>
                  </a:lnTo>
                  <a:lnTo>
                    <a:pt x="571619" y="199228"/>
                  </a:lnTo>
                  <a:lnTo>
                    <a:pt x="558235" y="158136"/>
                  </a:lnTo>
                  <a:lnTo>
                    <a:pt x="536923" y="120297"/>
                  </a:lnTo>
                  <a:lnTo>
                    <a:pt x="508497" y="86398"/>
                  </a:lnTo>
                  <a:lnTo>
                    <a:pt x="473770" y="57124"/>
                  </a:lnTo>
                  <a:lnTo>
                    <a:pt x="433556" y="33161"/>
                  </a:lnTo>
                  <a:lnTo>
                    <a:pt x="388669" y="15195"/>
                  </a:lnTo>
                  <a:lnTo>
                    <a:pt x="339922" y="3913"/>
                  </a:lnTo>
                  <a:lnTo>
                    <a:pt x="288130" y="0"/>
                  </a:lnTo>
                  <a:close/>
                </a:path>
              </a:pathLst>
            </a:custGeom>
            <a:solidFill>
              <a:srgbClr val="37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8223" y="368807"/>
              <a:ext cx="353568" cy="32003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15339" y="238251"/>
            <a:ext cx="6422390" cy="833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500"/>
              </a:spcBef>
            </a:pPr>
            <a:r>
              <a:rPr sz="2800" u="heavy" spc="-20" dirty="0">
                <a:uFill>
                  <a:solidFill>
                    <a:srgbClr val="3A6E8E"/>
                  </a:solidFill>
                </a:uFill>
              </a:rPr>
              <a:t>ФГОС:</a:t>
            </a:r>
            <a:r>
              <a:rPr sz="2800" u="heavy" dirty="0">
                <a:uFill>
                  <a:solidFill>
                    <a:srgbClr val="3A6E8E"/>
                  </a:solidFill>
                </a:uFill>
              </a:rPr>
              <a:t> </a:t>
            </a:r>
            <a:r>
              <a:rPr sz="2800" u="heavy" spc="-5" dirty="0">
                <a:uFill>
                  <a:solidFill>
                    <a:srgbClr val="3A6E8E"/>
                  </a:solidFill>
                </a:uFill>
              </a:rPr>
              <a:t>ИЗМЕНЕНИЯ</a:t>
            </a:r>
            <a:r>
              <a:rPr sz="2800" u="heavy" spc="5" dirty="0">
                <a:uFill>
                  <a:solidFill>
                    <a:srgbClr val="3A6E8E"/>
                  </a:solidFill>
                </a:uFill>
              </a:rPr>
              <a:t> </a:t>
            </a:r>
            <a:r>
              <a:rPr sz="2800" u="heavy" dirty="0">
                <a:uFill>
                  <a:solidFill>
                    <a:srgbClr val="3A6E8E"/>
                  </a:solidFill>
                </a:uFill>
              </a:rPr>
              <a:t>В</a:t>
            </a:r>
            <a:r>
              <a:rPr sz="2800" u="heavy" spc="10" dirty="0">
                <a:uFill>
                  <a:solidFill>
                    <a:srgbClr val="3A6E8E"/>
                  </a:solidFill>
                </a:uFill>
              </a:rPr>
              <a:t> </a:t>
            </a:r>
            <a:r>
              <a:rPr sz="2800" u="heavy" spc="-35" dirty="0">
                <a:uFill>
                  <a:solidFill>
                    <a:srgbClr val="3A6E8E"/>
                  </a:solidFill>
                </a:uFill>
              </a:rPr>
              <a:t>ОБРАЗОВАТЕ</a:t>
            </a:r>
            <a:r>
              <a:rPr sz="2800" spc="-35" dirty="0"/>
              <a:t>ЛЬНОЙ </a:t>
            </a:r>
            <a:r>
              <a:rPr sz="2800" spc="-620" dirty="0"/>
              <a:t> </a:t>
            </a:r>
            <a:r>
              <a:rPr sz="2800" spc="-10" dirty="0"/>
              <a:t>ДЕЯТЕЛЬНОСТИ</a:t>
            </a:r>
            <a:endParaRPr sz="2800"/>
          </a:p>
        </p:txBody>
      </p:sp>
      <p:sp>
        <p:nvSpPr>
          <p:cNvPr id="6" name="object 6"/>
          <p:cNvSpPr txBox="1"/>
          <p:nvPr/>
        </p:nvSpPr>
        <p:spPr>
          <a:xfrm>
            <a:off x="942339" y="1165859"/>
            <a:ext cx="756030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130" dirty="0">
                <a:solidFill>
                  <a:srgbClr val="2A4A9D"/>
                </a:solidFill>
                <a:latin typeface="Tahoma"/>
                <a:cs typeface="Tahoma"/>
              </a:rPr>
              <a:t>Что</a:t>
            </a:r>
            <a:r>
              <a:rPr sz="2000" b="1" spc="405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175" dirty="0">
                <a:solidFill>
                  <a:srgbClr val="2A4A9D"/>
                </a:solidFill>
                <a:latin typeface="Tahoma"/>
                <a:cs typeface="Tahoma"/>
              </a:rPr>
              <a:t>изменилось</a:t>
            </a:r>
            <a:r>
              <a:rPr sz="2000" b="1" spc="405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2A4A9D"/>
                </a:solidFill>
                <a:latin typeface="Tahoma"/>
                <a:cs typeface="Tahoma"/>
              </a:rPr>
              <a:t>в</a:t>
            </a:r>
            <a:r>
              <a:rPr sz="2000" b="1" spc="400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180" dirty="0">
                <a:solidFill>
                  <a:srgbClr val="2A4A9D"/>
                </a:solidFill>
                <a:latin typeface="Tahoma"/>
                <a:cs typeface="Tahoma"/>
              </a:rPr>
              <a:t>педагогической</a:t>
            </a:r>
            <a:r>
              <a:rPr sz="2000" b="1" spc="400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180" dirty="0">
                <a:solidFill>
                  <a:srgbClr val="2A4A9D"/>
                </a:solidFill>
                <a:latin typeface="Tahoma"/>
                <a:cs typeface="Tahoma"/>
              </a:rPr>
              <a:t>деятельности </a:t>
            </a:r>
            <a:r>
              <a:rPr sz="2000" b="1" spc="-570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170" dirty="0">
                <a:solidFill>
                  <a:srgbClr val="2A4A9D"/>
                </a:solidFill>
                <a:latin typeface="Tahoma"/>
                <a:cs typeface="Tahoma"/>
              </a:rPr>
              <a:t>учителя?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2339" y="3396996"/>
            <a:ext cx="67449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155" dirty="0">
                <a:solidFill>
                  <a:srgbClr val="2A4A9D"/>
                </a:solidFill>
                <a:latin typeface="Tahoma"/>
                <a:cs typeface="Tahoma"/>
              </a:rPr>
              <a:t>Каким</a:t>
            </a:r>
            <a:r>
              <a:rPr sz="2000" b="1" spc="380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170" dirty="0">
                <a:solidFill>
                  <a:srgbClr val="2A4A9D"/>
                </a:solidFill>
                <a:latin typeface="Tahoma"/>
                <a:cs typeface="Tahoma"/>
              </a:rPr>
              <a:t>образом</a:t>
            </a:r>
            <a:r>
              <a:rPr sz="2000" b="1" spc="385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180" dirty="0">
                <a:solidFill>
                  <a:srgbClr val="2A4A9D"/>
                </a:solidFill>
                <a:latin typeface="Tahoma"/>
                <a:cs typeface="Tahoma"/>
              </a:rPr>
              <a:t>организован</a:t>
            </a:r>
            <a:r>
              <a:rPr sz="2000" b="1" spc="390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155" dirty="0">
                <a:solidFill>
                  <a:srgbClr val="2A4A9D"/>
                </a:solidFill>
                <a:latin typeface="Tahoma"/>
                <a:cs typeface="Tahoma"/>
              </a:rPr>
              <a:t>обмен</a:t>
            </a:r>
            <a:r>
              <a:rPr sz="2000" b="1" spc="390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160" dirty="0">
                <a:solidFill>
                  <a:srgbClr val="2A4A9D"/>
                </a:solidFill>
                <a:latin typeface="Tahoma"/>
                <a:cs typeface="Tahoma"/>
              </a:rPr>
              <a:t>опытом </a:t>
            </a:r>
            <a:r>
              <a:rPr sz="2000" b="1" spc="-575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170" dirty="0">
                <a:solidFill>
                  <a:srgbClr val="2A4A9D"/>
                </a:solidFill>
                <a:latin typeface="Tahoma"/>
                <a:cs typeface="Tahoma"/>
              </a:rPr>
              <a:t>учителей</a:t>
            </a:r>
            <a:r>
              <a:rPr sz="2000" b="1" spc="390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2A4A9D"/>
                </a:solidFill>
                <a:latin typeface="Tahoma"/>
                <a:cs typeface="Tahoma"/>
              </a:rPr>
              <a:t>в</a:t>
            </a:r>
            <a:r>
              <a:rPr sz="2000" b="1" spc="395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165" dirty="0">
                <a:solidFill>
                  <a:srgbClr val="2A4A9D"/>
                </a:solidFill>
                <a:latin typeface="Tahoma"/>
                <a:cs typeface="Tahoma"/>
              </a:rPr>
              <a:t>школе?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42339" y="2318004"/>
            <a:ext cx="69957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130" dirty="0">
                <a:solidFill>
                  <a:srgbClr val="2A4A9D"/>
                </a:solidFill>
                <a:latin typeface="Tahoma"/>
                <a:cs typeface="Tahoma"/>
              </a:rPr>
              <a:t>Что</a:t>
            </a:r>
            <a:r>
              <a:rPr sz="2000" b="1" spc="400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175" dirty="0">
                <a:solidFill>
                  <a:srgbClr val="2A4A9D"/>
                </a:solidFill>
                <a:latin typeface="Tahoma"/>
                <a:cs typeface="Tahoma"/>
              </a:rPr>
              <a:t>изменилось</a:t>
            </a:r>
            <a:r>
              <a:rPr sz="2000" b="1" spc="400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95" dirty="0">
                <a:solidFill>
                  <a:srgbClr val="2A4A9D"/>
                </a:solidFill>
                <a:latin typeface="Tahoma"/>
                <a:cs typeface="Tahoma"/>
              </a:rPr>
              <a:t>во</a:t>
            </a:r>
            <a:r>
              <a:rPr sz="2000" b="1" spc="409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180" dirty="0">
                <a:solidFill>
                  <a:srgbClr val="2A4A9D"/>
                </a:solidFill>
                <a:latin typeface="Tahoma"/>
                <a:cs typeface="Tahoma"/>
              </a:rPr>
              <a:t>внутришкольной</a:t>
            </a:r>
            <a:r>
              <a:rPr sz="2000" b="1" spc="390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165" dirty="0">
                <a:solidFill>
                  <a:srgbClr val="2A4A9D"/>
                </a:solidFill>
                <a:latin typeface="Tahoma"/>
                <a:cs typeface="Tahoma"/>
              </a:rPr>
              <a:t>системе </a:t>
            </a:r>
            <a:r>
              <a:rPr sz="2000" b="1" spc="-570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160" dirty="0">
                <a:solidFill>
                  <a:srgbClr val="2A4A9D"/>
                </a:solidFill>
                <a:latin typeface="Tahoma"/>
                <a:cs typeface="Tahoma"/>
              </a:rPr>
              <a:t>оценки</a:t>
            </a:r>
            <a:r>
              <a:rPr sz="2000" b="1" spc="390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170" dirty="0">
                <a:solidFill>
                  <a:srgbClr val="2A4A9D"/>
                </a:solidFill>
                <a:latin typeface="Tahoma"/>
                <a:cs typeface="Tahoma"/>
              </a:rPr>
              <a:t>качества</a:t>
            </a:r>
            <a:r>
              <a:rPr sz="2000" b="1" spc="400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180" dirty="0">
                <a:solidFill>
                  <a:srgbClr val="2A4A9D"/>
                </a:solidFill>
                <a:latin typeface="Tahoma"/>
                <a:cs typeface="Tahoma"/>
              </a:rPr>
              <a:t>образования?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7950" y="1131887"/>
            <a:ext cx="719455" cy="647700"/>
          </a:xfrm>
          <a:custGeom>
            <a:avLst/>
            <a:gdLst/>
            <a:ahLst/>
            <a:cxnLst/>
            <a:rect l="l" t="t" r="r" b="b"/>
            <a:pathLst>
              <a:path w="719455" h="647700">
                <a:moveTo>
                  <a:pt x="359569" y="0"/>
                </a:moveTo>
                <a:lnTo>
                  <a:pt x="310777" y="2956"/>
                </a:lnTo>
                <a:lnTo>
                  <a:pt x="263981" y="11568"/>
                </a:lnTo>
                <a:lnTo>
                  <a:pt x="219608" y="25449"/>
                </a:lnTo>
                <a:lnTo>
                  <a:pt x="178087" y="44215"/>
                </a:lnTo>
                <a:lnTo>
                  <a:pt x="139847" y="67478"/>
                </a:lnTo>
                <a:lnTo>
                  <a:pt x="105315" y="94853"/>
                </a:lnTo>
                <a:lnTo>
                  <a:pt x="74920" y="125955"/>
                </a:lnTo>
                <a:lnTo>
                  <a:pt x="49091" y="160397"/>
                </a:lnTo>
                <a:lnTo>
                  <a:pt x="28256" y="197793"/>
                </a:lnTo>
                <a:lnTo>
                  <a:pt x="12844" y="237758"/>
                </a:lnTo>
                <a:lnTo>
                  <a:pt x="3282" y="279905"/>
                </a:lnTo>
                <a:lnTo>
                  <a:pt x="0" y="323850"/>
                </a:lnTo>
                <a:lnTo>
                  <a:pt x="3282" y="367794"/>
                </a:lnTo>
                <a:lnTo>
                  <a:pt x="12844" y="409942"/>
                </a:lnTo>
                <a:lnTo>
                  <a:pt x="28256" y="449907"/>
                </a:lnTo>
                <a:lnTo>
                  <a:pt x="49091" y="487303"/>
                </a:lnTo>
                <a:lnTo>
                  <a:pt x="74920" y="521745"/>
                </a:lnTo>
                <a:lnTo>
                  <a:pt x="105315" y="552846"/>
                </a:lnTo>
                <a:lnTo>
                  <a:pt x="139847" y="580221"/>
                </a:lnTo>
                <a:lnTo>
                  <a:pt x="178087" y="603485"/>
                </a:lnTo>
                <a:lnTo>
                  <a:pt x="219608" y="622250"/>
                </a:lnTo>
                <a:lnTo>
                  <a:pt x="263981" y="636131"/>
                </a:lnTo>
                <a:lnTo>
                  <a:pt x="310777" y="644743"/>
                </a:lnTo>
                <a:lnTo>
                  <a:pt x="359569" y="647700"/>
                </a:lnTo>
                <a:lnTo>
                  <a:pt x="408360" y="644743"/>
                </a:lnTo>
                <a:lnTo>
                  <a:pt x="455156" y="636131"/>
                </a:lnTo>
                <a:lnTo>
                  <a:pt x="499529" y="622250"/>
                </a:lnTo>
                <a:lnTo>
                  <a:pt x="541050" y="603485"/>
                </a:lnTo>
                <a:lnTo>
                  <a:pt x="579290" y="580221"/>
                </a:lnTo>
                <a:lnTo>
                  <a:pt x="613822" y="552846"/>
                </a:lnTo>
                <a:lnTo>
                  <a:pt x="644217" y="521745"/>
                </a:lnTo>
                <a:lnTo>
                  <a:pt x="670046" y="487303"/>
                </a:lnTo>
                <a:lnTo>
                  <a:pt x="690881" y="449907"/>
                </a:lnTo>
                <a:lnTo>
                  <a:pt x="706293" y="409942"/>
                </a:lnTo>
                <a:lnTo>
                  <a:pt x="715855" y="367794"/>
                </a:lnTo>
                <a:lnTo>
                  <a:pt x="719138" y="323850"/>
                </a:lnTo>
                <a:lnTo>
                  <a:pt x="715855" y="279905"/>
                </a:lnTo>
                <a:lnTo>
                  <a:pt x="706293" y="237758"/>
                </a:lnTo>
                <a:lnTo>
                  <a:pt x="690881" y="197793"/>
                </a:lnTo>
                <a:lnTo>
                  <a:pt x="670046" y="160397"/>
                </a:lnTo>
                <a:lnTo>
                  <a:pt x="644217" y="125955"/>
                </a:lnTo>
                <a:lnTo>
                  <a:pt x="613822" y="94853"/>
                </a:lnTo>
                <a:lnTo>
                  <a:pt x="579290" y="67478"/>
                </a:lnTo>
                <a:lnTo>
                  <a:pt x="541050" y="44215"/>
                </a:lnTo>
                <a:lnTo>
                  <a:pt x="499529" y="25449"/>
                </a:lnTo>
                <a:lnTo>
                  <a:pt x="455156" y="11568"/>
                </a:lnTo>
                <a:lnTo>
                  <a:pt x="408360" y="2956"/>
                </a:lnTo>
                <a:lnTo>
                  <a:pt x="359569" y="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77825" y="1233932"/>
            <a:ext cx="180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7950" y="2355850"/>
            <a:ext cx="719455" cy="647700"/>
          </a:xfrm>
          <a:custGeom>
            <a:avLst/>
            <a:gdLst/>
            <a:ahLst/>
            <a:cxnLst/>
            <a:rect l="l" t="t" r="r" b="b"/>
            <a:pathLst>
              <a:path w="719455" h="647700">
                <a:moveTo>
                  <a:pt x="359569" y="0"/>
                </a:moveTo>
                <a:lnTo>
                  <a:pt x="310777" y="2956"/>
                </a:lnTo>
                <a:lnTo>
                  <a:pt x="263981" y="11568"/>
                </a:lnTo>
                <a:lnTo>
                  <a:pt x="219608" y="25449"/>
                </a:lnTo>
                <a:lnTo>
                  <a:pt x="178087" y="44214"/>
                </a:lnTo>
                <a:lnTo>
                  <a:pt x="139847" y="67478"/>
                </a:lnTo>
                <a:lnTo>
                  <a:pt x="105315" y="94853"/>
                </a:lnTo>
                <a:lnTo>
                  <a:pt x="74920" y="125954"/>
                </a:lnTo>
                <a:lnTo>
                  <a:pt x="49091" y="160396"/>
                </a:lnTo>
                <a:lnTo>
                  <a:pt x="28256" y="197792"/>
                </a:lnTo>
                <a:lnTo>
                  <a:pt x="12844" y="237757"/>
                </a:lnTo>
                <a:lnTo>
                  <a:pt x="3282" y="279905"/>
                </a:lnTo>
                <a:lnTo>
                  <a:pt x="0" y="323850"/>
                </a:lnTo>
                <a:lnTo>
                  <a:pt x="3282" y="367794"/>
                </a:lnTo>
                <a:lnTo>
                  <a:pt x="12844" y="409942"/>
                </a:lnTo>
                <a:lnTo>
                  <a:pt x="28256" y="449907"/>
                </a:lnTo>
                <a:lnTo>
                  <a:pt x="49091" y="487303"/>
                </a:lnTo>
                <a:lnTo>
                  <a:pt x="74920" y="521745"/>
                </a:lnTo>
                <a:lnTo>
                  <a:pt x="105315" y="552846"/>
                </a:lnTo>
                <a:lnTo>
                  <a:pt x="139847" y="580221"/>
                </a:lnTo>
                <a:lnTo>
                  <a:pt x="178087" y="603485"/>
                </a:lnTo>
                <a:lnTo>
                  <a:pt x="219608" y="622250"/>
                </a:lnTo>
                <a:lnTo>
                  <a:pt x="263981" y="636131"/>
                </a:lnTo>
                <a:lnTo>
                  <a:pt x="310777" y="644743"/>
                </a:lnTo>
                <a:lnTo>
                  <a:pt x="359569" y="647700"/>
                </a:lnTo>
                <a:lnTo>
                  <a:pt x="408360" y="644743"/>
                </a:lnTo>
                <a:lnTo>
                  <a:pt x="455156" y="636131"/>
                </a:lnTo>
                <a:lnTo>
                  <a:pt x="499529" y="622250"/>
                </a:lnTo>
                <a:lnTo>
                  <a:pt x="541050" y="603485"/>
                </a:lnTo>
                <a:lnTo>
                  <a:pt x="579290" y="580221"/>
                </a:lnTo>
                <a:lnTo>
                  <a:pt x="613822" y="552846"/>
                </a:lnTo>
                <a:lnTo>
                  <a:pt x="644217" y="521745"/>
                </a:lnTo>
                <a:lnTo>
                  <a:pt x="670046" y="487303"/>
                </a:lnTo>
                <a:lnTo>
                  <a:pt x="690881" y="449907"/>
                </a:lnTo>
                <a:lnTo>
                  <a:pt x="706293" y="409942"/>
                </a:lnTo>
                <a:lnTo>
                  <a:pt x="715855" y="367794"/>
                </a:lnTo>
                <a:lnTo>
                  <a:pt x="719138" y="323850"/>
                </a:lnTo>
                <a:lnTo>
                  <a:pt x="715855" y="279905"/>
                </a:lnTo>
                <a:lnTo>
                  <a:pt x="706293" y="237757"/>
                </a:lnTo>
                <a:lnTo>
                  <a:pt x="690881" y="197792"/>
                </a:lnTo>
                <a:lnTo>
                  <a:pt x="670046" y="160396"/>
                </a:lnTo>
                <a:lnTo>
                  <a:pt x="644217" y="125954"/>
                </a:lnTo>
                <a:lnTo>
                  <a:pt x="613822" y="94853"/>
                </a:lnTo>
                <a:lnTo>
                  <a:pt x="579290" y="67478"/>
                </a:lnTo>
                <a:lnTo>
                  <a:pt x="541050" y="44214"/>
                </a:lnTo>
                <a:lnTo>
                  <a:pt x="499529" y="25449"/>
                </a:lnTo>
                <a:lnTo>
                  <a:pt x="455156" y="11568"/>
                </a:lnTo>
                <a:lnTo>
                  <a:pt x="408360" y="2956"/>
                </a:lnTo>
                <a:lnTo>
                  <a:pt x="359569" y="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77825" y="2459227"/>
            <a:ext cx="180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7950" y="3435350"/>
            <a:ext cx="719455" cy="649605"/>
          </a:xfrm>
          <a:custGeom>
            <a:avLst/>
            <a:gdLst/>
            <a:ahLst/>
            <a:cxnLst/>
            <a:rect l="l" t="t" r="r" b="b"/>
            <a:pathLst>
              <a:path w="719455" h="649604">
                <a:moveTo>
                  <a:pt x="359569" y="0"/>
                </a:moveTo>
                <a:lnTo>
                  <a:pt x="310777" y="2963"/>
                </a:lnTo>
                <a:lnTo>
                  <a:pt x="263981" y="11596"/>
                </a:lnTo>
                <a:lnTo>
                  <a:pt x="219608" y="25512"/>
                </a:lnTo>
                <a:lnTo>
                  <a:pt x="178087" y="44323"/>
                </a:lnTo>
                <a:lnTo>
                  <a:pt x="139847" y="67643"/>
                </a:lnTo>
                <a:lnTo>
                  <a:pt x="105315" y="95085"/>
                </a:lnTo>
                <a:lnTo>
                  <a:pt x="74920" y="126263"/>
                </a:lnTo>
                <a:lnTo>
                  <a:pt x="49091" y="160789"/>
                </a:lnTo>
                <a:lnTo>
                  <a:pt x="28256" y="198277"/>
                </a:lnTo>
                <a:lnTo>
                  <a:pt x="12844" y="238340"/>
                </a:lnTo>
                <a:lnTo>
                  <a:pt x="3282" y="280591"/>
                </a:lnTo>
                <a:lnTo>
                  <a:pt x="0" y="324643"/>
                </a:lnTo>
                <a:lnTo>
                  <a:pt x="3282" y="368696"/>
                </a:lnTo>
                <a:lnTo>
                  <a:pt x="12844" y="410947"/>
                </a:lnTo>
                <a:lnTo>
                  <a:pt x="28256" y="451009"/>
                </a:lnTo>
                <a:lnTo>
                  <a:pt x="49091" y="488497"/>
                </a:lnTo>
                <a:lnTo>
                  <a:pt x="74920" y="523024"/>
                </a:lnTo>
                <a:lnTo>
                  <a:pt x="105315" y="554201"/>
                </a:lnTo>
                <a:lnTo>
                  <a:pt x="139847" y="581644"/>
                </a:lnTo>
                <a:lnTo>
                  <a:pt x="178087" y="604964"/>
                </a:lnTo>
                <a:lnTo>
                  <a:pt x="219608" y="623775"/>
                </a:lnTo>
                <a:lnTo>
                  <a:pt x="263981" y="637691"/>
                </a:lnTo>
                <a:lnTo>
                  <a:pt x="310777" y="646324"/>
                </a:lnTo>
                <a:lnTo>
                  <a:pt x="359569" y="649288"/>
                </a:lnTo>
                <a:lnTo>
                  <a:pt x="408360" y="646324"/>
                </a:lnTo>
                <a:lnTo>
                  <a:pt x="455156" y="637691"/>
                </a:lnTo>
                <a:lnTo>
                  <a:pt x="499529" y="623775"/>
                </a:lnTo>
                <a:lnTo>
                  <a:pt x="541050" y="604964"/>
                </a:lnTo>
                <a:lnTo>
                  <a:pt x="579290" y="581644"/>
                </a:lnTo>
                <a:lnTo>
                  <a:pt x="613822" y="554201"/>
                </a:lnTo>
                <a:lnTo>
                  <a:pt x="644217" y="523024"/>
                </a:lnTo>
                <a:lnTo>
                  <a:pt x="670046" y="488497"/>
                </a:lnTo>
                <a:lnTo>
                  <a:pt x="690881" y="451009"/>
                </a:lnTo>
                <a:lnTo>
                  <a:pt x="706293" y="410947"/>
                </a:lnTo>
                <a:lnTo>
                  <a:pt x="715855" y="368696"/>
                </a:lnTo>
                <a:lnTo>
                  <a:pt x="719138" y="324643"/>
                </a:lnTo>
                <a:lnTo>
                  <a:pt x="715855" y="280591"/>
                </a:lnTo>
                <a:lnTo>
                  <a:pt x="706293" y="238340"/>
                </a:lnTo>
                <a:lnTo>
                  <a:pt x="690881" y="198277"/>
                </a:lnTo>
                <a:lnTo>
                  <a:pt x="670046" y="160789"/>
                </a:lnTo>
                <a:lnTo>
                  <a:pt x="644217" y="126263"/>
                </a:lnTo>
                <a:lnTo>
                  <a:pt x="613822" y="95085"/>
                </a:lnTo>
                <a:lnTo>
                  <a:pt x="579290" y="67643"/>
                </a:lnTo>
                <a:lnTo>
                  <a:pt x="541050" y="44323"/>
                </a:lnTo>
                <a:lnTo>
                  <a:pt x="499529" y="25512"/>
                </a:lnTo>
                <a:lnTo>
                  <a:pt x="455156" y="11596"/>
                </a:lnTo>
                <a:lnTo>
                  <a:pt x="408360" y="2963"/>
                </a:lnTo>
                <a:lnTo>
                  <a:pt x="359569" y="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77825" y="3538220"/>
            <a:ext cx="180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25815" y="4787900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16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339975" cy="5143500"/>
          </a:xfrm>
          <a:custGeom>
            <a:avLst/>
            <a:gdLst/>
            <a:ahLst/>
            <a:cxnLst/>
            <a:rect l="l" t="t" r="r" b="b"/>
            <a:pathLst>
              <a:path w="2339975" h="5143500">
                <a:moveTo>
                  <a:pt x="2339962" y="0"/>
                </a:moveTo>
                <a:lnTo>
                  <a:pt x="2181174" y="0"/>
                </a:lnTo>
                <a:lnTo>
                  <a:pt x="1635112" y="326859"/>
                </a:lnTo>
                <a:lnTo>
                  <a:pt x="1635112" y="12"/>
                </a:lnTo>
                <a:lnTo>
                  <a:pt x="1187450" y="12"/>
                </a:lnTo>
                <a:lnTo>
                  <a:pt x="1187450" y="469150"/>
                </a:lnTo>
                <a:lnTo>
                  <a:pt x="504825" y="60553"/>
                </a:lnTo>
                <a:lnTo>
                  <a:pt x="504825" y="155600"/>
                </a:lnTo>
                <a:lnTo>
                  <a:pt x="1187450" y="564197"/>
                </a:lnTo>
                <a:lnTo>
                  <a:pt x="1187450" y="735012"/>
                </a:lnTo>
                <a:lnTo>
                  <a:pt x="0" y="735012"/>
                </a:lnTo>
                <a:lnTo>
                  <a:pt x="0" y="1203083"/>
                </a:lnTo>
                <a:lnTo>
                  <a:pt x="1187450" y="1203083"/>
                </a:lnTo>
                <a:lnTo>
                  <a:pt x="1187450" y="1454150"/>
                </a:lnTo>
                <a:lnTo>
                  <a:pt x="0" y="1454150"/>
                </a:lnTo>
                <a:lnTo>
                  <a:pt x="0" y="1923796"/>
                </a:lnTo>
                <a:lnTo>
                  <a:pt x="1187450" y="1923796"/>
                </a:lnTo>
                <a:lnTo>
                  <a:pt x="1187450" y="2246312"/>
                </a:lnTo>
                <a:lnTo>
                  <a:pt x="0" y="2246312"/>
                </a:lnTo>
                <a:lnTo>
                  <a:pt x="0" y="2715971"/>
                </a:lnTo>
                <a:lnTo>
                  <a:pt x="1187450" y="2715971"/>
                </a:lnTo>
                <a:lnTo>
                  <a:pt x="1187450" y="3038475"/>
                </a:lnTo>
                <a:lnTo>
                  <a:pt x="0" y="3038475"/>
                </a:lnTo>
                <a:lnTo>
                  <a:pt x="0" y="3508121"/>
                </a:lnTo>
                <a:lnTo>
                  <a:pt x="1187450" y="3508121"/>
                </a:lnTo>
                <a:lnTo>
                  <a:pt x="1187450" y="3975100"/>
                </a:lnTo>
                <a:lnTo>
                  <a:pt x="0" y="3975100"/>
                </a:lnTo>
                <a:lnTo>
                  <a:pt x="0" y="4443171"/>
                </a:lnTo>
                <a:lnTo>
                  <a:pt x="1187450" y="4443171"/>
                </a:lnTo>
                <a:lnTo>
                  <a:pt x="1187450" y="4721771"/>
                </a:lnTo>
                <a:lnTo>
                  <a:pt x="611187" y="5028768"/>
                </a:lnTo>
                <a:lnTo>
                  <a:pt x="611187" y="5096992"/>
                </a:lnTo>
                <a:lnTo>
                  <a:pt x="1187450" y="4789995"/>
                </a:lnTo>
                <a:lnTo>
                  <a:pt x="1187450" y="5143424"/>
                </a:lnTo>
                <a:lnTo>
                  <a:pt x="1635112" y="5143424"/>
                </a:lnTo>
                <a:lnTo>
                  <a:pt x="1635112" y="4951222"/>
                </a:lnTo>
                <a:lnTo>
                  <a:pt x="1995893" y="5143424"/>
                </a:lnTo>
                <a:lnTo>
                  <a:pt x="2123973" y="5143424"/>
                </a:lnTo>
                <a:lnTo>
                  <a:pt x="1635112" y="4882985"/>
                </a:lnTo>
                <a:lnTo>
                  <a:pt x="1635112" y="4378833"/>
                </a:lnTo>
                <a:lnTo>
                  <a:pt x="1675079" y="4354385"/>
                </a:lnTo>
                <a:lnTo>
                  <a:pt x="1722691" y="4310989"/>
                </a:lnTo>
                <a:lnTo>
                  <a:pt x="1757095" y="4249077"/>
                </a:lnTo>
                <a:lnTo>
                  <a:pt x="1763509" y="4209008"/>
                </a:lnTo>
                <a:lnTo>
                  <a:pt x="1762036" y="4189133"/>
                </a:lnTo>
                <a:lnTo>
                  <a:pt x="1757756" y="4169727"/>
                </a:lnTo>
                <a:lnTo>
                  <a:pt x="1750809" y="4150893"/>
                </a:lnTo>
                <a:lnTo>
                  <a:pt x="1741385" y="4132719"/>
                </a:lnTo>
                <a:lnTo>
                  <a:pt x="1740941" y="4132224"/>
                </a:lnTo>
                <a:lnTo>
                  <a:pt x="1740941" y="4131716"/>
                </a:lnTo>
                <a:lnTo>
                  <a:pt x="1740496" y="4131208"/>
                </a:lnTo>
                <a:lnTo>
                  <a:pt x="1722805" y="4107510"/>
                </a:lnTo>
                <a:lnTo>
                  <a:pt x="1700784" y="4085145"/>
                </a:lnTo>
                <a:lnTo>
                  <a:pt x="1674749" y="4064330"/>
                </a:lnTo>
                <a:lnTo>
                  <a:pt x="1644980" y="4045229"/>
                </a:lnTo>
                <a:lnTo>
                  <a:pt x="1635112" y="4040124"/>
                </a:lnTo>
                <a:lnTo>
                  <a:pt x="1635112" y="3443579"/>
                </a:lnTo>
                <a:lnTo>
                  <a:pt x="1675079" y="3419043"/>
                </a:lnTo>
                <a:lnTo>
                  <a:pt x="1722691" y="3375507"/>
                </a:lnTo>
                <a:lnTo>
                  <a:pt x="1757095" y="3313379"/>
                </a:lnTo>
                <a:lnTo>
                  <a:pt x="1763509" y="3273171"/>
                </a:lnTo>
                <a:lnTo>
                  <a:pt x="1762036" y="3253232"/>
                </a:lnTo>
                <a:lnTo>
                  <a:pt x="1757756" y="3233763"/>
                </a:lnTo>
                <a:lnTo>
                  <a:pt x="1750809" y="3214865"/>
                </a:lnTo>
                <a:lnTo>
                  <a:pt x="1741385" y="3196628"/>
                </a:lnTo>
                <a:lnTo>
                  <a:pt x="1740941" y="3196132"/>
                </a:lnTo>
                <a:lnTo>
                  <a:pt x="1740941" y="3195624"/>
                </a:lnTo>
                <a:lnTo>
                  <a:pt x="1740496" y="3195116"/>
                </a:lnTo>
                <a:lnTo>
                  <a:pt x="1722805" y="3171329"/>
                </a:lnTo>
                <a:lnTo>
                  <a:pt x="1700784" y="3148901"/>
                </a:lnTo>
                <a:lnTo>
                  <a:pt x="1674749" y="3128010"/>
                </a:lnTo>
                <a:lnTo>
                  <a:pt x="1644980" y="3108833"/>
                </a:lnTo>
                <a:lnTo>
                  <a:pt x="1635112" y="3103715"/>
                </a:lnTo>
                <a:lnTo>
                  <a:pt x="1635112" y="2651417"/>
                </a:lnTo>
                <a:lnTo>
                  <a:pt x="1675079" y="2626880"/>
                </a:lnTo>
                <a:lnTo>
                  <a:pt x="1722691" y="2583345"/>
                </a:lnTo>
                <a:lnTo>
                  <a:pt x="1757095" y="2521216"/>
                </a:lnTo>
                <a:lnTo>
                  <a:pt x="1763509" y="2481008"/>
                </a:lnTo>
                <a:lnTo>
                  <a:pt x="1762036" y="2461069"/>
                </a:lnTo>
                <a:lnTo>
                  <a:pt x="1757756" y="2441600"/>
                </a:lnTo>
                <a:lnTo>
                  <a:pt x="1750809" y="2422702"/>
                </a:lnTo>
                <a:lnTo>
                  <a:pt x="1741385" y="2404478"/>
                </a:lnTo>
                <a:lnTo>
                  <a:pt x="1740941" y="2403970"/>
                </a:lnTo>
                <a:lnTo>
                  <a:pt x="1740941" y="2403462"/>
                </a:lnTo>
                <a:lnTo>
                  <a:pt x="1740496" y="2402954"/>
                </a:lnTo>
                <a:lnTo>
                  <a:pt x="1722805" y="2379167"/>
                </a:lnTo>
                <a:lnTo>
                  <a:pt x="1700784" y="2356739"/>
                </a:lnTo>
                <a:lnTo>
                  <a:pt x="1674749" y="2335847"/>
                </a:lnTo>
                <a:lnTo>
                  <a:pt x="1644980" y="2316670"/>
                </a:lnTo>
                <a:lnTo>
                  <a:pt x="1635112" y="2311552"/>
                </a:lnTo>
                <a:lnTo>
                  <a:pt x="1635112" y="1859254"/>
                </a:lnTo>
                <a:lnTo>
                  <a:pt x="1675079" y="1834718"/>
                </a:lnTo>
                <a:lnTo>
                  <a:pt x="1722691" y="1791182"/>
                </a:lnTo>
                <a:lnTo>
                  <a:pt x="1757095" y="1729054"/>
                </a:lnTo>
                <a:lnTo>
                  <a:pt x="1763509" y="1688846"/>
                </a:lnTo>
                <a:lnTo>
                  <a:pt x="1762036" y="1668907"/>
                </a:lnTo>
                <a:lnTo>
                  <a:pt x="1757756" y="1649437"/>
                </a:lnTo>
                <a:lnTo>
                  <a:pt x="1750809" y="1630540"/>
                </a:lnTo>
                <a:lnTo>
                  <a:pt x="1741385" y="1612303"/>
                </a:lnTo>
                <a:lnTo>
                  <a:pt x="1740941" y="1611807"/>
                </a:lnTo>
                <a:lnTo>
                  <a:pt x="1740941" y="1611299"/>
                </a:lnTo>
                <a:lnTo>
                  <a:pt x="1740496" y="1610791"/>
                </a:lnTo>
                <a:lnTo>
                  <a:pt x="1722805" y="1587004"/>
                </a:lnTo>
                <a:lnTo>
                  <a:pt x="1700784" y="1564576"/>
                </a:lnTo>
                <a:lnTo>
                  <a:pt x="1674749" y="1543685"/>
                </a:lnTo>
                <a:lnTo>
                  <a:pt x="1644980" y="1524508"/>
                </a:lnTo>
                <a:lnTo>
                  <a:pt x="1635112" y="1519389"/>
                </a:lnTo>
                <a:lnTo>
                  <a:pt x="1635112" y="1138745"/>
                </a:lnTo>
                <a:lnTo>
                  <a:pt x="1675079" y="1114298"/>
                </a:lnTo>
                <a:lnTo>
                  <a:pt x="1722691" y="1070902"/>
                </a:lnTo>
                <a:lnTo>
                  <a:pt x="1757095" y="1008989"/>
                </a:lnTo>
                <a:lnTo>
                  <a:pt x="1763509" y="968921"/>
                </a:lnTo>
                <a:lnTo>
                  <a:pt x="1762036" y="949045"/>
                </a:lnTo>
                <a:lnTo>
                  <a:pt x="1757756" y="929640"/>
                </a:lnTo>
                <a:lnTo>
                  <a:pt x="1750809" y="910805"/>
                </a:lnTo>
                <a:lnTo>
                  <a:pt x="1741385" y="892632"/>
                </a:lnTo>
                <a:lnTo>
                  <a:pt x="1740941" y="892136"/>
                </a:lnTo>
                <a:lnTo>
                  <a:pt x="1740941" y="891628"/>
                </a:lnTo>
                <a:lnTo>
                  <a:pt x="1740496" y="891120"/>
                </a:lnTo>
                <a:lnTo>
                  <a:pt x="1722805" y="867422"/>
                </a:lnTo>
                <a:lnTo>
                  <a:pt x="1700784" y="845058"/>
                </a:lnTo>
                <a:lnTo>
                  <a:pt x="1674749" y="824242"/>
                </a:lnTo>
                <a:lnTo>
                  <a:pt x="1644980" y="805141"/>
                </a:lnTo>
                <a:lnTo>
                  <a:pt x="1635112" y="800036"/>
                </a:lnTo>
                <a:lnTo>
                  <a:pt x="1635112" y="421906"/>
                </a:lnTo>
                <a:lnTo>
                  <a:pt x="2339962" y="0"/>
                </a:lnTo>
                <a:close/>
              </a:path>
            </a:pathLst>
          </a:custGeom>
          <a:solidFill>
            <a:srgbClr val="2A4A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56752" y="876300"/>
            <a:ext cx="68465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170" dirty="0">
                <a:solidFill>
                  <a:srgbClr val="2A4A9D"/>
                </a:solidFill>
                <a:latin typeface="Tahoma"/>
                <a:cs typeface="Tahoma"/>
              </a:rPr>
              <a:t>Основная</a:t>
            </a:r>
            <a:r>
              <a:rPr sz="2000" b="1" spc="390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185" dirty="0">
                <a:solidFill>
                  <a:srgbClr val="2A4A9D"/>
                </a:solidFill>
                <a:latin typeface="Tahoma"/>
                <a:cs typeface="Tahoma"/>
              </a:rPr>
              <a:t>общеобразовательная</a:t>
            </a:r>
            <a:r>
              <a:rPr sz="2000" b="1" spc="395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175" dirty="0">
                <a:solidFill>
                  <a:srgbClr val="2A4A9D"/>
                </a:solidFill>
                <a:latin typeface="Tahoma"/>
                <a:cs typeface="Tahoma"/>
              </a:rPr>
              <a:t>программа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86914" y="1525523"/>
            <a:ext cx="68567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165" dirty="0">
                <a:solidFill>
                  <a:srgbClr val="2A4A9D"/>
                </a:solidFill>
                <a:latin typeface="Tahoma"/>
                <a:cs typeface="Tahoma"/>
              </a:rPr>
              <a:t>Рабочие</a:t>
            </a:r>
            <a:r>
              <a:rPr sz="2000" b="1" spc="395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175" dirty="0">
                <a:solidFill>
                  <a:srgbClr val="2A4A9D"/>
                </a:solidFill>
                <a:latin typeface="Tahoma"/>
                <a:cs typeface="Tahoma"/>
              </a:rPr>
              <a:t>программы</a:t>
            </a:r>
            <a:r>
              <a:rPr sz="2000" b="1" spc="390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95" dirty="0">
                <a:solidFill>
                  <a:srgbClr val="2A4A9D"/>
                </a:solidFill>
                <a:latin typeface="Tahoma"/>
                <a:cs typeface="Tahoma"/>
              </a:rPr>
              <a:t>по</a:t>
            </a:r>
            <a:r>
              <a:rPr sz="2000" b="1" spc="395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165" dirty="0">
                <a:solidFill>
                  <a:srgbClr val="2A4A9D"/>
                </a:solidFill>
                <a:latin typeface="Tahoma"/>
                <a:cs typeface="Tahoma"/>
              </a:rPr>
              <a:t>учебным</a:t>
            </a:r>
            <a:r>
              <a:rPr sz="2000" b="1" spc="395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175" dirty="0">
                <a:solidFill>
                  <a:srgbClr val="2A4A9D"/>
                </a:solidFill>
                <a:latin typeface="Tahoma"/>
                <a:cs typeface="Tahoma"/>
              </a:rPr>
              <a:t>предметам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44064" y="2318004"/>
            <a:ext cx="22078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165" dirty="0">
                <a:solidFill>
                  <a:srgbClr val="2A4A9D"/>
                </a:solidFill>
                <a:latin typeface="Tahoma"/>
                <a:cs typeface="Tahoma"/>
              </a:rPr>
              <a:t>Учебный</a:t>
            </a:r>
            <a:r>
              <a:rPr sz="2000" b="1" spc="340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145" dirty="0">
                <a:solidFill>
                  <a:srgbClr val="2A4A9D"/>
                </a:solidFill>
                <a:latin typeface="Tahoma"/>
                <a:cs typeface="Tahoma"/>
              </a:rPr>
              <a:t>план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31364" y="3110483"/>
            <a:ext cx="49364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145" dirty="0">
                <a:solidFill>
                  <a:srgbClr val="2A4A9D"/>
                </a:solidFill>
                <a:latin typeface="Tahoma"/>
                <a:cs typeface="Tahoma"/>
              </a:rPr>
              <a:t>План</a:t>
            </a:r>
            <a:r>
              <a:rPr sz="2000" b="1" spc="390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175" dirty="0">
                <a:solidFill>
                  <a:srgbClr val="2A4A9D"/>
                </a:solidFill>
                <a:latin typeface="Tahoma"/>
                <a:cs typeface="Tahoma"/>
              </a:rPr>
              <a:t>внеурочной</a:t>
            </a:r>
            <a:r>
              <a:rPr sz="2000" b="1" spc="385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180" dirty="0">
                <a:solidFill>
                  <a:srgbClr val="2A4A9D"/>
                </a:solidFill>
                <a:latin typeface="Tahoma"/>
                <a:cs typeface="Tahoma"/>
              </a:rPr>
              <a:t>деятельности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80577" y="4043172"/>
            <a:ext cx="46024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145" dirty="0">
                <a:solidFill>
                  <a:srgbClr val="2A4A9D"/>
                </a:solidFill>
                <a:latin typeface="Tahoma"/>
                <a:cs typeface="Tahoma"/>
              </a:rPr>
              <a:t>План</a:t>
            </a:r>
            <a:r>
              <a:rPr sz="2000" b="1" spc="390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180" dirty="0">
                <a:solidFill>
                  <a:srgbClr val="2A4A9D"/>
                </a:solidFill>
                <a:latin typeface="Tahoma"/>
                <a:cs typeface="Tahoma"/>
              </a:rPr>
              <a:t>воспитательной</a:t>
            </a:r>
            <a:r>
              <a:rPr sz="2000" b="1" spc="385" dirty="0">
                <a:solidFill>
                  <a:srgbClr val="2A4A9D"/>
                </a:solidFill>
                <a:latin typeface="Tahoma"/>
                <a:cs typeface="Tahoma"/>
              </a:rPr>
              <a:t> </a:t>
            </a:r>
            <a:r>
              <a:rPr sz="2000" b="1" spc="160" dirty="0">
                <a:solidFill>
                  <a:srgbClr val="2A4A9D"/>
                </a:solidFill>
                <a:latin typeface="Tahoma"/>
                <a:cs typeface="Tahoma"/>
              </a:rPr>
              <a:t>работы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043429" y="172719"/>
            <a:ext cx="6029325" cy="6076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75"/>
              </a:spcBef>
            </a:pPr>
            <a:r>
              <a:rPr sz="1900" spc="170" dirty="0">
                <a:solidFill>
                  <a:srgbClr val="2A4A9D"/>
                </a:solidFill>
                <a:latin typeface="Arial"/>
                <a:cs typeface="Arial"/>
              </a:rPr>
              <a:t>Н</a:t>
            </a:r>
            <a:r>
              <a:rPr sz="1900" dirty="0">
                <a:solidFill>
                  <a:srgbClr val="2A4A9D"/>
                </a:solidFill>
                <a:latin typeface="Arial"/>
                <a:cs typeface="Arial"/>
              </a:rPr>
              <a:t>А </a:t>
            </a:r>
            <a:r>
              <a:rPr sz="1900" spc="-190" dirty="0">
                <a:solidFill>
                  <a:srgbClr val="2A4A9D"/>
                </a:solidFill>
                <a:latin typeface="Arial"/>
                <a:cs typeface="Arial"/>
              </a:rPr>
              <a:t> </a:t>
            </a:r>
            <a:r>
              <a:rPr sz="1900" spc="170" dirty="0">
                <a:solidFill>
                  <a:srgbClr val="2A4A9D"/>
                </a:solidFill>
                <a:latin typeface="Arial"/>
                <a:cs typeface="Arial"/>
              </a:rPr>
              <a:t>Ч</a:t>
            </a:r>
            <a:r>
              <a:rPr sz="1900" spc="120" dirty="0">
                <a:solidFill>
                  <a:srgbClr val="2A4A9D"/>
                </a:solidFill>
                <a:latin typeface="Arial"/>
                <a:cs typeface="Arial"/>
              </a:rPr>
              <a:t>Т</a:t>
            </a:r>
            <a:r>
              <a:rPr sz="1900" dirty="0">
                <a:solidFill>
                  <a:srgbClr val="2A4A9D"/>
                </a:solidFill>
                <a:latin typeface="Arial"/>
                <a:cs typeface="Arial"/>
              </a:rPr>
              <a:t>О </a:t>
            </a:r>
            <a:r>
              <a:rPr sz="1900" spc="-195" dirty="0">
                <a:solidFill>
                  <a:srgbClr val="2A4A9D"/>
                </a:solidFill>
                <a:latin typeface="Arial"/>
                <a:cs typeface="Arial"/>
              </a:rPr>
              <a:t> </a:t>
            </a:r>
            <a:r>
              <a:rPr sz="1900" spc="165" dirty="0">
                <a:solidFill>
                  <a:srgbClr val="2A4A9D"/>
                </a:solidFill>
                <a:latin typeface="Arial"/>
                <a:cs typeface="Arial"/>
              </a:rPr>
              <a:t>ОБ</a:t>
            </a:r>
            <a:r>
              <a:rPr sz="1900" spc="-5" dirty="0">
                <a:solidFill>
                  <a:srgbClr val="2A4A9D"/>
                </a:solidFill>
                <a:latin typeface="Arial"/>
                <a:cs typeface="Arial"/>
              </a:rPr>
              <a:t>Р</a:t>
            </a:r>
            <a:r>
              <a:rPr sz="1900" spc="75" dirty="0">
                <a:solidFill>
                  <a:srgbClr val="2A4A9D"/>
                </a:solidFill>
                <a:latin typeface="Arial"/>
                <a:cs typeface="Arial"/>
              </a:rPr>
              <a:t>А</a:t>
            </a:r>
            <a:r>
              <a:rPr sz="1900" spc="170" dirty="0">
                <a:solidFill>
                  <a:srgbClr val="2A4A9D"/>
                </a:solidFill>
                <a:latin typeface="Arial"/>
                <a:cs typeface="Arial"/>
              </a:rPr>
              <a:t>Т</a:t>
            </a:r>
            <a:r>
              <a:rPr sz="1900" spc="165" dirty="0">
                <a:solidFill>
                  <a:srgbClr val="2A4A9D"/>
                </a:solidFill>
                <a:latin typeface="Arial"/>
                <a:cs typeface="Arial"/>
              </a:rPr>
              <a:t>И</a:t>
            </a:r>
            <a:r>
              <a:rPr sz="1900" spc="170" dirty="0">
                <a:solidFill>
                  <a:srgbClr val="2A4A9D"/>
                </a:solidFill>
                <a:latin typeface="Arial"/>
                <a:cs typeface="Arial"/>
              </a:rPr>
              <a:t>Т</a:t>
            </a:r>
            <a:r>
              <a:rPr sz="1900" dirty="0">
                <a:solidFill>
                  <a:srgbClr val="2A4A9D"/>
                </a:solidFill>
                <a:latin typeface="Arial"/>
                <a:cs typeface="Arial"/>
              </a:rPr>
              <a:t>Ь </a:t>
            </a:r>
            <a:r>
              <a:rPr sz="1900" spc="-195" dirty="0">
                <a:solidFill>
                  <a:srgbClr val="2A4A9D"/>
                </a:solidFill>
                <a:latin typeface="Arial"/>
                <a:cs typeface="Arial"/>
              </a:rPr>
              <a:t> </a:t>
            </a:r>
            <a:r>
              <a:rPr sz="1900" spc="170" dirty="0">
                <a:solidFill>
                  <a:srgbClr val="2A4A9D"/>
                </a:solidFill>
                <a:latin typeface="Arial"/>
                <a:cs typeface="Arial"/>
              </a:rPr>
              <a:t>ВН</a:t>
            </a:r>
            <a:r>
              <a:rPr sz="1900" spc="165" dirty="0">
                <a:solidFill>
                  <a:srgbClr val="2A4A9D"/>
                </a:solidFill>
                <a:latin typeface="Arial"/>
                <a:cs typeface="Arial"/>
              </a:rPr>
              <a:t>И</a:t>
            </a:r>
            <a:r>
              <a:rPr sz="1900" spc="175" dirty="0">
                <a:solidFill>
                  <a:srgbClr val="2A4A9D"/>
                </a:solidFill>
                <a:latin typeface="Arial"/>
                <a:cs typeface="Arial"/>
              </a:rPr>
              <a:t>М</a:t>
            </a:r>
            <a:r>
              <a:rPr sz="1900" spc="170" dirty="0">
                <a:solidFill>
                  <a:srgbClr val="2A4A9D"/>
                </a:solidFill>
                <a:latin typeface="Arial"/>
                <a:cs typeface="Arial"/>
              </a:rPr>
              <a:t>АН</a:t>
            </a:r>
            <a:r>
              <a:rPr sz="1900" spc="165" dirty="0">
                <a:solidFill>
                  <a:srgbClr val="2A4A9D"/>
                </a:solidFill>
                <a:latin typeface="Arial"/>
                <a:cs typeface="Arial"/>
              </a:rPr>
              <a:t>И</a:t>
            </a:r>
            <a:r>
              <a:rPr sz="1900" dirty="0">
                <a:solidFill>
                  <a:srgbClr val="2A4A9D"/>
                </a:solidFill>
                <a:latin typeface="Arial"/>
                <a:cs typeface="Arial"/>
              </a:rPr>
              <a:t>Е </a:t>
            </a:r>
            <a:r>
              <a:rPr sz="1900" spc="-195" dirty="0">
                <a:solidFill>
                  <a:srgbClr val="2A4A9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2A4A9D"/>
                </a:solidFill>
                <a:latin typeface="Arial"/>
                <a:cs typeface="Arial"/>
              </a:rPr>
              <a:t>В </a:t>
            </a:r>
            <a:r>
              <a:rPr sz="1900" spc="-190" dirty="0">
                <a:solidFill>
                  <a:srgbClr val="2A4A9D"/>
                </a:solidFill>
                <a:latin typeface="Arial"/>
                <a:cs typeface="Arial"/>
              </a:rPr>
              <a:t> </a:t>
            </a:r>
            <a:r>
              <a:rPr sz="1900" spc="175" dirty="0">
                <a:solidFill>
                  <a:srgbClr val="2A4A9D"/>
                </a:solidFill>
                <a:latin typeface="Arial"/>
                <a:cs typeface="Arial"/>
              </a:rPr>
              <a:t>202</a:t>
            </a:r>
            <a:r>
              <a:rPr sz="1900" dirty="0">
                <a:solidFill>
                  <a:srgbClr val="2A4A9D"/>
                </a:solidFill>
                <a:latin typeface="Arial"/>
                <a:cs typeface="Arial"/>
              </a:rPr>
              <a:t>2</a:t>
            </a:r>
            <a:r>
              <a:rPr sz="1900" spc="-355" dirty="0">
                <a:solidFill>
                  <a:srgbClr val="2A4A9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2A4A9D"/>
                </a:solidFill>
                <a:latin typeface="Arial"/>
                <a:cs typeface="Arial"/>
              </a:rPr>
              <a:t>-</a:t>
            </a:r>
            <a:r>
              <a:rPr sz="1900" spc="-355" dirty="0">
                <a:solidFill>
                  <a:srgbClr val="2A4A9D"/>
                </a:solidFill>
                <a:latin typeface="Arial"/>
                <a:cs typeface="Arial"/>
              </a:rPr>
              <a:t> </a:t>
            </a:r>
            <a:r>
              <a:rPr sz="1900" spc="175" dirty="0">
                <a:solidFill>
                  <a:srgbClr val="2A4A9D"/>
                </a:solidFill>
                <a:latin typeface="Arial"/>
                <a:cs typeface="Arial"/>
              </a:rPr>
              <a:t>202</a:t>
            </a:r>
            <a:r>
              <a:rPr sz="1900" dirty="0">
                <a:solidFill>
                  <a:srgbClr val="2A4A9D"/>
                </a:solidFill>
                <a:latin typeface="Arial"/>
                <a:cs typeface="Arial"/>
              </a:rPr>
              <a:t>3 </a:t>
            </a:r>
            <a:r>
              <a:rPr sz="1900" spc="-355" dirty="0">
                <a:solidFill>
                  <a:srgbClr val="2A4A9D"/>
                </a:solidFill>
                <a:latin typeface="Arial"/>
                <a:cs typeface="Arial"/>
              </a:rPr>
              <a:t> </a:t>
            </a:r>
            <a:r>
              <a:rPr sz="1900" spc="140" dirty="0">
                <a:solidFill>
                  <a:srgbClr val="2A4A9D"/>
                </a:solidFill>
                <a:latin typeface="Arial"/>
                <a:cs typeface="Arial"/>
              </a:rPr>
              <a:t>УЧЕБНОМ</a:t>
            </a:r>
            <a:r>
              <a:rPr sz="1900" spc="335" dirty="0">
                <a:solidFill>
                  <a:srgbClr val="2A4A9D"/>
                </a:solidFill>
                <a:latin typeface="Arial"/>
                <a:cs typeface="Arial"/>
              </a:rPr>
              <a:t> </a:t>
            </a:r>
            <a:r>
              <a:rPr sz="1900" spc="125" dirty="0">
                <a:solidFill>
                  <a:srgbClr val="2A4A9D"/>
                </a:solidFill>
                <a:latin typeface="Arial"/>
                <a:cs typeface="Arial"/>
              </a:rPr>
              <a:t>ГОДУ?</a:t>
            </a:r>
            <a:r>
              <a:rPr sz="1900" spc="-355" dirty="0">
                <a:solidFill>
                  <a:srgbClr val="2A4A9D"/>
                </a:solidFill>
                <a:latin typeface="Arial"/>
                <a:cs typeface="Arial"/>
              </a:rPr>
              <a:t> </a:t>
            </a:r>
            <a:endParaRPr sz="1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37627" y="804163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37627" y="1526540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37627" y="2315972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37627" y="3108451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37627" y="4044188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763742" y="0"/>
            <a:ext cx="1379220" cy="689610"/>
          </a:xfrm>
          <a:custGeom>
            <a:avLst/>
            <a:gdLst/>
            <a:ahLst/>
            <a:cxnLst/>
            <a:rect l="l" t="t" r="r" b="b"/>
            <a:pathLst>
              <a:path w="1379220" h="689610">
                <a:moveTo>
                  <a:pt x="277607" y="0"/>
                </a:moveTo>
                <a:lnTo>
                  <a:pt x="0" y="0"/>
                </a:lnTo>
                <a:lnTo>
                  <a:pt x="689396" y="689367"/>
                </a:lnTo>
                <a:lnTo>
                  <a:pt x="967004" y="411772"/>
                </a:lnTo>
                <a:lnTo>
                  <a:pt x="689396" y="411772"/>
                </a:lnTo>
                <a:lnTo>
                  <a:pt x="277607" y="0"/>
                </a:lnTo>
                <a:close/>
              </a:path>
              <a:path w="1379220" h="689610">
                <a:moveTo>
                  <a:pt x="1378795" y="0"/>
                </a:moveTo>
                <a:lnTo>
                  <a:pt x="1101187" y="0"/>
                </a:lnTo>
                <a:lnTo>
                  <a:pt x="689396" y="411772"/>
                </a:lnTo>
                <a:lnTo>
                  <a:pt x="967004" y="411772"/>
                </a:lnTo>
                <a:lnTo>
                  <a:pt x="1378795" y="0"/>
                </a:lnTo>
                <a:close/>
              </a:path>
            </a:pathLst>
          </a:custGeom>
          <a:solidFill>
            <a:srgbClr val="2A4A9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7247021" y="1686011"/>
            <a:ext cx="1897380" cy="3457575"/>
            <a:chOff x="7247021" y="1686011"/>
            <a:chExt cx="1897380" cy="3457575"/>
          </a:xfrm>
        </p:grpSpPr>
        <p:sp>
          <p:nvSpPr>
            <p:cNvPr id="16" name="object 16"/>
            <p:cNvSpPr/>
            <p:nvPr/>
          </p:nvSpPr>
          <p:spPr>
            <a:xfrm>
              <a:off x="7740791" y="1686011"/>
              <a:ext cx="1403350" cy="2806700"/>
            </a:xfrm>
            <a:custGeom>
              <a:avLst/>
              <a:gdLst/>
              <a:ahLst/>
              <a:cxnLst/>
              <a:rect l="l" t="t" r="r" b="b"/>
              <a:pathLst>
                <a:path w="1403350" h="2806700">
                  <a:moveTo>
                    <a:pt x="1403209" y="0"/>
                  </a:moveTo>
                  <a:lnTo>
                    <a:pt x="0" y="1403150"/>
                  </a:lnTo>
                  <a:lnTo>
                    <a:pt x="1403209" y="2806300"/>
                  </a:lnTo>
                  <a:lnTo>
                    <a:pt x="1403209" y="0"/>
                  </a:lnTo>
                  <a:close/>
                </a:path>
              </a:pathLst>
            </a:custGeom>
            <a:solidFill>
              <a:srgbClr val="527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244868" y="2186659"/>
              <a:ext cx="899160" cy="1798320"/>
            </a:xfrm>
            <a:custGeom>
              <a:avLst/>
              <a:gdLst/>
              <a:ahLst/>
              <a:cxnLst/>
              <a:rect l="l" t="t" r="r" b="b"/>
              <a:pathLst>
                <a:path w="899159" h="1798320">
                  <a:moveTo>
                    <a:pt x="899132" y="0"/>
                  </a:moveTo>
                  <a:lnTo>
                    <a:pt x="0" y="899094"/>
                  </a:lnTo>
                  <a:lnTo>
                    <a:pt x="899132" y="1798189"/>
                  </a:lnTo>
                  <a:lnTo>
                    <a:pt x="899132" y="1534755"/>
                  </a:lnTo>
                  <a:lnTo>
                    <a:pt x="260701" y="896351"/>
                  </a:lnTo>
                  <a:lnTo>
                    <a:pt x="899132" y="257947"/>
                  </a:lnTo>
                  <a:lnTo>
                    <a:pt x="8991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47021" y="3937431"/>
              <a:ext cx="1897380" cy="1206500"/>
            </a:xfrm>
            <a:custGeom>
              <a:avLst/>
              <a:gdLst/>
              <a:ahLst/>
              <a:cxnLst/>
              <a:rect l="l" t="t" r="r" b="b"/>
              <a:pathLst>
                <a:path w="1897379" h="1206500">
                  <a:moveTo>
                    <a:pt x="1206118" y="0"/>
                  </a:moveTo>
                  <a:lnTo>
                    <a:pt x="0" y="1206068"/>
                  </a:lnTo>
                  <a:lnTo>
                    <a:pt x="271816" y="1206068"/>
                  </a:lnTo>
                  <a:lnTo>
                    <a:pt x="1206118" y="271804"/>
                  </a:lnTo>
                  <a:lnTo>
                    <a:pt x="1477935" y="271804"/>
                  </a:lnTo>
                  <a:lnTo>
                    <a:pt x="1206118" y="0"/>
                  </a:lnTo>
                  <a:close/>
                </a:path>
                <a:path w="1897379" h="1206500">
                  <a:moveTo>
                    <a:pt x="1477935" y="271804"/>
                  </a:moveTo>
                  <a:lnTo>
                    <a:pt x="1206118" y="271804"/>
                  </a:lnTo>
                  <a:lnTo>
                    <a:pt x="1896979" y="962634"/>
                  </a:lnTo>
                  <a:lnTo>
                    <a:pt x="1896979" y="690829"/>
                  </a:lnTo>
                  <a:lnTo>
                    <a:pt x="1477935" y="271804"/>
                  </a:lnTo>
                  <a:close/>
                </a:path>
              </a:pathLst>
            </a:custGeom>
            <a:solidFill>
              <a:srgbClr val="2A4A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8425815" y="4787900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17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5337" y="4768596"/>
            <a:ext cx="8004175" cy="36385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819"/>
              </a:lnSpc>
              <a:spcBef>
                <a:spcPts val="240"/>
              </a:spcBef>
            </a:pPr>
            <a:r>
              <a:rPr sz="800" dirty="0">
                <a:latin typeface="Calibri"/>
                <a:cs typeface="Calibri"/>
              </a:rPr>
              <a:t>Приказ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Министерства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просвещения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Российской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Федерации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от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12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августа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2022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г.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№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732</a:t>
            </a:r>
            <a:r>
              <a:rPr sz="800" dirty="0">
                <a:latin typeface="Calibri"/>
                <a:cs typeface="Calibri"/>
              </a:rPr>
              <a:t> «О </a:t>
            </a:r>
            <a:r>
              <a:rPr sz="800" spc="-5" dirty="0">
                <a:latin typeface="Calibri"/>
                <a:cs typeface="Calibri"/>
              </a:rPr>
              <a:t>внесении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изменений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в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федеральный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государственный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образовательный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стандарт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среднего 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общего образования,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утвержденный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приказом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Министерства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образования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и</a:t>
            </a:r>
            <a:r>
              <a:rPr sz="800" spc="-5" dirty="0">
                <a:latin typeface="Calibri"/>
                <a:cs typeface="Calibri"/>
              </a:rPr>
              <a:t> науки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Российской </a:t>
            </a:r>
            <a:r>
              <a:rPr sz="800" dirty="0">
                <a:latin typeface="Calibri"/>
                <a:cs typeface="Calibri"/>
              </a:rPr>
              <a:t>Федерации от</a:t>
            </a:r>
            <a:r>
              <a:rPr sz="800" spc="-5" dirty="0">
                <a:latin typeface="Calibri"/>
                <a:cs typeface="Calibri"/>
              </a:rPr>
              <a:t> 17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мая</a:t>
            </a:r>
            <a:r>
              <a:rPr sz="800" spc="-10" dirty="0">
                <a:latin typeface="Calibri"/>
                <a:cs typeface="Calibri"/>
              </a:rPr>
              <a:t> 2012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г. </a:t>
            </a:r>
            <a:r>
              <a:rPr sz="800" dirty="0">
                <a:latin typeface="Calibri"/>
                <a:cs typeface="Calibri"/>
              </a:rPr>
              <a:t>№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413»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ts val="880"/>
              </a:lnSpc>
            </a:pPr>
            <a:r>
              <a:rPr sz="800" spc="-5" dirty="0">
                <a:latin typeface="Calibri"/>
                <a:cs typeface="Calibri"/>
              </a:rPr>
              <a:t>(Зарегистрирован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12.09.2022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№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70034)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7638" y="4646612"/>
            <a:ext cx="30480" cy="431800"/>
          </a:xfrm>
          <a:custGeom>
            <a:avLst/>
            <a:gdLst/>
            <a:ahLst/>
            <a:cxnLst/>
            <a:rect l="l" t="t" r="r" b="b"/>
            <a:pathLst>
              <a:path w="30480" h="431800">
                <a:moveTo>
                  <a:pt x="30161" y="0"/>
                </a:moveTo>
                <a:lnTo>
                  <a:pt x="0" y="0"/>
                </a:lnTo>
                <a:lnTo>
                  <a:pt x="0" y="431799"/>
                </a:lnTo>
                <a:lnTo>
                  <a:pt x="30161" y="431799"/>
                </a:lnTo>
                <a:lnTo>
                  <a:pt x="30161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7756" y="34035"/>
            <a:ext cx="695833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solidFill>
                  <a:srgbClr val="000000"/>
                </a:solidFill>
              </a:rPr>
              <a:t>ОБНОВЛЕННЫЙ</a:t>
            </a:r>
            <a:r>
              <a:rPr sz="2200" spc="-10" dirty="0">
                <a:solidFill>
                  <a:srgbClr val="000000"/>
                </a:solidFill>
              </a:rPr>
              <a:t> </a:t>
            </a:r>
            <a:r>
              <a:rPr sz="2200" spc="-20" dirty="0">
                <a:solidFill>
                  <a:srgbClr val="000000"/>
                </a:solidFill>
              </a:rPr>
              <a:t>ФГОС</a:t>
            </a:r>
            <a:r>
              <a:rPr sz="2200" spc="-15" dirty="0">
                <a:solidFill>
                  <a:srgbClr val="000000"/>
                </a:solidFill>
              </a:rPr>
              <a:t> СРЕДНЕГО</a:t>
            </a:r>
            <a:r>
              <a:rPr sz="2200" spc="-10" dirty="0">
                <a:solidFill>
                  <a:srgbClr val="000000"/>
                </a:solidFill>
              </a:rPr>
              <a:t> </a:t>
            </a:r>
            <a:r>
              <a:rPr sz="2200" spc="-15" dirty="0">
                <a:solidFill>
                  <a:srgbClr val="000000"/>
                </a:solidFill>
              </a:rPr>
              <a:t>ОБЩЕГО</a:t>
            </a:r>
            <a:r>
              <a:rPr sz="2200" spc="-10" dirty="0">
                <a:solidFill>
                  <a:srgbClr val="000000"/>
                </a:solidFill>
              </a:rPr>
              <a:t> </a:t>
            </a:r>
            <a:r>
              <a:rPr sz="2200" spc="-15" dirty="0">
                <a:solidFill>
                  <a:srgbClr val="000000"/>
                </a:solidFill>
              </a:rPr>
              <a:t>ОБРАЗОВАНИЯ</a:t>
            </a:r>
            <a:endParaRPr sz="2200"/>
          </a:p>
        </p:txBody>
      </p:sp>
      <p:grpSp>
        <p:nvGrpSpPr>
          <p:cNvPr id="5" name="object 5"/>
          <p:cNvGrpSpPr/>
          <p:nvPr/>
        </p:nvGrpSpPr>
        <p:grpSpPr>
          <a:xfrm>
            <a:off x="106267" y="433651"/>
            <a:ext cx="449580" cy="631190"/>
            <a:chOff x="106267" y="433651"/>
            <a:chExt cx="449580" cy="631190"/>
          </a:xfrm>
        </p:grpSpPr>
        <p:sp>
          <p:nvSpPr>
            <p:cNvPr id="6" name="object 6"/>
            <p:cNvSpPr/>
            <p:nvPr/>
          </p:nvSpPr>
          <p:spPr>
            <a:xfrm>
              <a:off x="118968" y="446351"/>
              <a:ext cx="424180" cy="605790"/>
            </a:xfrm>
            <a:custGeom>
              <a:avLst/>
              <a:gdLst/>
              <a:ahLst/>
              <a:cxnLst/>
              <a:rect l="l" t="t" r="r" b="b"/>
              <a:pathLst>
                <a:path w="424180" h="605790">
                  <a:moveTo>
                    <a:pt x="423988" y="0"/>
                  </a:moveTo>
                  <a:lnTo>
                    <a:pt x="211994" y="211994"/>
                  </a:lnTo>
                  <a:lnTo>
                    <a:pt x="0" y="0"/>
                  </a:lnTo>
                  <a:lnTo>
                    <a:pt x="0" y="393705"/>
                  </a:lnTo>
                  <a:lnTo>
                    <a:pt x="211994" y="605699"/>
                  </a:lnTo>
                  <a:lnTo>
                    <a:pt x="423988" y="393705"/>
                  </a:lnTo>
                  <a:lnTo>
                    <a:pt x="423988" y="0"/>
                  </a:lnTo>
                  <a:close/>
                </a:path>
              </a:pathLst>
            </a:custGeom>
            <a:solidFill>
              <a:srgbClr val="8064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8967" y="446351"/>
              <a:ext cx="424180" cy="605790"/>
            </a:xfrm>
            <a:custGeom>
              <a:avLst/>
              <a:gdLst/>
              <a:ahLst/>
              <a:cxnLst/>
              <a:rect l="l" t="t" r="r" b="b"/>
              <a:pathLst>
                <a:path w="424180" h="605790">
                  <a:moveTo>
                    <a:pt x="423989" y="0"/>
                  </a:moveTo>
                  <a:lnTo>
                    <a:pt x="423989" y="393705"/>
                  </a:lnTo>
                  <a:lnTo>
                    <a:pt x="211994" y="605699"/>
                  </a:lnTo>
                  <a:lnTo>
                    <a:pt x="0" y="393705"/>
                  </a:lnTo>
                  <a:lnTo>
                    <a:pt x="0" y="0"/>
                  </a:lnTo>
                  <a:lnTo>
                    <a:pt x="211994" y="211994"/>
                  </a:lnTo>
                  <a:lnTo>
                    <a:pt x="423989" y="0"/>
                  </a:lnTo>
                  <a:close/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95847" y="662432"/>
            <a:ext cx="704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22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30256" y="440001"/>
            <a:ext cx="8626475" cy="407034"/>
            <a:chOff x="530256" y="440001"/>
            <a:chExt cx="8626475" cy="407034"/>
          </a:xfrm>
        </p:grpSpPr>
        <p:sp>
          <p:nvSpPr>
            <p:cNvPr id="10" name="object 10"/>
            <p:cNvSpPr/>
            <p:nvPr/>
          </p:nvSpPr>
          <p:spPr>
            <a:xfrm>
              <a:off x="542955" y="452701"/>
              <a:ext cx="8601075" cy="381635"/>
            </a:xfrm>
            <a:custGeom>
              <a:avLst/>
              <a:gdLst/>
              <a:ahLst/>
              <a:cxnLst/>
              <a:rect l="l" t="t" r="r" b="b"/>
              <a:pathLst>
                <a:path w="8601075" h="381634">
                  <a:moveTo>
                    <a:pt x="8554666" y="0"/>
                  </a:moveTo>
                  <a:lnTo>
                    <a:pt x="0" y="0"/>
                  </a:lnTo>
                  <a:lnTo>
                    <a:pt x="0" y="381007"/>
                  </a:lnTo>
                  <a:lnTo>
                    <a:pt x="8554666" y="381007"/>
                  </a:lnTo>
                  <a:lnTo>
                    <a:pt x="8579385" y="376016"/>
                  </a:lnTo>
                  <a:lnTo>
                    <a:pt x="8599570" y="362407"/>
                  </a:lnTo>
                  <a:lnTo>
                    <a:pt x="8601044" y="360221"/>
                  </a:lnTo>
                  <a:lnTo>
                    <a:pt x="8601044" y="20785"/>
                  </a:lnTo>
                  <a:lnTo>
                    <a:pt x="8599570" y="18600"/>
                  </a:lnTo>
                  <a:lnTo>
                    <a:pt x="8579385" y="4990"/>
                  </a:lnTo>
                  <a:lnTo>
                    <a:pt x="8554666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42956" y="452701"/>
              <a:ext cx="8601075" cy="381635"/>
            </a:xfrm>
            <a:custGeom>
              <a:avLst/>
              <a:gdLst/>
              <a:ahLst/>
              <a:cxnLst/>
              <a:rect l="l" t="t" r="r" b="b"/>
              <a:pathLst>
                <a:path w="8601075" h="381634">
                  <a:moveTo>
                    <a:pt x="8601044" y="360221"/>
                  </a:moveTo>
                  <a:lnTo>
                    <a:pt x="8599570" y="362406"/>
                  </a:lnTo>
                  <a:lnTo>
                    <a:pt x="8579384" y="376016"/>
                  </a:lnTo>
                  <a:lnTo>
                    <a:pt x="8554665" y="381007"/>
                  </a:lnTo>
                  <a:lnTo>
                    <a:pt x="0" y="381007"/>
                  </a:lnTo>
                  <a:lnTo>
                    <a:pt x="0" y="0"/>
                  </a:lnTo>
                  <a:lnTo>
                    <a:pt x="8554665" y="0"/>
                  </a:lnTo>
                  <a:lnTo>
                    <a:pt x="8579384" y="4990"/>
                  </a:lnTo>
                  <a:lnTo>
                    <a:pt x="8599570" y="18600"/>
                  </a:lnTo>
                  <a:lnTo>
                    <a:pt x="8601044" y="20785"/>
                  </a:lnTo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94264" y="491744"/>
            <a:ext cx="55111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Calibri"/>
                <a:cs typeface="Calibri"/>
              </a:rPr>
              <a:t>Обеспечение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преемственности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уровней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начального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общего,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основного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общего</a:t>
            </a:r>
            <a:r>
              <a:rPr sz="900" dirty="0">
                <a:latin typeface="Calibri"/>
                <a:cs typeface="Calibri"/>
              </a:rPr>
              <a:t> и</a:t>
            </a:r>
            <a:r>
              <a:rPr sz="900" spc="-5" dirty="0">
                <a:latin typeface="Calibri"/>
                <a:cs typeface="Calibri"/>
              </a:rPr>
              <a:t> среднего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общего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образования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4264" y="592327"/>
            <a:ext cx="20104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Calibri"/>
                <a:cs typeface="Calibri"/>
              </a:rPr>
              <a:t>Конкретизация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предметных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результатов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06267" y="795314"/>
            <a:ext cx="449580" cy="631190"/>
            <a:chOff x="106267" y="795314"/>
            <a:chExt cx="449580" cy="631190"/>
          </a:xfrm>
        </p:grpSpPr>
        <p:sp>
          <p:nvSpPr>
            <p:cNvPr id="15" name="object 15"/>
            <p:cNvSpPr/>
            <p:nvPr/>
          </p:nvSpPr>
          <p:spPr>
            <a:xfrm>
              <a:off x="118968" y="808014"/>
              <a:ext cx="424180" cy="605790"/>
            </a:xfrm>
            <a:custGeom>
              <a:avLst/>
              <a:gdLst/>
              <a:ahLst/>
              <a:cxnLst/>
              <a:rect l="l" t="t" r="r" b="b"/>
              <a:pathLst>
                <a:path w="424180" h="605790">
                  <a:moveTo>
                    <a:pt x="423988" y="0"/>
                  </a:moveTo>
                  <a:lnTo>
                    <a:pt x="211994" y="211993"/>
                  </a:lnTo>
                  <a:lnTo>
                    <a:pt x="0" y="0"/>
                  </a:lnTo>
                  <a:lnTo>
                    <a:pt x="0" y="393703"/>
                  </a:lnTo>
                  <a:lnTo>
                    <a:pt x="211994" y="605698"/>
                  </a:lnTo>
                  <a:lnTo>
                    <a:pt x="423988" y="393703"/>
                  </a:lnTo>
                  <a:lnTo>
                    <a:pt x="423988" y="0"/>
                  </a:lnTo>
                  <a:close/>
                </a:path>
              </a:pathLst>
            </a:custGeom>
            <a:solidFill>
              <a:srgbClr val="5767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8967" y="808014"/>
              <a:ext cx="424180" cy="605790"/>
            </a:xfrm>
            <a:custGeom>
              <a:avLst/>
              <a:gdLst/>
              <a:ahLst/>
              <a:cxnLst/>
              <a:rect l="l" t="t" r="r" b="b"/>
              <a:pathLst>
                <a:path w="424180" h="605790">
                  <a:moveTo>
                    <a:pt x="423989" y="0"/>
                  </a:moveTo>
                  <a:lnTo>
                    <a:pt x="423989" y="393705"/>
                  </a:lnTo>
                  <a:lnTo>
                    <a:pt x="211994" y="605699"/>
                  </a:lnTo>
                  <a:lnTo>
                    <a:pt x="0" y="393705"/>
                  </a:lnTo>
                  <a:lnTo>
                    <a:pt x="0" y="0"/>
                  </a:lnTo>
                  <a:lnTo>
                    <a:pt x="211994" y="211994"/>
                  </a:lnTo>
                  <a:lnTo>
                    <a:pt x="423989" y="0"/>
                  </a:lnTo>
                  <a:close/>
                </a:path>
              </a:pathLst>
            </a:custGeom>
            <a:ln w="25400">
              <a:solidFill>
                <a:srgbClr val="5767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84544" y="1022095"/>
            <a:ext cx="933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4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30254" y="795315"/>
            <a:ext cx="8626475" cy="419100"/>
            <a:chOff x="530254" y="795315"/>
            <a:chExt cx="8626475" cy="419100"/>
          </a:xfrm>
        </p:grpSpPr>
        <p:sp>
          <p:nvSpPr>
            <p:cNvPr id="19" name="object 19"/>
            <p:cNvSpPr/>
            <p:nvPr/>
          </p:nvSpPr>
          <p:spPr>
            <a:xfrm>
              <a:off x="542955" y="808015"/>
              <a:ext cx="8601075" cy="393700"/>
            </a:xfrm>
            <a:custGeom>
              <a:avLst/>
              <a:gdLst/>
              <a:ahLst/>
              <a:cxnLst/>
              <a:rect l="l" t="t" r="r" b="b"/>
              <a:pathLst>
                <a:path w="8601075" h="393700">
                  <a:moveTo>
                    <a:pt x="8552555" y="0"/>
                  </a:moveTo>
                  <a:lnTo>
                    <a:pt x="0" y="0"/>
                  </a:lnTo>
                  <a:lnTo>
                    <a:pt x="0" y="393703"/>
                  </a:lnTo>
                  <a:lnTo>
                    <a:pt x="8552555" y="393703"/>
                  </a:lnTo>
                  <a:lnTo>
                    <a:pt x="8578095" y="388547"/>
                  </a:lnTo>
                  <a:lnTo>
                    <a:pt x="8598952" y="374485"/>
                  </a:lnTo>
                  <a:lnTo>
                    <a:pt x="8601044" y="371381"/>
                  </a:lnTo>
                  <a:lnTo>
                    <a:pt x="8601044" y="22322"/>
                  </a:lnTo>
                  <a:lnTo>
                    <a:pt x="8598952" y="19218"/>
                  </a:lnTo>
                  <a:lnTo>
                    <a:pt x="8578095" y="5156"/>
                  </a:lnTo>
                  <a:lnTo>
                    <a:pt x="8552555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42954" y="808015"/>
              <a:ext cx="8601075" cy="393700"/>
            </a:xfrm>
            <a:custGeom>
              <a:avLst/>
              <a:gdLst/>
              <a:ahLst/>
              <a:cxnLst/>
              <a:rect l="l" t="t" r="r" b="b"/>
              <a:pathLst>
                <a:path w="8601075" h="393700">
                  <a:moveTo>
                    <a:pt x="8601045" y="371381"/>
                  </a:moveTo>
                  <a:lnTo>
                    <a:pt x="8598952" y="374485"/>
                  </a:lnTo>
                  <a:lnTo>
                    <a:pt x="8578095" y="388547"/>
                  </a:lnTo>
                  <a:lnTo>
                    <a:pt x="8552554" y="393704"/>
                  </a:lnTo>
                  <a:lnTo>
                    <a:pt x="0" y="393704"/>
                  </a:lnTo>
                  <a:lnTo>
                    <a:pt x="0" y="0"/>
                  </a:lnTo>
                  <a:lnTo>
                    <a:pt x="8552554" y="0"/>
                  </a:lnTo>
                  <a:lnTo>
                    <a:pt x="8578095" y="5156"/>
                  </a:lnTo>
                  <a:lnTo>
                    <a:pt x="8598952" y="19218"/>
                  </a:lnTo>
                  <a:lnTo>
                    <a:pt x="8601045" y="22322"/>
                  </a:lnTo>
                </a:path>
              </a:pathLst>
            </a:custGeom>
            <a:ln w="25400">
              <a:solidFill>
                <a:srgbClr val="5767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94263" y="854455"/>
            <a:ext cx="6926580" cy="26352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ct val="73300"/>
              </a:lnSpc>
              <a:spcBef>
                <a:spcPts val="385"/>
              </a:spcBef>
            </a:pPr>
            <a:r>
              <a:rPr sz="900" dirty="0">
                <a:latin typeface="Calibri"/>
                <a:cs typeface="Calibri"/>
              </a:rPr>
              <a:t>Приведение в </a:t>
            </a:r>
            <a:r>
              <a:rPr sz="900" spc="-5" dirty="0">
                <a:latin typeface="Calibri"/>
                <a:cs typeface="Calibri"/>
              </a:rPr>
              <a:t>соответствие</a:t>
            </a:r>
            <a:r>
              <a:rPr sz="900" dirty="0">
                <a:latin typeface="Calibri"/>
                <a:cs typeface="Calibri"/>
              </a:rPr>
              <a:t> с </a:t>
            </a:r>
            <a:r>
              <a:rPr sz="900" spc="-5" dirty="0">
                <a:latin typeface="Calibri"/>
                <a:cs typeface="Calibri"/>
              </a:rPr>
              <a:t>требованиями</a:t>
            </a:r>
            <a:r>
              <a:rPr sz="900" dirty="0">
                <a:latin typeface="Calibri"/>
                <a:cs typeface="Calibri"/>
              </a:rPr>
              <a:t> к организации</a:t>
            </a:r>
            <a:r>
              <a:rPr sz="900" spc="-5" dirty="0">
                <a:latin typeface="Calibri"/>
                <a:cs typeface="Calibri"/>
              </a:rPr>
              <a:t> образовательной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деятельности,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определенными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действующими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СанПин 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Уточнение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количества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учебных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занятий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(за 2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года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на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одного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обучающегося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не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менее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2170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часов</a:t>
            </a:r>
            <a:r>
              <a:rPr sz="900" dirty="0">
                <a:latin typeface="Calibri"/>
                <a:cs typeface="Calibri"/>
              </a:rPr>
              <a:t> и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не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более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2516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часов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(меньше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на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74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часа)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06267" y="1156976"/>
            <a:ext cx="9050655" cy="631190"/>
            <a:chOff x="106267" y="1156976"/>
            <a:chExt cx="9050655" cy="631190"/>
          </a:xfrm>
        </p:grpSpPr>
        <p:sp>
          <p:nvSpPr>
            <p:cNvPr id="23" name="object 23"/>
            <p:cNvSpPr/>
            <p:nvPr/>
          </p:nvSpPr>
          <p:spPr>
            <a:xfrm>
              <a:off x="118968" y="1169676"/>
              <a:ext cx="424180" cy="605790"/>
            </a:xfrm>
            <a:custGeom>
              <a:avLst/>
              <a:gdLst/>
              <a:ahLst/>
              <a:cxnLst/>
              <a:rect l="l" t="t" r="r" b="b"/>
              <a:pathLst>
                <a:path w="424180" h="605789">
                  <a:moveTo>
                    <a:pt x="423988" y="0"/>
                  </a:moveTo>
                  <a:lnTo>
                    <a:pt x="211994" y="211994"/>
                  </a:lnTo>
                  <a:lnTo>
                    <a:pt x="0" y="0"/>
                  </a:lnTo>
                  <a:lnTo>
                    <a:pt x="0" y="393705"/>
                  </a:lnTo>
                  <a:lnTo>
                    <a:pt x="211994" y="605698"/>
                  </a:lnTo>
                  <a:lnTo>
                    <a:pt x="423988" y="393705"/>
                  </a:lnTo>
                  <a:lnTo>
                    <a:pt x="423988" y="0"/>
                  </a:lnTo>
                  <a:close/>
                </a:path>
              </a:pathLst>
            </a:custGeom>
            <a:solidFill>
              <a:srgbClr val="4BA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8967" y="1169676"/>
              <a:ext cx="424180" cy="605790"/>
            </a:xfrm>
            <a:custGeom>
              <a:avLst/>
              <a:gdLst/>
              <a:ahLst/>
              <a:cxnLst/>
              <a:rect l="l" t="t" r="r" b="b"/>
              <a:pathLst>
                <a:path w="424180" h="605789">
                  <a:moveTo>
                    <a:pt x="423989" y="0"/>
                  </a:moveTo>
                  <a:lnTo>
                    <a:pt x="423989" y="393705"/>
                  </a:lnTo>
                  <a:lnTo>
                    <a:pt x="211994" y="605699"/>
                  </a:lnTo>
                  <a:lnTo>
                    <a:pt x="0" y="393705"/>
                  </a:lnTo>
                  <a:lnTo>
                    <a:pt x="0" y="0"/>
                  </a:lnTo>
                  <a:lnTo>
                    <a:pt x="211994" y="211994"/>
                  </a:lnTo>
                  <a:lnTo>
                    <a:pt x="423989" y="0"/>
                  </a:lnTo>
                  <a:close/>
                </a:path>
              </a:pathLst>
            </a:custGeom>
            <a:ln w="25400">
              <a:solidFill>
                <a:srgbClr val="4BAC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42955" y="1169677"/>
              <a:ext cx="8601075" cy="393700"/>
            </a:xfrm>
            <a:custGeom>
              <a:avLst/>
              <a:gdLst/>
              <a:ahLst/>
              <a:cxnLst/>
              <a:rect l="l" t="t" r="r" b="b"/>
              <a:pathLst>
                <a:path w="8601075" h="393700">
                  <a:moveTo>
                    <a:pt x="8552555" y="0"/>
                  </a:moveTo>
                  <a:lnTo>
                    <a:pt x="0" y="0"/>
                  </a:lnTo>
                  <a:lnTo>
                    <a:pt x="0" y="393703"/>
                  </a:lnTo>
                  <a:lnTo>
                    <a:pt x="8552555" y="393703"/>
                  </a:lnTo>
                  <a:lnTo>
                    <a:pt x="8578095" y="388547"/>
                  </a:lnTo>
                  <a:lnTo>
                    <a:pt x="8598952" y="374485"/>
                  </a:lnTo>
                  <a:lnTo>
                    <a:pt x="8601044" y="371381"/>
                  </a:lnTo>
                  <a:lnTo>
                    <a:pt x="8601044" y="22322"/>
                  </a:lnTo>
                  <a:lnTo>
                    <a:pt x="8598952" y="19218"/>
                  </a:lnTo>
                  <a:lnTo>
                    <a:pt x="8578095" y="5156"/>
                  </a:lnTo>
                  <a:lnTo>
                    <a:pt x="8552555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42954" y="1169677"/>
              <a:ext cx="8601075" cy="393700"/>
            </a:xfrm>
            <a:custGeom>
              <a:avLst/>
              <a:gdLst/>
              <a:ahLst/>
              <a:cxnLst/>
              <a:rect l="l" t="t" r="r" b="b"/>
              <a:pathLst>
                <a:path w="8601075" h="393700">
                  <a:moveTo>
                    <a:pt x="8601045" y="371381"/>
                  </a:moveTo>
                  <a:lnTo>
                    <a:pt x="8598952" y="374485"/>
                  </a:lnTo>
                  <a:lnTo>
                    <a:pt x="8578095" y="388547"/>
                  </a:lnTo>
                  <a:lnTo>
                    <a:pt x="8552554" y="393704"/>
                  </a:lnTo>
                  <a:lnTo>
                    <a:pt x="0" y="393704"/>
                  </a:lnTo>
                  <a:lnTo>
                    <a:pt x="0" y="0"/>
                  </a:lnTo>
                  <a:lnTo>
                    <a:pt x="8552554" y="0"/>
                  </a:lnTo>
                  <a:lnTo>
                    <a:pt x="8578095" y="5156"/>
                  </a:lnTo>
                  <a:lnTo>
                    <a:pt x="8598952" y="19218"/>
                  </a:lnTo>
                  <a:lnTo>
                    <a:pt x="8601045" y="22322"/>
                  </a:lnTo>
                </a:path>
              </a:pathLst>
            </a:custGeom>
            <a:ln w="25400">
              <a:solidFill>
                <a:srgbClr val="4BAC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86037" y="1272032"/>
            <a:ext cx="5583555" cy="275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0675">
              <a:lnSpc>
                <a:spcPts val="985"/>
              </a:lnSpc>
              <a:spcBef>
                <a:spcPts val="100"/>
              </a:spcBef>
            </a:pPr>
            <a:r>
              <a:rPr sz="900" spc="-5" dirty="0">
                <a:latin typeface="Calibri"/>
                <a:cs typeface="Calibri"/>
              </a:rPr>
              <a:t>Определение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списка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учебных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предметов,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обязательных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для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изучения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на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базовом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или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углубленном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уровне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ts val="985"/>
              </a:lnSpc>
            </a:pPr>
            <a:r>
              <a:rPr sz="900" spc="5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478087" y="2278062"/>
            <a:ext cx="1069975" cy="1524000"/>
            <a:chOff x="2478087" y="2278062"/>
            <a:chExt cx="1069975" cy="1524000"/>
          </a:xfrm>
        </p:grpSpPr>
        <p:sp>
          <p:nvSpPr>
            <p:cNvPr id="29" name="object 29"/>
            <p:cNvSpPr/>
            <p:nvPr/>
          </p:nvSpPr>
          <p:spPr>
            <a:xfrm>
              <a:off x="2478087" y="2278062"/>
              <a:ext cx="1069975" cy="1524000"/>
            </a:xfrm>
            <a:custGeom>
              <a:avLst/>
              <a:gdLst/>
              <a:ahLst/>
              <a:cxnLst/>
              <a:rect l="l" t="t" r="r" b="b"/>
              <a:pathLst>
                <a:path w="1069975" h="1524000">
                  <a:moveTo>
                    <a:pt x="1069975" y="0"/>
                  </a:moveTo>
                  <a:lnTo>
                    <a:pt x="0" y="0"/>
                  </a:lnTo>
                  <a:lnTo>
                    <a:pt x="0" y="1524000"/>
                  </a:lnTo>
                  <a:lnTo>
                    <a:pt x="1069975" y="1524000"/>
                  </a:lnTo>
                  <a:lnTo>
                    <a:pt x="1069975" y="0"/>
                  </a:lnTo>
                  <a:close/>
                </a:path>
              </a:pathLst>
            </a:custGeom>
            <a:solidFill>
              <a:srgbClr val="EBF1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19400" y="2310384"/>
              <a:ext cx="353568" cy="350519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7639050" y="2617787"/>
            <a:ext cx="1323975" cy="862330"/>
          </a:xfrm>
          <a:prstGeom prst="rect">
            <a:avLst/>
          </a:prstGeom>
          <a:solidFill>
            <a:srgbClr val="DBEEF4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00" spc="-5" dirty="0">
                <a:latin typeface="Calibri"/>
                <a:cs typeface="Calibri"/>
              </a:rPr>
              <a:t>-ЕСТЕСТВОЗНАНИЕ</a:t>
            </a:r>
            <a:endParaRPr sz="1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000" spc="-5" dirty="0">
                <a:latin typeface="Calibri"/>
                <a:cs typeface="Calibri"/>
              </a:rPr>
              <a:t>-ЭКОЛОГИЯ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164349" y="2902203"/>
            <a:ext cx="478790" cy="396240"/>
          </a:xfrm>
          <a:custGeom>
            <a:avLst/>
            <a:gdLst/>
            <a:ahLst/>
            <a:cxnLst/>
            <a:rect l="l" t="t" r="r" b="b"/>
            <a:pathLst>
              <a:path w="478790" h="396239">
                <a:moveTo>
                  <a:pt x="108788" y="10820"/>
                </a:moveTo>
                <a:lnTo>
                  <a:pt x="106311" y="2413"/>
                </a:lnTo>
                <a:lnTo>
                  <a:pt x="101904" y="0"/>
                </a:lnTo>
                <a:lnTo>
                  <a:pt x="0" y="29908"/>
                </a:lnTo>
                <a:lnTo>
                  <a:pt x="76200" y="103898"/>
                </a:lnTo>
                <a:lnTo>
                  <a:pt x="81216" y="103822"/>
                </a:lnTo>
                <a:lnTo>
                  <a:pt x="87325" y="97523"/>
                </a:lnTo>
                <a:lnTo>
                  <a:pt x="87249" y="92506"/>
                </a:lnTo>
                <a:lnTo>
                  <a:pt x="41732" y="48310"/>
                </a:lnTo>
                <a:lnTo>
                  <a:pt x="41389" y="47967"/>
                </a:lnTo>
                <a:lnTo>
                  <a:pt x="45034" y="33235"/>
                </a:lnTo>
                <a:lnTo>
                  <a:pt x="69735" y="25984"/>
                </a:lnTo>
                <a:lnTo>
                  <a:pt x="106375" y="15227"/>
                </a:lnTo>
                <a:lnTo>
                  <a:pt x="108788" y="10820"/>
                </a:lnTo>
                <a:close/>
              </a:path>
              <a:path w="478790" h="396239">
                <a:moveTo>
                  <a:pt x="110274" y="384035"/>
                </a:moveTo>
                <a:lnTo>
                  <a:pt x="106921" y="380288"/>
                </a:lnTo>
                <a:lnTo>
                  <a:pt x="43776" y="376809"/>
                </a:lnTo>
                <a:lnTo>
                  <a:pt x="82613" y="356933"/>
                </a:lnTo>
                <a:lnTo>
                  <a:pt x="75374" y="342811"/>
                </a:lnTo>
                <a:lnTo>
                  <a:pt x="36537" y="362673"/>
                </a:lnTo>
                <a:lnTo>
                  <a:pt x="70662" y="309422"/>
                </a:lnTo>
                <a:lnTo>
                  <a:pt x="69583" y="304520"/>
                </a:lnTo>
                <a:lnTo>
                  <a:pt x="62204" y="299783"/>
                </a:lnTo>
                <a:lnTo>
                  <a:pt x="57289" y="300863"/>
                </a:lnTo>
                <a:lnTo>
                  <a:pt x="0" y="390296"/>
                </a:lnTo>
                <a:lnTo>
                  <a:pt x="106045" y="396138"/>
                </a:lnTo>
                <a:lnTo>
                  <a:pt x="109791" y="392785"/>
                </a:lnTo>
                <a:lnTo>
                  <a:pt x="110083" y="387400"/>
                </a:lnTo>
                <a:lnTo>
                  <a:pt x="110172" y="385864"/>
                </a:lnTo>
                <a:lnTo>
                  <a:pt x="110274" y="384035"/>
                </a:lnTo>
                <a:close/>
              </a:path>
              <a:path w="478790" h="396239">
                <a:moveTo>
                  <a:pt x="114566" y="229158"/>
                </a:moveTo>
                <a:lnTo>
                  <a:pt x="112801" y="224459"/>
                </a:lnTo>
                <a:lnTo>
                  <a:pt x="61798" y="201307"/>
                </a:lnTo>
                <a:lnTo>
                  <a:pt x="40868" y="191808"/>
                </a:lnTo>
                <a:lnTo>
                  <a:pt x="50520" y="184772"/>
                </a:lnTo>
                <a:lnTo>
                  <a:pt x="104686" y="145262"/>
                </a:lnTo>
                <a:lnTo>
                  <a:pt x="105460" y="140296"/>
                </a:lnTo>
                <a:lnTo>
                  <a:pt x="100304" y="133210"/>
                </a:lnTo>
                <a:lnTo>
                  <a:pt x="95338" y="132435"/>
                </a:lnTo>
                <a:lnTo>
                  <a:pt x="9525" y="195021"/>
                </a:lnTo>
                <a:lnTo>
                  <a:pt x="106235" y="238912"/>
                </a:lnTo>
                <a:lnTo>
                  <a:pt x="110934" y="237147"/>
                </a:lnTo>
                <a:lnTo>
                  <a:pt x="114566" y="229158"/>
                </a:lnTo>
                <a:close/>
              </a:path>
              <a:path w="478790" h="396239">
                <a:moveTo>
                  <a:pt x="143865" y="189242"/>
                </a:moveTo>
                <a:lnTo>
                  <a:pt x="142240" y="173443"/>
                </a:lnTo>
                <a:lnTo>
                  <a:pt x="79070" y="179920"/>
                </a:lnTo>
                <a:lnTo>
                  <a:pt x="80695" y="195707"/>
                </a:lnTo>
                <a:lnTo>
                  <a:pt x="143865" y="189242"/>
                </a:lnTo>
                <a:close/>
              </a:path>
              <a:path w="478790" h="396239">
                <a:moveTo>
                  <a:pt x="152984" y="59588"/>
                </a:moveTo>
                <a:lnTo>
                  <a:pt x="91351" y="44335"/>
                </a:lnTo>
                <a:lnTo>
                  <a:pt x="87541" y="59753"/>
                </a:lnTo>
                <a:lnTo>
                  <a:pt x="149174" y="75006"/>
                </a:lnTo>
                <a:lnTo>
                  <a:pt x="152984" y="59588"/>
                </a:lnTo>
                <a:close/>
              </a:path>
              <a:path w="478790" h="396239">
                <a:moveTo>
                  <a:pt x="181533" y="306324"/>
                </a:moveTo>
                <a:lnTo>
                  <a:pt x="174307" y="292188"/>
                </a:lnTo>
                <a:lnTo>
                  <a:pt x="117767" y="321106"/>
                </a:lnTo>
                <a:lnTo>
                  <a:pt x="125006" y="335241"/>
                </a:lnTo>
                <a:lnTo>
                  <a:pt x="181533" y="306324"/>
                </a:lnTo>
                <a:close/>
              </a:path>
              <a:path w="478790" h="396239">
                <a:moveTo>
                  <a:pt x="254406" y="177927"/>
                </a:moveTo>
                <a:lnTo>
                  <a:pt x="252793" y="162128"/>
                </a:lnTo>
                <a:lnTo>
                  <a:pt x="189623" y="168605"/>
                </a:lnTo>
                <a:lnTo>
                  <a:pt x="191236" y="184391"/>
                </a:lnTo>
                <a:lnTo>
                  <a:pt x="254406" y="177927"/>
                </a:lnTo>
                <a:close/>
              </a:path>
              <a:path w="478790" h="396239">
                <a:moveTo>
                  <a:pt x="260858" y="86296"/>
                </a:moveTo>
                <a:lnTo>
                  <a:pt x="199224" y="71031"/>
                </a:lnTo>
                <a:lnTo>
                  <a:pt x="195402" y="86448"/>
                </a:lnTo>
                <a:lnTo>
                  <a:pt x="257048" y="101701"/>
                </a:lnTo>
                <a:lnTo>
                  <a:pt x="260858" y="86296"/>
                </a:lnTo>
                <a:close/>
              </a:path>
              <a:path w="478790" h="396239">
                <a:moveTo>
                  <a:pt x="280454" y="255701"/>
                </a:moveTo>
                <a:lnTo>
                  <a:pt x="273227" y="241566"/>
                </a:lnTo>
                <a:lnTo>
                  <a:pt x="216700" y="270497"/>
                </a:lnTo>
                <a:lnTo>
                  <a:pt x="223926" y="284619"/>
                </a:lnTo>
                <a:lnTo>
                  <a:pt x="280454" y="255701"/>
                </a:lnTo>
                <a:close/>
              </a:path>
              <a:path w="478790" h="396239">
                <a:moveTo>
                  <a:pt x="364959" y="166598"/>
                </a:moveTo>
                <a:lnTo>
                  <a:pt x="363334" y="150812"/>
                </a:lnTo>
                <a:lnTo>
                  <a:pt x="300164" y="157276"/>
                </a:lnTo>
                <a:lnTo>
                  <a:pt x="301790" y="173075"/>
                </a:lnTo>
                <a:lnTo>
                  <a:pt x="364959" y="166598"/>
                </a:lnTo>
                <a:close/>
              </a:path>
              <a:path w="478790" h="396239">
                <a:moveTo>
                  <a:pt x="368731" y="112991"/>
                </a:moveTo>
                <a:lnTo>
                  <a:pt x="307086" y="97726"/>
                </a:lnTo>
                <a:lnTo>
                  <a:pt x="303276" y="113144"/>
                </a:lnTo>
                <a:lnTo>
                  <a:pt x="364921" y="128397"/>
                </a:lnTo>
                <a:lnTo>
                  <a:pt x="368731" y="112991"/>
                </a:lnTo>
                <a:close/>
              </a:path>
              <a:path w="478790" h="396239">
                <a:moveTo>
                  <a:pt x="379387" y="205079"/>
                </a:moveTo>
                <a:lnTo>
                  <a:pt x="372148" y="190944"/>
                </a:lnTo>
                <a:lnTo>
                  <a:pt x="315620" y="219875"/>
                </a:lnTo>
                <a:lnTo>
                  <a:pt x="322859" y="233997"/>
                </a:lnTo>
                <a:lnTo>
                  <a:pt x="379387" y="205079"/>
                </a:lnTo>
                <a:close/>
              </a:path>
              <a:path w="478790" h="396239">
                <a:moveTo>
                  <a:pt x="478307" y="154457"/>
                </a:moveTo>
                <a:lnTo>
                  <a:pt x="474687" y="147396"/>
                </a:lnTo>
                <a:lnTo>
                  <a:pt x="476605" y="139687"/>
                </a:lnTo>
                <a:lnTo>
                  <a:pt x="414959" y="124434"/>
                </a:lnTo>
                <a:lnTo>
                  <a:pt x="411149" y="139839"/>
                </a:lnTo>
                <a:lnTo>
                  <a:pt x="428510" y="144145"/>
                </a:lnTo>
                <a:lnTo>
                  <a:pt x="410718" y="145961"/>
                </a:lnTo>
                <a:lnTo>
                  <a:pt x="412330" y="161759"/>
                </a:lnTo>
                <a:lnTo>
                  <a:pt x="433412" y="159600"/>
                </a:lnTo>
                <a:lnTo>
                  <a:pt x="414553" y="169252"/>
                </a:lnTo>
                <a:lnTo>
                  <a:pt x="421779" y="183388"/>
                </a:lnTo>
                <a:lnTo>
                  <a:pt x="478307" y="154457"/>
                </a:lnTo>
                <a:close/>
              </a:path>
            </a:pathLst>
          </a:custGeom>
          <a:solidFill>
            <a:srgbClr val="31859C">
              <a:alpha val="9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4057650" y="2090737"/>
            <a:ext cx="1470660" cy="490855"/>
            <a:chOff x="4057650" y="2090737"/>
            <a:chExt cx="1470660" cy="490855"/>
          </a:xfrm>
        </p:grpSpPr>
        <p:sp>
          <p:nvSpPr>
            <p:cNvPr id="34" name="object 34"/>
            <p:cNvSpPr/>
            <p:nvPr/>
          </p:nvSpPr>
          <p:spPr>
            <a:xfrm>
              <a:off x="4057650" y="2090737"/>
              <a:ext cx="1157605" cy="484505"/>
            </a:xfrm>
            <a:custGeom>
              <a:avLst/>
              <a:gdLst/>
              <a:ahLst/>
              <a:cxnLst/>
              <a:rect l="l" t="t" r="r" b="b"/>
              <a:pathLst>
                <a:path w="1157604" h="484505">
                  <a:moveTo>
                    <a:pt x="1157287" y="265112"/>
                  </a:moveTo>
                  <a:lnTo>
                    <a:pt x="0" y="265112"/>
                  </a:lnTo>
                  <a:lnTo>
                    <a:pt x="0" y="484187"/>
                  </a:lnTo>
                  <a:lnTo>
                    <a:pt x="1157287" y="484187"/>
                  </a:lnTo>
                  <a:lnTo>
                    <a:pt x="1157287" y="265112"/>
                  </a:lnTo>
                  <a:close/>
                </a:path>
                <a:path w="1157604" h="484505">
                  <a:moveTo>
                    <a:pt x="1157287" y="0"/>
                  </a:moveTo>
                  <a:lnTo>
                    <a:pt x="0" y="0"/>
                  </a:lnTo>
                  <a:lnTo>
                    <a:pt x="0" y="220662"/>
                  </a:lnTo>
                  <a:lnTo>
                    <a:pt x="1157287" y="220662"/>
                  </a:lnTo>
                  <a:lnTo>
                    <a:pt x="1157287" y="0"/>
                  </a:lnTo>
                  <a:close/>
                </a:path>
              </a:pathLst>
            </a:custGeom>
            <a:solidFill>
              <a:srgbClr val="DBEE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190769" y="2304287"/>
              <a:ext cx="337185" cy="277495"/>
            </a:xfrm>
            <a:custGeom>
              <a:avLst/>
              <a:gdLst/>
              <a:ahLst/>
              <a:cxnLst/>
              <a:rect l="l" t="t" r="r" b="b"/>
              <a:pathLst>
                <a:path w="337185" h="277494">
                  <a:moveTo>
                    <a:pt x="54610" y="267195"/>
                  </a:moveTo>
                  <a:lnTo>
                    <a:pt x="52184" y="254736"/>
                  </a:lnTo>
                  <a:lnTo>
                    <a:pt x="2311" y="264414"/>
                  </a:lnTo>
                  <a:lnTo>
                    <a:pt x="4737" y="276872"/>
                  </a:lnTo>
                  <a:lnTo>
                    <a:pt x="54610" y="267195"/>
                  </a:lnTo>
                  <a:close/>
                </a:path>
                <a:path w="337185" h="277494">
                  <a:moveTo>
                    <a:pt x="63957" y="28181"/>
                  </a:moveTo>
                  <a:lnTo>
                    <a:pt x="7048" y="0"/>
                  </a:lnTo>
                  <a:lnTo>
                    <a:pt x="0" y="14236"/>
                  </a:lnTo>
                  <a:lnTo>
                    <a:pt x="56908" y="42418"/>
                  </a:lnTo>
                  <a:lnTo>
                    <a:pt x="63957" y="28181"/>
                  </a:lnTo>
                  <a:close/>
                </a:path>
                <a:path w="337185" h="277494">
                  <a:moveTo>
                    <a:pt x="141871" y="250266"/>
                  </a:moveTo>
                  <a:lnTo>
                    <a:pt x="139458" y="237794"/>
                  </a:lnTo>
                  <a:lnTo>
                    <a:pt x="89585" y="247472"/>
                  </a:lnTo>
                  <a:lnTo>
                    <a:pt x="92011" y="259943"/>
                  </a:lnTo>
                  <a:lnTo>
                    <a:pt x="141871" y="250266"/>
                  </a:lnTo>
                  <a:close/>
                </a:path>
                <a:path w="337185" h="277494">
                  <a:moveTo>
                    <a:pt x="163537" y="77508"/>
                  </a:moveTo>
                  <a:lnTo>
                    <a:pt x="106629" y="49326"/>
                  </a:lnTo>
                  <a:lnTo>
                    <a:pt x="99580" y="63550"/>
                  </a:lnTo>
                  <a:lnTo>
                    <a:pt x="156489" y="91732"/>
                  </a:lnTo>
                  <a:lnTo>
                    <a:pt x="163537" y="77508"/>
                  </a:lnTo>
                  <a:close/>
                </a:path>
                <a:path w="337185" h="277494">
                  <a:moveTo>
                    <a:pt x="229146" y="233337"/>
                  </a:moveTo>
                  <a:lnTo>
                    <a:pt x="226733" y="220865"/>
                  </a:lnTo>
                  <a:lnTo>
                    <a:pt x="176860" y="230543"/>
                  </a:lnTo>
                  <a:lnTo>
                    <a:pt x="179273" y="243014"/>
                  </a:lnTo>
                  <a:lnTo>
                    <a:pt x="229146" y="233337"/>
                  </a:lnTo>
                  <a:close/>
                </a:path>
                <a:path w="337185" h="277494">
                  <a:moveTo>
                    <a:pt x="263118" y="126822"/>
                  </a:moveTo>
                  <a:lnTo>
                    <a:pt x="206209" y="98640"/>
                  </a:lnTo>
                  <a:lnTo>
                    <a:pt x="199161" y="112864"/>
                  </a:lnTo>
                  <a:lnTo>
                    <a:pt x="256070" y="141046"/>
                  </a:lnTo>
                  <a:lnTo>
                    <a:pt x="263118" y="126822"/>
                  </a:lnTo>
                  <a:close/>
                </a:path>
                <a:path w="337185" h="277494">
                  <a:moveTo>
                    <a:pt x="336931" y="172237"/>
                  </a:moveTo>
                  <a:lnTo>
                    <a:pt x="320929" y="147955"/>
                  </a:lnTo>
                  <a:lnTo>
                    <a:pt x="278472" y="83566"/>
                  </a:lnTo>
                  <a:lnTo>
                    <a:pt x="273545" y="82550"/>
                  </a:lnTo>
                  <a:lnTo>
                    <a:pt x="266230" y="87376"/>
                  </a:lnTo>
                  <a:lnTo>
                    <a:pt x="265214" y="92303"/>
                  </a:lnTo>
                  <a:lnTo>
                    <a:pt x="304126" y="151320"/>
                  </a:lnTo>
                  <a:lnTo>
                    <a:pt x="300418" y="158813"/>
                  </a:lnTo>
                  <a:lnTo>
                    <a:pt x="229895" y="163639"/>
                  </a:lnTo>
                  <a:lnTo>
                    <a:pt x="226580" y="167424"/>
                  </a:lnTo>
                  <a:lnTo>
                    <a:pt x="227126" y="175336"/>
                  </a:lnTo>
                  <a:lnTo>
                    <a:pt x="225780" y="174853"/>
                  </a:lnTo>
                  <a:lnTo>
                    <a:pt x="222161" y="176593"/>
                  </a:lnTo>
                  <a:lnTo>
                    <a:pt x="219849" y="183222"/>
                  </a:lnTo>
                  <a:lnTo>
                    <a:pt x="221589" y="186842"/>
                  </a:lnTo>
                  <a:lnTo>
                    <a:pt x="286004" y="209372"/>
                  </a:lnTo>
                  <a:lnTo>
                    <a:pt x="264134" y="213614"/>
                  </a:lnTo>
                  <a:lnTo>
                    <a:pt x="266547" y="226072"/>
                  </a:lnTo>
                  <a:lnTo>
                    <a:pt x="288417" y="221830"/>
                  </a:lnTo>
                  <a:lnTo>
                    <a:pt x="237109" y="266814"/>
                  </a:lnTo>
                  <a:lnTo>
                    <a:pt x="236842" y="270827"/>
                  </a:lnTo>
                  <a:lnTo>
                    <a:pt x="241465" y="276098"/>
                  </a:lnTo>
                  <a:lnTo>
                    <a:pt x="245478" y="276364"/>
                  </a:lnTo>
                  <a:lnTo>
                    <a:pt x="322643" y="208724"/>
                  </a:lnTo>
                  <a:lnTo>
                    <a:pt x="311683" y="204889"/>
                  </a:lnTo>
                  <a:lnTo>
                    <a:pt x="237680" y="179019"/>
                  </a:lnTo>
                  <a:lnTo>
                    <a:pt x="335153" y="172351"/>
                  </a:lnTo>
                  <a:lnTo>
                    <a:pt x="336931" y="172237"/>
                  </a:lnTo>
                  <a:close/>
                </a:path>
              </a:pathLst>
            </a:custGeom>
            <a:solidFill>
              <a:srgbClr val="31859C">
                <a:alpha val="948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/>
          <p:nvPr/>
        </p:nvSpPr>
        <p:spPr>
          <a:xfrm>
            <a:off x="4052887" y="2841625"/>
            <a:ext cx="1155700" cy="377825"/>
          </a:xfrm>
          <a:custGeom>
            <a:avLst/>
            <a:gdLst/>
            <a:ahLst/>
            <a:cxnLst/>
            <a:rect l="l" t="t" r="r" b="b"/>
            <a:pathLst>
              <a:path w="1155700" h="377825">
                <a:moveTo>
                  <a:pt x="1155700" y="0"/>
                </a:moveTo>
                <a:lnTo>
                  <a:pt x="0" y="0"/>
                </a:lnTo>
                <a:lnTo>
                  <a:pt x="0" y="377825"/>
                </a:lnTo>
                <a:lnTo>
                  <a:pt x="1155700" y="377825"/>
                </a:lnTo>
                <a:lnTo>
                  <a:pt x="1155700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318048" y="2892013"/>
            <a:ext cx="334010" cy="107314"/>
          </a:xfrm>
          <a:custGeom>
            <a:avLst/>
            <a:gdLst/>
            <a:ahLst/>
            <a:cxnLst/>
            <a:rect l="l" t="t" r="r" b="b"/>
            <a:pathLst>
              <a:path w="334010" h="107314">
                <a:moveTo>
                  <a:pt x="151" y="43273"/>
                </a:moveTo>
                <a:lnTo>
                  <a:pt x="0" y="59148"/>
                </a:lnTo>
                <a:lnTo>
                  <a:pt x="63497" y="59753"/>
                </a:lnTo>
                <a:lnTo>
                  <a:pt x="63648" y="43878"/>
                </a:lnTo>
                <a:lnTo>
                  <a:pt x="151" y="43273"/>
                </a:lnTo>
                <a:close/>
              </a:path>
              <a:path w="334010" h="107314">
                <a:moveTo>
                  <a:pt x="111271" y="44333"/>
                </a:moveTo>
                <a:lnTo>
                  <a:pt x="111119" y="60206"/>
                </a:lnTo>
                <a:lnTo>
                  <a:pt x="174617" y="60811"/>
                </a:lnTo>
                <a:lnTo>
                  <a:pt x="174768" y="44937"/>
                </a:lnTo>
                <a:lnTo>
                  <a:pt x="111271" y="44333"/>
                </a:lnTo>
                <a:close/>
              </a:path>
              <a:path w="334010" h="107314">
                <a:moveTo>
                  <a:pt x="301984" y="54086"/>
                </a:moveTo>
                <a:lnTo>
                  <a:pt x="233373" y="93238"/>
                </a:lnTo>
                <a:lnTo>
                  <a:pt x="232049" y="98085"/>
                </a:lnTo>
                <a:lnTo>
                  <a:pt x="236393" y="105700"/>
                </a:lnTo>
                <a:lnTo>
                  <a:pt x="241241" y="107025"/>
                </a:lnTo>
                <a:lnTo>
                  <a:pt x="321803" y="61053"/>
                </a:lnTo>
                <a:lnTo>
                  <a:pt x="313670" y="61053"/>
                </a:lnTo>
                <a:lnTo>
                  <a:pt x="301984" y="54086"/>
                </a:lnTo>
                <a:close/>
              </a:path>
              <a:path w="334010" h="107314">
                <a:moveTo>
                  <a:pt x="222390" y="45391"/>
                </a:moveTo>
                <a:lnTo>
                  <a:pt x="222239" y="61264"/>
                </a:lnTo>
                <a:lnTo>
                  <a:pt x="285737" y="61869"/>
                </a:lnTo>
                <a:lnTo>
                  <a:pt x="285888" y="45995"/>
                </a:lnTo>
                <a:lnTo>
                  <a:pt x="222390" y="45391"/>
                </a:lnTo>
                <a:close/>
              </a:path>
              <a:path w="334010" h="107314">
                <a:moveTo>
                  <a:pt x="313801" y="47343"/>
                </a:moveTo>
                <a:lnTo>
                  <a:pt x="301984" y="54086"/>
                </a:lnTo>
                <a:lnTo>
                  <a:pt x="313670" y="61053"/>
                </a:lnTo>
                <a:lnTo>
                  <a:pt x="313801" y="47343"/>
                </a:lnTo>
                <a:close/>
              </a:path>
              <a:path w="334010" h="107314">
                <a:moveTo>
                  <a:pt x="321673" y="47343"/>
                </a:moveTo>
                <a:lnTo>
                  <a:pt x="313801" y="47343"/>
                </a:lnTo>
                <a:lnTo>
                  <a:pt x="313670" y="61053"/>
                </a:lnTo>
                <a:lnTo>
                  <a:pt x="321803" y="61053"/>
                </a:lnTo>
                <a:lnTo>
                  <a:pt x="333488" y="54386"/>
                </a:lnTo>
                <a:lnTo>
                  <a:pt x="321673" y="47343"/>
                </a:lnTo>
                <a:close/>
              </a:path>
              <a:path w="334010" h="107314">
                <a:moveTo>
                  <a:pt x="242261" y="0"/>
                </a:moveTo>
                <a:lnTo>
                  <a:pt x="237389" y="1233"/>
                </a:lnTo>
                <a:lnTo>
                  <a:pt x="232898" y="8764"/>
                </a:lnTo>
                <a:lnTo>
                  <a:pt x="234132" y="13635"/>
                </a:lnTo>
                <a:lnTo>
                  <a:pt x="301984" y="54086"/>
                </a:lnTo>
                <a:lnTo>
                  <a:pt x="313801" y="47343"/>
                </a:lnTo>
                <a:lnTo>
                  <a:pt x="321673" y="47343"/>
                </a:lnTo>
                <a:lnTo>
                  <a:pt x="242261" y="0"/>
                </a:lnTo>
                <a:close/>
              </a:path>
            </a:pathLst>
          </a:custGeom>
          <a:solidFill>
            <a:srgbClr val="31859C">
              <a:alpha val="9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7639050" y="2157412"/>
            <a:ext cx="1323975" cy="219075"/>
          </a:xfrm>
          <a:prstGeom prst="rect">
            <a:avLst/>
          </a:prstGeom>
          <a:solidFill>
            <a:srgbClr val="DBEEF4"/>
          </a:solidFill>
        </p:spPr>
        <p:txBody>
          <a:bodyPr vert="horz" wrap="square" lIns="0" tIns="19685" rIns="0" bIns="0" rtlCol="0">
            <a:spAutoFit/>
          </a:bodyPr>
          <a:lstStyle/>
          <a:p>
            <a:pPr marL="188595">
              <a:lnSpc>
                <a:spcPct val="100000"/>
              </a:lnSpc>
              <a:spcBef>
                <a:spcPts val="155"/>
              </a:spcBef>
            </a:pPr>
            <a:r>
              <a:rPr sz="1000" dirty="0">
                <a:latin typeface="Calibri"/>
                <a:cs typeface="Calibri"/>
              </a:rPr>
              <a:t>-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РОССИЯ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В</a:t>
            </a:r>
            <a:r>
              <a:rPr sz="1000" spc="-10" dirty="0">
                <a:latin typeface="Calibri"/>
                <a:cs typeface="Calibri"/>
              </a:rPr>
              <a:t> МИРЕ</a:t>
            </a:r>
            <a:endParaRPr sz="1000">
              <a:latin typeface="Calibri"/>
              <a:cs typeface="Calibri"/>
            </a:endParaRPr>
          </a:p>
        </p:txBody>
      </p:sp>
      <p:graphicFrame>
        <p:nvGraphicFramePr>
          <p:cNvPr id="39" name="object 39"/>
          <p:cNvGraphicFramePr>
            <a:graphicFrameLocks noGrp="1"/>
          </p:cNvGraphicFramePr>
          <p:nvPr/>
        </p:nvGraphicFramePr>
        <p:xfrm>
          <a:off x="573087" y="1839912"/>
          <a:ext cx="6595108" cy="28531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559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878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065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27823">
                <a:tc gridSpan="2">
                  <a:txBody>
                    <a:bodyPr/>
                    <a:lstStyle/>
                    <a:p>
                      <a:pPr marL="113030">
                        <a:lnSpc>
                          <a:spcPts val="1145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Уч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е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б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ые</a:t>
                      </a:r>
                      <a:r>
                        <a:rPr sz="1000" b="1" spc="-6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п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е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дм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е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ты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1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157607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ПРАВО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1576070" algn="ctr">
                        <a:lnSpc>
                          <a:spcPct val="100000"/>
                        </a:lnSpc>
                        <a:spcBef>
                          <a:spcPts val="890"/>
                        </a:spcBef>
                        <a:tabLst>
                          <a:tab pos="1746250" algn="l"/>
                        </a:tabLst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-	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ЭКОНОМИКА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52514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ЗАЯВЛЕНИЕ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551180" marR="414020" indent="-93980">
                        <a:lnSpc>
                          <a:spcPct val="100000"/>
                        </a:lnSpc>
                        <a:tabLst>
                          <a:tab pos="1987550" algn="l"/>
                          <a:tab pos="2157730" algn="l"/>
                        </a:tabLst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ч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ющ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хся,	</a:t>
                      </a:r>
                      <a:r>
                        <a:rPr sz="1500" baseline="8333" dirty="0">
                          <a:latin typeface="Calibri"/>
                          <a:cs typeface="Calibri"/>
                        </a:rPr>
                        <a:t>-	</a:t>
                      </a:r>
                      <a:r>
                        <a:rPr sz="1500" spc="-7" baseline="8333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1500" spc="7" baseline="8333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500" baseline="8333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500" spc="-7" baseline="8333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500" baseline="8333" dirty="0">
                          <a:latin typeface="Calibri"/>
                          <a:cs typeface="Calibri"/>
                        </a:rPr>
                        <a:t>ОНО</a:t>
                      </a:r>
                      <a:r>
                        <a:rPr sz="1500" spc="-7" baseline="8333" dirty="0">
                          <a:latin typeface="Calibri"/>
                          <a:cs typeface="Calibri"/>
                        </a:rPr>
                        <a:t>МИ</a:t>
                      </a:r>
                      <a:r>
                        <a:rPr sz="1500" baseline="8333" dirty="0">
                          <a:latin typeface="Calibri"/>
                          <a:cs typeface="Calibri"/>
                        </a:rPr>
                        <a:t>Я 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родителей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7190" marR="204025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нес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ов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рш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енн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ле 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тних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обучающихся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4F81BD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Уч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е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б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ые</a:t>
                      </a:r>
                      <a:r>
                        <a:rPr sz="1000" b="1" spc="-6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п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е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дм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е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ты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0607">
                <a:tc gridSpan="2">
                  <a:txBody>
                    <a:bodyPr/>
                    <a:lstStyle/>
                    <a:p>
                      <a:pPr marL="290195">
                        <a:lnSpc>
                          <a:spcPts val="1005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1.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Русский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язык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0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Б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4F81BD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387985">
                        <a:lnSpc>
                          <a:spcPts val="118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6.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История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(Б,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У)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798">
                <a:tc rowSpan="2" gridSpan="2">
                  <a:txBody>
                    <a:bodyPr/>
                    <a:lstStyle/>
                    <a:p>
                      <a:pPr marL="272415">
                        <a:lnSpc>
                          <a:spcPts val="11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2.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Литература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(Б,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У)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4F81BD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4601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4F81BD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149225">
                        <a:lnSpc>
                          <a:spcPts val="1105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7.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Обществознание (Б,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5884">
                <a:tc rowSpan="3" gridSpan="2">
                  <a:txBody>
                    <a:bodyPr/>
                    <a:lstStyle/>
                    <a:p>
                      <a:pPr marL="635" algn="ctr">
                        <a:lnSpc>
                          <a:spcPts val="110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Родной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язык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(или)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150495" marR="142875" indent="-63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государственный язык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республики Российской </a:t>
                      </a:r>
                      <a:r>
                        <a:rPr sz="1000" spc="-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Федерации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7E4BD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4F81BD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6614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7E4B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4F81BD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28930">
                        <a:lnSpc>
                          <a:spcPts val="11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8.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География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(Б,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У)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6857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7E4B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4F81BD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252729">
                        <a:lnSpc>
                          <a:spcPts val="1190"/>
                        </a:lnSpc>
                      </a:pPr>
                      <a:r>
                        <a:rPr sz="1000" b="1" dirty="0">
                          <a:solidFill>
                            <a:srgbClr val="C00000"/>
                          </a:solidFill>
                          <a:latin typeface="Tahoma"/>
                          <a:cs typeface="Tahoma"/>
                        </a:rPr>
                        <a:t>9.</a:t>
                      </a:r>
                      <a:r>
                        <a:rPr sz="1000" b="1" spc="-5" dirty="0">
                          <a:solidFill>
                            <a:srgbClr val="C0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dirty="0">
                          <a:solidFill>
                            <a:srgbClr val="C00000"/>
                          </a:solidFill>
                          <a:latin typeface="Tahoma"/>
                          <a:cs typeface="Tahoma"/>
                        </a:rPr>
                        <a:t>+</a:t>
                      </a:r>
                      <a:r>
                        <a:rPr sz="10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Фи</a:t>
                      </a:r>
                      <a:r>
                        <a:rPr sz="10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з</a:t>
                      </a:r>
                      <a:r>
                        <a:rPr sz="10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и</a:t>
                      </a:r>
                      <a:r>
                        <a:rPr sz="10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к</a:t>
                      </a:r>
                      <a:r>
                        <a:rPr sz="10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000" b="1" spc="-6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000" b="1" spc="5" dirty="0">
                          <a:latin typeface="Tahoma"/>
                          <a:cs typeface="Tahoma"/>
                        </a:rPr>
                        <a:t>(</a:t>
                      </a:r>
                      <a:r>
                        <a:rPr sz="1000" b="1" spc="-5" dirty="0">
                          <a:latin typeface="Verdana"/>
                          <a:cs typeface="Verdana"/>
                        </a:rPr>
                        <a:t>Б</a:t>
                      </a:r>
                      <a:r>
                        <a:rPr sz="1000" b="1" dirty="0">
                          <a:latin typeface="Tahoma"/>
                          <a:cs typeface="Tahoma"/>
                        </a:rPr>
                        <a:t>,</a:t>
                      </a:r>
                      <a:r>
                        <a:rPr sz="100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dirty="0">
                          <a:latin typeface="Verdana"/>
                          <a:cs typeface="Verdana"/>
                        </a:rPr>
                        <a:t>У</a:t>
                      </a:r>
                      <a:r>
                        <a:rPr sz="1000" b="1" dirty="0">
                          <a:latin typeface="Tahoma"/>
                          <a:cs typeface="Tahoma"/>
                        </a:rPr>
                        <a:t>)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2DC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0530">
                <a:tc gridSpan="2">
                  <a:txBody>
                    <a:bodyPr/>
                    <a:lstStyle/>
                    <a:p>
                      <a:pPr marL="281305">
                        <a:lnSpc>
                          <a:spcPts val="1175"/>
                        </a:lnSpc>
                        <a:spcBef>
                          <a:spcPts val="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Родная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литература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7E4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4F81BD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263525">
                        <a:lnSpc>
                          <a:spcPts val="1050"/>
                        </a:lnSpc>
                      </a:pPr>
                      <a:r>
                        <a:rPr sz="1000" b="1" spc="-5" dirty="0">
                          <a:solidFill>
                            <a:srgbClr val="C00000"/>
                          </a:solidFill>
                          <a:latin typeface="Tahoma"/>
                          <a:cs typeface="Tahoma"/>
                        </a:rPr>
                        <a:t>10</a:t>
                      </a:r>
                      <a:r>
                        <a:rPr sz="1000" b="1" dirty="0">
                          <a:solidFill>
                            <a:srgbClr val="C00000"/>
                          </a:solidFill>
                          <a:latin typeface="Tahoma"/>
                          <a:cs typeface="Tahoma"/>
                        </a:rPr>
                        <a:t>.</a:t>
                      </a:r>
                      <a:r>
                        <a:rPr sz="1000" b="1" spc="-5" dirty="0">
                          <a:solidFill>
                            <a:srgbClr val="C0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dirty="0">
                          <a:solidFill>
                            <a:srgbClr val="C00000"/>
                          </a:solidFill>
                          <a:latin typeface="Tahoma"/>
                          <a:cs typeface="Tahoma"/>
                        </a:rPr>
                        <a:t>+</a:t>
                      </a:r>
                      <a:r>
                        <a:rPr sz="10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Хи</a:t>
                      </a:r>
                      <a:r>
                        <a:rPr sz="10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м</a:t>
                      </a:r>
                      <a:r>
                        <a:rPr sz="10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ия</a:t>
                      </a:r>
                      <a:r>
                        <a:rPr sz="1000" b="1" spc="-6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000" b="1" spc="5" dirty="0">
                          <a:latin typeface="Tahoma"/>
                          <a:cs typeface="Tahoma"/>
                        </a:rPr>
                        <a:t>(</a:t>
                      </a:r>
                      <a:r>
                        <a:rPr sz="1000" b="1" spc="-5" dirty="0">
                          <a:latin typeface="Verdana"/>
                          <a:cs typeface="Verdana"/>
                        </a:rPr>
                        <a:t>Б</a:t>
                      </a:r>
                      <a:r>
                        <a:rPr sz="1000" b="1" dirty="0">
                          <a:latin typeface="Tahoma"/>
                          <a:cs typeface="Tahoma"/>
                        </a:rPr>
                        <a:t>,</a:t>
                      </a:r>
                      <a:r>
                        <a:rPr sz="100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dirty="0">
                          <a:latin typeface="Verdana"/>
                          <a:cs typeface="Verdana"/>
                        </a:rPr>
                        <a:t>У</a:t>
                      </a:r>
                      <a:r>
                        <a:rPr sz="1000" b="1" dirty="0">
                          <a:latin typeface="Tahoma"/>
                          <a:cs typeface="Tahoma"/>
                        </a:rPr>
                        <a:t>)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2DC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2453">
                <a:tc rowSpan="2" gridSpan="2">
                  <a:txBody>
                    <a:bodyPr/>
                    <a:lstStyle/>
                    <a:p>
                      <a:pPr marL="83185">
                        <a:lnSpc>
                          <a:spcPts val="112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Второй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иностранный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язык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7E4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4F81BD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75260">
                        <a:lnSpc>
                          <a:spcPts val="1170"/>
                        </a:lnSpc>
                      </a:pPr>
                      <a:r>
                        <a:rPr sz="1000" b="1" spc="-5" dirty="0">
                          <a:solidFill>
                            <a:srgbClr val="C00000"/>
                          </a:solidFill>
                          <a:latin typeface="Tahoma"/>
                          <a:cs typeface="Tahoma"/>
                        </a:rPr>
                        <a:t>11</a:t>
                      </a:r>
                      <a:r>
                        <a:rPr sz="1000" b="1" dirty="0">
                          <a:solidFill>
                            <a:srgbClr val="C00000"/>
                          </a:solidFill>
                          <a:latin typeface="Tahoma"/>
                          <a:cs typeface="Tahoma"/>
                        </a:rPr>
                        <a:t>.</a:t>
                      </a:r>
                      <a:r>
                        <a:rPr sz="1000" b="1" spc="-5" dirty="0">
                          <a:solidFill>
                            <a:srgbClr val="C0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dirty="0">
                          <a:solidFill>
                            <a:srgbClr val="C00000"/>
                          </a:solidFill>
                          <a:latin typeface="Tahoma"/>
                          <a:cs typeface="Tahoma"/>
                        </a:rPr>
                        <a:t>+</a:t>
                      </a:r>
                      <a:r>
                        <a:rPr sz="10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Б</a:t>
                      </a:r>
                      <a:r>
                        <a:rPr sz="10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и</a:t>
                      </a:r>
                      <a:r>
                        <a:rPr sz="10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олог</a:t>
                      </a:r>
                      <a:r>
                        <a:rPr sz="10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ия</a:t>
                      </a:r>
                      <a:r>
                        <a:rPr sz="1000" b="1" spc="-6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000" b="1" spc="5" dirty="0">
                          <a:latin typeface="Tahoma"/>
                          <a:cs typeface="Tahoma"/>
                        </a:rPr>
                        <a:t>(</a:t>
                      </a:r>
                      <a:r>
                        <a:rPr sz="1000" b="1" spc="-5" dirty="0">
                          <a:latin typeface="Verdana"/>
                          <a:cs typeface="Verdana"/>
                        </a:rPr>
                        <a:t>Б</a:t>
                      </a:r>
                      <a:r>
                        <a:rPr sz="1000" b="1" dirty="0">
                          <a:latin typeface="Tahoma"/>
                          <a:cs typeface="Tahoma"/>
                        </a:rPr>
                        <a:t>,</a:t>
                      </a:r>
                      <a:r>
                        <a:rPr sz="100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dirty="0">
                          <a:latin typeface="Verdana"/>
                          <a:cs typeface="Verdana"/>
                        </a:rPr>
                        <a:t>У</a:t>
                      </a:r>
                      <a:r>
                        <a:rPr sz="1000" b="1" dirty="0">
                          <a:latin typeface="Tahoma"/>
                          <a:cs typeface="Tahoma"/>
                        </a:rPr>
                        <a:t>)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2DC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26307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7E4B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4F81BD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158750">
                        <a:lnSpc>
                          <a:spcPts val="11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12.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Физическая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культура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64178">
                <a:tc rowSpan="2" gridSpan="2">
                  <a:txBody>
                    <a:bodyPr/>
                    <a:lstStyle/>
                    <a:p>
                      <a:pPr marL="221615">
                        <a:lnSpc>
                          <a:spcPts val="109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3.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Иностранный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язык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(Б,</a:t>
                      </a:r>
                      <a:r>
                        <a:rPr sz="1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У)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4F81BD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40621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4F81BD"/>
                      </a:solidFill>
                      <a:prstDash val="soli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marL="135255">
                        <a:lnSpc>
                          <a:spcPts val="1095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13.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Основы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безопасности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28321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жизнедеятельности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4F81BD"/>
                      </a:solidFill>
                      <a:prstDash val="soli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54447">
                <a:tc gridSpan="2">
                  <a:txBody>
                    <a:bodyPr/>
                    <a:lstStyle/>
                    <a:p>
                      <a:pPr marL="250190">
                        <a:lnSpc>
                          <a:spcPts val="109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4.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Математика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(Б,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У)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4F81BD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4F81BD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93643">
                <a:tc gridSpan="2">
                  <a:txBody>
                    <a:bodyPr/>
                    <a:lstStyle/>
                    <a:p>
                      <a:pPr marL="210185">
                        <a:lnSpc>
                          <a:spcPts val="11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5.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Информатика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(Б,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У)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4F81BD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4F81BD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4F81BD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03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4F81BD"/>
                      </a:solidFill>
                      <a:prstDash val="soli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РЕАЛИЗАЦИЯ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ОП</a:t>
                      </a:r>
                      <a:r>
                        <a:rPr sz="10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СОО </a:t>
                      </a:r>
                      <a:r>
                        <a:rPr sz="1400" b="1" dirty="0">
                          <a:solidFill>
                            <a:srgbClr val="403152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sz="1400" b="1" spc="-10" dirty="0">
                          <a:solidFill>
                            <a:srgbClr val="40315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С</a:t>
                      </a:r>
                      <a:r>
                        <a:rPr sz="10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1 </a:t>
                      </a:r>
                      <a:r>
                        <a:rPr sz="10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СЕНТЯБРЯ</a:t>
                      </a:r>
                      <a:r>
                        <a:rPr sz="10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2023</a:t>
                      </a:r>
                      <a:r>
                        <a:rPr sz="10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Г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10</a:t>
                      </a:r>
                      <a:r>
                        <a:rPr sz="1000" b="1" u="sng" spc="-4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класс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28575">
                      <a:solidFill>
                        <a:srgbClr val="4F81BD"/>
                      </a:solidFill>
                      <a:prstDash val="solid"/>
                    </a:lnL>
                    <a:lnR w="28575">
                      <a:solidFill>
                        <a:srgbClr val="4F81BD"/>
                      </a:solidFill>
                      <a:prstDash val="solid"/>
                    </a:lnR>
                    <a:lnT w="28575">
                      <a:solidFill>
                        <a:srgbClr val="4F81BD"/>
                      </a:solidFill>
                      <a:prstDash val="solid"/>
                    </a:lnT>
                    <a:lnB w="28575">
                      <a:solidFill>
                        <a:srgbClr val="4F81BD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4F81BD"/>
                      </a:solidFill>
                      <a:prstDash val="solid"/>
                    </a:lnL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40" name="object 40"/>
          <p:cNvSpPr/>
          <p:nvPr/>
        </p:nvSpPr>
        <p:spPr>
          <a:xfrm>
            <a:off x="7164349" y="2227745"/>
            <a:ext cx="476884" cy="263525"/>
          </a:xfrm>
          <a:custGeom>
            <a:avLst/>
            <a:gdLst/>
            <a:ahLst/>
            <a:cxnLst/>
            <a:rect l="l" t="t" r="r" b="b"/>
            <a:pathLst>
              <a:path w="476884" h="263525">
                <a:moveTo>
                  <a:pt x="107429" y="10375"/>
                </a:moveTo>
                <a:lnTo>
                  <a:pt x="104457" y="2133"/>
                </a:lnTo>
                <a:lnTo>
                  <a:pt x="99898" y="0"/>
                </a:lnTo>
                <a:lnTo>
                  <a:pt x="0" y="36029"/>
                </a:lnTo>
                <a:lnTo>
                  <a:pt x="80543" y="105257"/>
                </a:lnTo>
                <a:lnTo>
                  <a:pt x="85547" y="104876"/>
                </a:lnTo>
                <a:lnTo>
                  <a:pt x="91262" y="98234"/>
                </a:lnTo>
                <a:lnTo>
                  <a:pt x="90893" y="93218"/>
                </a:lnTo>
                <a:lnTo>
                  <a:pt x="41465" y="50736"/>
                </a:lnTo>
                <a:lnTo>
                  <a:pt x="36830" y="46748"/>
                </a:lnTo>
                <a:lnTo>
                  <a:pt x="38227" y="39116"/>
                </a:lnTo>
                <a:lnTo>
                  <a:pt x="60528" y="31076"/>
                </a:lnTo>
                <a:lnTo>
                  <a:pt x="105295" y="14922"/>
                </a:lnTo>
                <a:lnTo>
                  <a:pt x="107429" y="10375"/>
                </a:lnTo>
                <a:close/>
              </a:path>
              <a:path w="476884" h="263525">
                <a:moveTo>
                  <a:pt x="123266" y="252425"/>
                </a:moveTo>
                <a:lnTo>
                  <a:pt x="120815" y="248043"/>
                </a:lnTo>
                <a:lnTo>
                  <a:pt x="86004" y="238226"/>
                </a:lnTo>
                <a:lnTo>
                  <a:pt x="46342" y="227037"/>
                </a:lnTo>
                <a:lnTo>
                  <a:pt x="46342" y="234391"/>
                </a:lnTo>
                <a:lnTo>
                  <a:pt x="31521" y="238226"/>
                </a:lnTo>
                <a:lnTo>
                  <a:pt x="39446" y="236169"/>
                </a:lnTo>
                <a:lnTo>
                  <a:pt x="46342" y="234391"/>
                </a:lnTo>
                <a:lnTo>
                  <a:pt x="46342" y="227037"/>
                </a:lnTo>
                <a:lnTo>
                  <a:pt x="44780" y="226593"/>
                </a:lnTo>
                <a:lnTo>
                  <a:pt x="52425" y="219024"/>
                </a:lnTo>
                <a:lnTo>
                  <a:pt x="100876" y="170980"/>
                </a:lnTo>
                <a:lnTo>
                  <a:pt x="100901" y="165950"/>
                </a:lnTo>
                <a:lnTo>
                  <a:pt x="94729" y="159727"/>
                </a:lnTo>
                <a:lnTo>
                  <a:pt x="89700" y="159702"/>
                </a:lnTo>
                <a:lnTo>
                  <a:pt x="14287" y="234480"/>
                </a:lnTo>
                <a:lnTo>
                  <a:pt x="116497" y="263321"/>
                </a:lnTo>
                <a:lnTo>
                  <a:pt x="120891" y="260870"/>
                </a:lnTo>
                <a:lnTo>
                  <a:pt x="123266" y="252425"/>
                </a:lnTo>
                <a:close/>
              </a:path>
              <a:path w="476884" h="263525">
                <a:moveTo>
                  <a:pt x="148259" y="55232"/>
                </a:moveTo>
                <a:lnTo>
                  <a:pt x="85801" y="43738"/>
                </a:lnTo>
                <a:lnTo>
                  <a:pt x="82931" y="59359"/>
                </a:lnTo>
                <a:lnTo>
                  <a:pt x="145389" y="70840"/>
                </a:lnTo>
                <a:lnTo>
                  <a:pt x="148259" y="55232"/>
                </a:lnTo>
                <a:close/>
              </a:path>
              <a:path w="476884" h="263525">
                <a:moveTo>
                  <a:pt x="153924" y="206565"/>
                </a:moveTo>
                <a:lnTo>
                  <a:pt x="149948" y="191198"/>
                </a:lnTo>
                <a:lnTo>
                  <a:pt x="88468" y="207098"/>
                </a:lnTo>
                <a:lnTo>
                  <a:pt x="92443" y="222465"/>
                </a:lnTo>
                <a:lnTo>
                  <a:pt x="153924" y="206565"/>
                </a:lnTo>
                <a:close/>
              </a:path>
              <a:path w="476884" h="263525">
                <a:moveTo>
                  <a:pt x="257543" y="75336"/>
                </a:moveTo>
                <a:lnTo>
                  <a:pt x="195097" y="63842"/>
                </a:lnTo>
                <a:lnTo>
                  <a:pt x="192227" y="79463"/>
                </a:lnTo>
                <a:lnTo>
                  <a:pt x="254673" y="90944"/>
                </a:lnTo>
                <a:lnTo>
                  <a:pt x="257543" y="75336"/>
                </a:lnTo>
                <a:close/>
              </a:path>
              <a:path w="476884" h="263525">
                <a:moveTo>
                  <a:pt x="261505" y="178739"/>
                </a:moveTo>
                <a:lnTo>
                  <a:pt x="257530" y="163372"/>
                </a:lnTo>
                <a:lnTo>
                  <a:pt x="196062" y="179273"/>
                </a:lnTo>
                <a:lnTo>
                  <a:pt x="200037" y="194640"/>
                </a:lnTo>
                <a:lnTo>
                  <a:pt x="261505" y="178739"/>
                </a:lnTo>
                <a:close/>
              </a:path>
              <a:path w="476884" h="263525">
                <a:moveTo>
                  <a:pt x="366839" y="95440"/>
                </a:moveTo>
                <a:lnTo>
                  <a:pt x="304380" y="83947"/>
                </a:lnTo>
                <a:lnTo>
                  <a:pt x="301510" y="99568"/>
                </a:lnTo>
                <a:lnTo>
                  <a:pt x="363969" y="111048"/>
                </a:lnTo>
                <a:lnTo>
                  <a:pt x="366839" y="95440"/>
                </a:lnTo>
                <a:close/>
              </a:path>
              <a:path w="476884" h="263525">
                <a:moveTo>
                  <a:pt x="369100" y="150914"/>
                </a:moveTo>
                <a:lnTo>
                  <a:pt x="365125" y="135547"/>
                </a:lnTo>
                <a:lnTo>
                  <a:pt x="303644" y="151447"/>
                </a:lnTo>
                <a:lnTo>
                  <a:pt x="307619" y="166814"/>
                </a:lnTo>
                <a:lnTo>
                  <a:pt x="369100" y="150914"/>
                </a:lnTo>
                <a:close/>
              </a:path>
              <a:path w="476884" h="263525">
                <a:moveTo>
                  <a:pt x="476681" y="123101"/>
                </a:moveTo>
                <a:lnTo>
                  <a:pt x="475538" y="118719"/>
                </a:lnTo>
                <a:lnTo>
                  <a:pt x="476135" y="115544"/>
                </a:lnTo>
                <a:lnTo>
                  <a:pt x="474649" y="115277"/>
                </a:lnTo>
                <a:lnTo>
                  <a:pt x="472706" y="107721"/>
                </a:lnTo>
                <a:lnTo>
                  <a:pt x="456450" y="111925"/>
                </a:lnTo>
                <a:lnTo>
                  <a:pt x="413677" y="104051"/>
                </a:lnTo>
                <a:lnTo>
                  <a:pt x="410806" y="119672"/>
                </a:lnTo>
                <a:lnTo>
                  <a:pt x="419976" y="121361"/>
                </a:lnTo>
                <a:lnTo>
                  <a:pt x="411226" y="123621"/>
                </a:lnTo>
                <a:lnTo>
                  <a:pt x="415201" y="138988"/>
                </a:lnTo>
                <a:lnTo>
                  <a:pt x="457047" y="128181"/>
                </a:lnTo>
                <a:lnTo>
                  <a:pt x="473252" y="131152"/>
                </a:lnTo>
                <a:lnTo>
                  <a:pt x="474637" y="123634"/>
                </a:lnTo>
                <a:lnTo>
                  <a:pt x="476681" y="123101"/>
                </a:lnTo>
                <a:close/>
              </a:path>
            </a:pathLst>
          </a:custGeom>
          <a:solidFill>
            <a:srgbClr val="31859C">
              <a:alpha val="9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object 4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19072" y="4233671"/>
            <a:ext cx="463295" cy="451104"/>
          </a:xfrm>
          <a:prstGeom prst="rect">
            <a:avLst/>
          </a:prstGeom>
        </p:spPr>
      </p:pic>
      <p:sp>
        <p:nvSpPr>
          <p:cNvPr id="42" name="object 42"/>
          <p:cNvSpPr/>
          <p:nvPr/>
        </p:nvSpPr>
        <p:spPr>
          <a:xfrm>
            <a:off x="2217737" y="2544762"/>
            <a:ext cx="260350" cy="1035050"/>
          </a:xfrm>
          <a:custGeom>
            <a:avLst/>
            <a:gdLst/>
            <a:ahLst/>
            <a:cxnLst/>
            <a:rect l="l" t="t" r="r" b="b"/>
            <a:pathLst>
              <a:path w="260350" h="1035050">
                <a:moveTo>
                  <a:pt x="0" y="0"/>
                </a:moveTo>
                <a:lnTo>
                  <a:pt x="50669" y="1704"/>
                </a:lnTo>
                <a:lnTo>
                  <a:pt x="92047" y="6354"/>
                </a:lnTo>
                <a:lnTo>
                  <a:pt x="119945" y="13250"/>
                </a:lnTo>
                <a:lnTo>
                  <a:pt x="130175" y="21694"/>
                </a:lnTo>
                <a:lnTo>
                  <a:pt x="130175" y="495830"/>
                </a:lnTo>
                <a:lnTo>
                  <a:pt x="140404" y="504274"/>
                </a:lnTo>
                <a:lnTo>
                  <a:pt x="168302" y="511170"/>
                </a:lnTo>
                <a:lnTo>
                  <a:pt x="209680" y="515820"/>
                </a:lnTo>
                <a:lnTo>
                  <a:pt x="260350" y="517525"/>
                </a:lnTo>
                <a:lnTo>
                  <a:pt x="209680" y="519229"/>
                </a:lnTo>
                <a:lnTo>
                  <a:pt x="168302" y="523879"/>
                </a:lnTo>
                <a:lnTo>
                  <a:pt x="140404" y="530775"/>
                </a:lnTo>
                <a:lnTo>
                  <a:pt x="130175" y="539219"/>
                </a:lnTo>
                <a:lnTo>
                  <a:pt x="130175" y="1013355"/>
                </a:lnTo>
                <a:lnTo>
                  <a:pt x="119945" y="1021799"/>
                </a:lnTo>
                <a:lnTo>
                  <a:pt x="92047" y="1028695"/>
                </a:lnTo>
                <a:lnTo>
                  <a:pt x="50669" y="1033345"/>
                </a:lnTo>
                <a:lnTo>
                  <a:pt x="0" y="1035050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8775065" y="4787900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21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44712" y="1638300"/>
            <a:ext cx="1270000" cy="1553210"/>
          </a:xfrm>
          <a:custGeom>
            <a:avLst/>
            <a:gdLst/>
            <a:ahLst/>
            <a:cxnLst/>
            <a:rect l="l" t="t" r="r" b="b"/>
            <a:pathLst>
              <a:path w="1270000" h="1553210">
                <a:moveTo>
                  <a:pt x="1270000" y="0"/>
                </a:moveTo>
                <a:lnTo>
                  <a:pt x="0" y="0"/>
                </a:lnTo>
                <a:lnTo>
                  <a:pt x="0" y="1469205"/>
                </a:lnTo>
                <a:lnTo>
                  <a:pt x="51473" y="1490247"/>
                </a:lnTo>
                <a:lnTo>
                  <a:pt x="100171" y="1507958"/>
                </a:lnTo>
                <a:lnTo>
                  <a:pt x="146255" y="1522497"/>
                </a:lnTo>
                <a:lnTo>
                  <a:pt x="189890" y="1534022"/>
                </a:lnTo>
                <a:lnTo>
                  <a:pt x="231238" y="1542692"/>
                </a:lnTo>
                <a:lnTo>
                  <a:pt x="270462" y="1548665"/>
                </a:lnTo>
                <a:lnTo>
                  <a:pt x="343196" y="1553159"/>
                </a:lnTo>
                <a:lnTo>
                  <a:pt x="377031" y="1551997"/>
                </a:lnTo>
                <a:lnTo>
                  <a:pt x="440455" y="1543648"/>
                </a:lnTo>
                <a:lnTo>
                  <a:pt x="499305" y="1528325"/>
                </a:lnTo>
                <a:lnTo>
                  <a:pt x="554890" y="1507298"/>
                </a:lnTo>
                <a:lnTo>
                  <a:pt x="608514" y="1481837"/>
                </a:lnTo>
                <a:lnTo>
                  <a:pt x="661485" y="1453211"/>
                </a:lnTo>
                <a:lnTo>
                  <a:pt x="742575" y="1407119"/>
                </a:lnTo>
                <a:lnTo>
                  <a:pt x="770694" y="1391549"/>
                </a:lnTo>
                <a:lnTo>
                  <a:pt x="829544" y="1361052"/>
                </a:lnTo>
                <a:lnTo>
                  <a:pt x="892968" y="1332471"/>
                </a:lnTo>
                <a:lnTo>
                  <a:pt x="962272" y="1307077"/>
                </a:lnTo>
                <a:lnTo>
                  <a:pt x="999537" y="1295972"/>
                </a:lnTo>
                <a:lnTo>
                  <a:pt x="1038761" y="1286140"/>
                </a:lnTo>
                <a:lnTo>
                  <a:pt x="1080109" y="1277739"/>
                </a:lnTo>
                <a:lnTo>
                  <a:pt x="1123744" y="1270929"/>
                </a:lnTo>
                <a:lnTo>
                  <a:pt x="1169828" y="1265868"/>
                </a:lnTo>
                <a:lnTo>
                  <a:pt x="1218526" y="1262715"/>
                </a:lnTo>
                <a:lnTo>
                  <a:pt x="1270000" y="1261629"/>
                </a:lnTo>
                <a:lnTo>
                  <a:pt x="1270000" y="0"/>
                </a:lnTo>
                <a:close/>
              </a:path>
            </a:pathLst>
          </a:custGeom>
          <a:solidFill>
            <a:srgbClr val="E577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07062" y="1638300"/>
            <a:ext cx="1270000" cy="1553210"/>
          </a:xfrm>
          <a:custGeom>
            <a:avLst/>
            <a:gdLst/>
            <a:ahLst/>
            <a:cxnLst/>
            <a:rect l="l" t="t" r="r" b="b"/>
            <a:pathLst>
              <a:path w="1270000" h="1553210">
                <a:moveTo>
                  <a:pt x="1270000" y="0"/>
                </a:moveTo>
                <a:lnTo>
                  <a:pt x="0" y="0"/>
                </a:lnTo>
                <a:lnTo>
                  <a:pt x="0" y="1469205"/>
                </a:lnTo>
                <a:lnTo>
                  <a:pt x="51473" y="1490247"/>
                </a:lnTo>
                <a:lnTo>
                  <a:pt x="100171" y="1507958"/>
                </a:lnTo>
                <a:lnTo>
                  <a:pt x="146255" y="1522497"/>
                </a:lnTo>
                <a:lnTo>
                  <a:pt x="189890" y="1534022"/>
                </a:lnTo>
                <a:lnTo>
                  <a:pt x="231238" y="1542692"/>
                </a:lnTo>
                <a:lnTo>
                  <a:pt x="270462" y="1548665"/>
                </a:lnTo>
                <a:lnTo>
                  <a:pt x="343196" y="1553159"/>
                </a:lnTo>
                <a:lnTo>
                  <a:pt x="377031" y="1551997"/>
                </a:lnTo>
                <a:lnTo>
                  <a:pt x="440455" y="1543648"/>
                </a:lnTo>
                <a:lnTo>
                  <a:pt x="499305" y="1528325"/>
                </a:lnTo>
                <a:lnTo>
                  <a:pt x="554890" y="1507298"/>
                </a:lnTo>
                <a:lnTo>
                  <a:pt x="608514" y="1481837"/>
                </a:lnTo>
                <a:lnTo>
                  <a:pt x="661485" y="1453211"/>
                </a:lnTo>
                <a:lnTo>
                  <a:pt x="742575" y="1407119"/>
                </a:lnTo>
                <a:lnTo>
                  <a:pt x="770694" y="1391549"/>
                </a:lnTo>
                <a:lnTo>
                  <a:pt x="829544" y="1361052"/>
                </a:lnTo>
                <a:lnTo>
                  <a:pt x="892968" y="1332471"/>
                </a:lnTo>
                <a:lnTo>
                  <a:pt x="962272" y="1307077"/>
                </a:lnTo>
                <a:lnTo>
                  <a:pt x="999537" y="1295972"/>
                </a:lnTo>
                <a:lnTo>
                  <a:pt x="1038761" y="1286140"/>
                </a:lnTo>
                <a:lnTo>
                  <a:pt x="1080109" y="1277739"/>
                </a:lnTo>
                <a:lnTo>
                  <a:pt x="1123744" y="1270929"/>
                </a:lnTo>
                <a:lnTo>
                  <a:pt x="1169828" y="1265868"/>
                </a:lnTo>
                <a:lnTo>
                  <a:pt x="1218526" y="1262715"/>
                </a:lnTo>
                <a:lnTo>
                  <a:pt x="1270000" y="1261629"/>
                </a:lnTo>
                <a:lnTo>
                  <a:pt x="1270000" y="0"/>
                </a:lnTo>
                <a:close/>
              </a:path>
            </a:pathLst>
          </a:custGeom>
          <a:solidFill>
            <a:srgbClr val="E5778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-11112" y="1627187"/>
            <a:ext cx="9166225" cy="1564640"/>
            <a:chOff x="-11112" y="1627187"/>
            <a:chExt cx="9166225" cy="1564640"/>
          </a:xfrm>
        </p:grpSpPr>
        <p:sp>
          <p:nvSpPr>
            <p:cNvPr id="5" name="object 5"/>
            <p:cNvSpPr/>
            <p:nvPr/>
          </p:nvSpPr>
          <p:spPr>
            <a:xfrm>
              <a:off x="363538" y="1638299"/>
              <a:ext cx="1271905" cy="1553210"/>
            </a:xfrm>
            <a:custGeom>
              <a:avLst/>
              <a:gdLst/>
              <a:ahLst/>
              <a:cxnLst/>
              <a:rect l="l" t="t" r="r" b="b"/>
              <a:pathLst>
                <a:path w="1271905" h="1553210">
                  <a:moveTo>
                    <a:pt x="1271586" y="0"/>
                  </a:moveTo>
                  <a:lnTo>
                    <a:pt x="0" y="0"/>
                  </a:lnTo>
                  <a:lnTo>
                    <a:pt x="0" y="1469205"/>
                  </a:lnTo>
                  <a:lnTo>
                    <a:pt x="51538" y="1490247"/>
                  </a:lnTo>
                  <a:lnTo>
                    <a:pt x="100296" y="1507958"/>
                  </a:lnTo>
                  <a:lnTo>
                    <a:pt x="146438" y="1522497"/>
                  </a:lnTo>
                  <a:lnTo>
                    <a:pt x="190127" y="1534022"/>
                  </a:lnTo>
                  <a:lnTo>
                    <a:pt x="231527" y="1542692"/>
                  </a:lnTo>
                  <a:lnTo>
                    <a:pt x="270800" y="1548665"/>
                  </a:lnTo>
                  <a:lnTo>
                    <a:pt x="343625" y="1553159"/>
                  </a:lnTo>
                  <a:lnTo>
                    <a:pt x="377502" y="1551997"/>
                  </a:lnTo>
                  <a:lnTo>
                    <a:pt x="441005" y="1543648"/>
                  </a:lnTo>
                  <a:lnTo>
                    <a:pt x="499929" y="1528325"/>
                  </a:lnTo>
                  <a:lnTo>
                    <a:pt x="555583" y="1507298"/>
                  </a:lnTo>
                  <a:lnTo>
                    <a:pt x="609274" y="1481837"/>
                  </a:lnTo>
                  <a:lnTo>
                    <a:pt x="662312" y="1453211"/>
                  </a:lnTo>
                  <a:lnTo>
                    <a:pt x="743503" y="1407119"/>
                  </a:lnTo>
                  <a:lnTo>
                    <a:pt x="771657" y="1391549"/>
                  </a:lnTo>
                  <a:lnTo>
                    <a:pt x="830581" y="1361052"/>
                  </a:lnTo>
                  <a:lnTo>
                    <a:pt x="894084" y="1332471"/>
                  </a:lnTo>
                  <a:lnTo>
                    <a:pt x="963474" y="1307077"/>
                  </a:lnTo>
                  <a:lnTo>
                    <a:pt x="1000786" y="1295972"/>
                  </a:lnTo>
                  <a:lnTo>
                    <a:pt x="1040059" y="1286140"/>
                  </a:lnTo>
                  <a:lnTo>
                    <a:pt x="1081459" y="1277739"/>
                  </a:lnTo>
                  <a:lnTo>
                    <a:pt x="1125148" y="1270929"/>
                  </a:lnTo>
                  <a:lnTo>
                    <a:pt x="1171290" y="1265868"/>
                  </a:lnTo>
                  <a:lnTo>
                    <a:pt x="1220048" y="1262715"/>
                  </a:lnTo>
                  <a:lnTo>
                    <a:pt x="1271586" y="1261629"/>
                  </a:lnTo>
                  <a:lnTo>
                    <a:pt x="1271586" y="0"/>
                  </a:lnTo>
                  <a:close/>
                </a:path>
              </a:pathLst>
            </a:custGeom>
            <a:solidFill>
              <a:srgbClr val="8AC7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638300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>
                  <a:moveTo>
                    <a:pt x="0" y="0"/>
                  </a:moveTo>
                  <a:lnTo>
                    <a:pt x="9144000" y="0"/>
                  </a:lnTo>
                </a:path>
              </a:pathLst>
            </a:custGeom>
            <a:ln w="22225">
              <a:solidFill>
                <a:srgbClr val="8AC7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25887" y="1638299"/>
              <a:ext cx="4832350" cy="1553210"/>
            </a:xfrm>
            <a:custGeom>
              <a:avLst/>
              <a:gdLst/>
              <a:ahLst/>
              <a:cxnLst/>
              <a:rect l="l" t="t" r="r" b="b"/>
              <a:pathLst>
                <a:path w="4832350" h="1553210">
                  <a:moveTo>
                    <a:pt x="1270000" y="0"/>
                  </a:moveTo>
                  <a:lnTo>
                    <a:pt x="0" y="0"/>
                  </a:lnTo>
                  <a:lnTo>
                    <a:pt x="0" y="1469212"/>
                  </a:lnTo>
                  <a:lnTo>
                    <a:pt x="51473" y="1490256"/>
                  </a:lnTo>
                  <a:lnTo>
                    <a:pt x="100164" y="1507959"/>
                  </a:lnTo>
                  <a:lnTo>
                    <a:pt x="146253" y="1522501"/>
                  </a:lnTo>
                  <a:lnTo>
                    <a:pt x="189877" y="1534033"/>
                  </a:lnTo>
                  <a:lnTo>
                    <a:pt x="231228" y="1542694"/>
                  </a:lnTo>
                  <a:lnTo>
                    <a:pt x="270459" y="1548676"/>
                  </a:lnTo>
                  <a:lnTo>
                    <a:pt x="343192" y="1553171"/>
                  </a:lnTo>
                  <a:lnTo>
                    <a:pt x="377024" y="1552003"/>
                  </a:lnTo>
                  <a:lnTo>
                    <a:pt x="440448" y="1543659"/>
                  </a:lnTo>
                  <a:lnTo>
                    <a:pt x="499300" y="1528330"/>
                  </a:lnTo>
                  <a:lnTo>
                    <a:pt x="554888" y="1507299"/>
                  </a:lnTo>
                  <a:lnTo>
                    <a:pt x="608507" y="1481848"/>
                  </a:lnTo>
                  <a:lnTo>
                    <a:pt x="661479" y="1453222"/>
                  </a:lnTo>
                  <a:lnTo>
                    <a:pt x="742569" y="1407121"/>
                  </a:lnTo>
                  <a:lnTo>
                    <a:pt x="770686" y="1391551"/>
                  </a:lnTo>
                  <a:lnTo>
                    <a:pt x="829538" y="1361059"/>
                  </a:lnTo>
                  <a:lnTo>
                    <a:pt x="892962" y="1332484"/>
                  </a:lnTo>
                  <a:lnTo>
                    <a:pt x="962266" y="1307084"/>
                  </a:lnTo>
                  <a:lnTo>
                    <a:pt x="999528" y="1295984"/>
                  </a:lnTo>
                  <a:lnTo>
                    <a:pt x="1038758" y="1286141"/>
                  </a:lnTo>
                  <a:lnTo>
                    <a:pt x="1080109" y="1277747"/>
                  </a:lnTo>
                  <a:lnTo>
                    <a:pt x="1123734" y="1270939"/>
                  </a:lnTo>
                  <a:lnTo>
                    <a:pt x="1169822" y="1265872"/>
                  </a:lnTo>
                  <a:lnTo>
                    <a:pt x="1218514" y="1262722"/>
                  </a:lnTo>
                  <a:lnTo>
                    <a:pt x="1270000" y="1261630"/>
                  </a:lnTo>
                  <a:lnTo>
                    <a:pt x="1270000" y="0"/>
                  </a:lnTo>
                  <a:close/>
                </a:path>
                <a:path w="4832350" h="1553210">
                  <a:moveTo>
                    <a:pt x="4832350" y="0"/>
                  </a:moveTo>
                  <a:lnTo>
                    <a:pt x="3562350" y="0"/>
                  </a:lnTo>
                  <a:lnTo>
                    <a:pt x="3562350" y="1469212"/>
                  </a:lnTo>
                  <a:lnTo>
                    <a:pt x="3613823" y="1490256"/>
                  </a:lnTo>
                  <a:lnTo>
                    <a:pt x="3662515" y="1507959"/>
                  </a:lnTo>
                  <a:lnTo>
                    <a:pt x="3708603" y="1522501"/>
                  </a:lnTo>
                  <a:lnTo>
                    <a:pt x="3752227" y="1534033"/>
                  </a:lnTo>
                  <a:lnTo>
                    <a:pt x="3793579" y="1542694"/>
                  </a:lnTo>
                  <a:lnTo>
                    <a:pt x="3832809" y="1548676"/>
                  </a:lnTo>
                  <a:lnTo>
                    <a:pt x="3905542" y="1553171"/>
                  </a:lnTo>
                  <a:lnTo>
                    <a:pt x="3939375" y="1552003"/>
                  </a:lnTo>
                  <a:lnTo>
                    <a:pt x="4002798" y="1543659"/>
                  </a:lnTo>
                  <a:lnTo>
                    <a:pt x="4061650" y="1528330"/>
                  </a:lnTo>
                  <a:lnTo>
                    <a:pt x="4117238" y="1507299"/>
                  </a:lnTo>
                  <a:lnTo>
                    <a:pt x="4170857" y="1481848"/>
                  </a:lnTo>
                  <a:lnTo>
                    <a:pt x="4223829" y="1453222"/>
                  </a:lnTo>
                  <a:lnTo>
                    <a:pt x="4304919" y="1407121"/>
                  </a:lnTo>
                  <a:lnTo>
                    <a:pt x="4333037" y="1391551"/>
                  </a:lnTo>
                  <a:lnTo>
                    <a:pt x="4391888" y="1361059"/>
                  </a:lnTo>
                  <a:lnTo>
                    <a:pt x="4455312" y="1332484"/>
                  </a:lnTo>
                  <a:lnTo>
                    <a:pt x="4524616" y="1307084"/>
                  </a:lnTo>
                  <a:lnTo>
                    <a:pt x="4561878" y="1295984"/>
                  </a:lnTo>
                  <a:lnTo>
                    <a:pt x="4601108" y="1286141"/>
                  </a:lnTo>
                  <a:lnTo>
                    <a:pt x="4642459" y="1277747"/>
                  </a:lnTo>
                  <a:lnTo>
                    <a:pt x="4686084" y="1270939"/>
                  </a:lnTo>
                  <a:lnTo>
                    <a:pt x="4732172" y="1265872"/>
                  </a:lnTo>
                  <a:lnTo>
                    <a:pt x="4780864" y="1262722"/>
                  </a:lnTo>
                  <a:lnTo>
                    <a:pt x="4832350" y="1261630"/>
                  </a:lnTo>
                  <a:lnTo>
                    <a:pt x="4832350" y="0"/>
                  </a:lnTo>
                  <a:close/>
                </a:path>
              </a:pathLst>
            </a:custGeom>
            <a:solidFill>
              <a:srgbClr val="8AC7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10127" y="2250439"/>
            <a:ext cx="706120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5"/>
              </a:spcBef>
            </a:pPr>
            <a:r>
              <a:rPr sz="900" dirty="0">
                <a:latin typeface="Calibri"/>
                <a:cs typeface="Calibri"/>
              </a:rPr>
              <a:t>фе</a:t>
            </a:r>
            <a:r>
              <a:rPr sz="900" spc="-5" dirty="0">
                <a:latin typeface="Calibri"/>
                <a:cs typeface="Calibri"/>
              </a:rPr>
              <a:t>д</a:t>
            </a:r>
            <a:r>
              <a:rPr sz="900" dirty="0">
                <a:latin typeface="Calibri"/>
                <a:cs typeface="Calibri"/>
              </a:rPr>
              <a:t>ер</a:t>
            </a:r>
            <a:r>
              <a:rPr sz="900" spc="-10" dirty="0">
                <a:latin typeface="Calibri"/>
                <a:cs typeface="Calibri"/>
              </a:rPr>
              <a:t>а</a:t>
            </a:r>
            <a:r>
              <a:rPr sz="900" dirty="0">
                <a:latin typeface="Calibri"/>
                <a:cs typeface="Calibri"/>
              </a:rPr>
              <a:t>ль</a:t>
            </a:r>
            <a:r>
              <a:rPr sz="900" spc="-10" dirty="0">
                <a:latin typeface="Calibri"/>
                <a:cs typeface="Calibri"/>
              </a:rPr>
              <a:t>н</a:t>
            </a:r>
            <a:r>
              <a:rPr sz="900" dirty="0">
                <a:latin typeface="Calibri"/>
                <a:cs typeface="Calibri"/>
              </a:rPr>
              <a:t>ый  </a:t>
            </a:r>
            <a:r>
              <a:rPr sz="900" spc="5" dirty="0">
                <a:latin typeface="Calibri"/>
                <a:cs typeface="Calibri"/>
              </a:rPr>
              <a:t>у</a:t>
            </a:r>
            <a:r>
              <a:rPr sz="900" dirty="0">
                <a:latin typeface="Calibri"/>
                <a:cs typeface="Calibri"/>
              </a:rPr>
              <a:t>че</a:t>
            </a:r>
            <a:r>
              <a:rPr sz="900" spc="-5" dirty="0">
                <a:latin typeface="Calibri"/>
                <a:cs typeface="Calibri"/>
              </a:rPr>
              <a:t>б</a:t>
            </a:r>
            <a:r>
              <a:rPr sz="900" spc="-10" dirty="0">
                <a:latin typeface="Calibri"/>
                <a:cs typeface="Calibri"/>
              </a:rPr>
              <a:t>н</a:t>
            </a:r>
            <a:r>
              <a:rPr sz="900" dirty="0">
                <a:latin typeface="Calibri"/>
                <a:cs typeface="Calibri"/>
              </a:rPr>
              <a:t>ый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п</a:t>
            </a:r>
            <a:r>
              <a:rPr sz="900" dirty="0">
                <a:latin typeface="Calibri"/>
                <a:cs typeface="Calibri"/>
              </a:rPr>
              <a:t>л</a:t>
            </a:r>
            <a:r>
              <a:rPr sz="900" spc="-10" dirty="0">
                <a:latin typeface="Calibri"/>
                <a:cs typeface="Calibri"/>
              </a:rPr>
              <a:t>а</a:t>
            </a:r>
            <a:r>
              <a:rPr sz="900" dirty="0">
                <a:latin typeface="Calibri"/>
                <a:cs typeface="Calibri"/>
              </a:rPr>
              <a:t>н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64990" y="2207767"/>
            <a:ext cx="942340" cy="58039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80"/>
              </a:spcBef>
            </a:pPr>
            <a:r>
              <a:rPr sz="900" spc="-5" dirty="0">
                <a:latin typeface="Calibri"/>
                <a:cs typeface="Calibri"/>
              </a:rPr>
              <a:t>федеральный 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к</a:t>
            </a:r>
            <a:r>
              <a:rPr sz="900" spc="-10" dirty="0">
                <a:latin typeface="Calibri"/>
                <a:cs typeface="Calibri"/>
              </a:rPr>
              <a:t>а</a:t>
            </a:r>
            <a:r>
              <a:rPr sz="900" dirty="0">
                <a:latin typeface="Calibri"/>
                <a:cs typeface="Calibri"/>
              </a:rPr>
              <a:t>ле</a:t>
            </a:r>
            <a:r>
              <a:rPr sz="900" spc="-10" dirty="0">
                <a:latin typeface="Calibri"/>
                <a:cs typeface="Calibri"/>
              </a:rPr>
              <a:t>н</a:t>
            </a:r>
            <a:r>
              <a:rPr sz="900" spc="-5" dirty="0">
                <a:latin typeface="Calibri"/>
                <a:cs typeface="Calibri"/>
              </a:rPr>
              <a:t>д</a:t>
            </a:r>
            <a:r>
              <a:rPr sz="900" spc="-10" dirty="0">
                <a:latin typeface="Calibri"/>
                <a:cs typeface="Calibri"/>
              </a:rPr>
              <a:t>а</a:t>
            </a:r>
            <a:r>
              <a:rPr sz="900" dirty="0">
                <a:latin typeface="Calibri"/>
                <a:cs typeface="Calibri"/>
              </a:rPr>
              <a:t>р</a:t>
            </a:r>
            <a:r>
              <a:rPr sz="900" spc="-10" dirty="0">
                <a:latin typeface="Calibri"/>
                <a:cs typeface="Calibri"/>
              </a:rPr>
              <a:t>н</a:t>
            </a:r>
            <a:r>
              <a:rPr sz="900" dirty="0">
                <a:latin typeface="Calibri"/>
                <a:cs typeface="Calibri"/>
              </a:rPr>
              <a:t>ый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п</a:t>
            </a:r>
            <a:r>
              <a:rPr sz="900" dirty="0">
                <a:latin typeface="Calibri"/>
                <a:cs typeface="Calibri"/>
              </a:rPr>
              <a:t>л</a:t>
            </a:r>
            <a:r>
              <a:rPr sz="900" spc="-10" dirty="0">
                <a:latin typeface="Calibri"/>
                <a:cs typeface="Calibri"/>
              </a:rPr>
              <a:t>а</a:t>
            </a:r>
            <a:r>
              <a:rPr sz="900" dirty="0">
                <a:latin typeface="Calibri"/>
                <a:cs typeface="Calibri"/>
              </a:rPr>
              <a:t>н  </a:t>
            </a:r>
            <a:r>
              <a:rPr sz="900" spc="-5" dirty="0">
                <a:latin typeface="Calibri"/>
                <a:cs typeface="Calibri"/>
              </a:rPr>
              <a:t>воспитательной 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работы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71525" y="0"/>
            <a:ext cx="8372475" cy="2075180"/>
            <a:chOff x="771525" y="0"/>
            <a:chExt cx="8372475" cy="207518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87625" y="1708150"/>
              <a:ext cx="366712" cy="3667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0137" y="1708150"/>
              <a:ext cx="307975" cy="3079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1625" y="1708150"/>
              <a:ext cx="354012" cy="35401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1525" y="1708150"/>
              <a:ext cx="354013" cy="3556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81500" y="1716088"/>
              <a:ext cx="352425" cy="3508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91924" y="362162"/>
              <a:ext cx="1852075" cy="11287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91924" y="0"/>
              <a:ext cx="1852075" cy="149092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91924" y="0"/>
              <a:ext cx="1127634" cy="362162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35558" y="0"/>
            <a:ext cx="5799455" cy="699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729"/>
              </a:lnSpc>
              <a:spcBef>
                <a:spcPts val="100"/>
              </a:spcBef>
            </a:pPr>
            <a:r>
              <a:rPr sz="3200" spc="-10" dirty="0">
                <a:solidFill>
                  <a:srgbClr val="000000"/>
                </a:solidFill>
              </a:rPr>
              <a:t>ВНЕСЕНЫ</a:t>
            </a:r>
            <a:r>
              <a:rPr sz="3200" spc="-40" dirty="0">
                <a:solidFill>
                  <a:srgbClr val="000000"/>
                </a:solidFill>
              </a:rPr>
              <a:t> </a:t>
            </a:r>
            <a:r>
              <a:rPr sz="3200" dirty="0">
                <a:solidFill>
                  <a:srgbClr val="000000"/>
                </a:solidFill>
              </a:rPr>
              <a:t>ИЗМЕНЕНИЯ</a:t>
            </a:r>
            <a:endParaRPr sz="3200" dirty="0"/>
          </a:p>
          <a:p>
            <a:pPr marL="71120">
              <a:lnSpc>
                <a:spcPts val="1570"/>
              </a:lnSpc>
            </a:pPr>
            <a:r>
              <a:rPr sz="1400" spc="-110" dirty="0">
                <a:solidFill>
                  <a:srgbClr val="31356E"/>
                </a:solidFill>
                <a:latin typeface="Verdana"/>
                <a:cs typeface="Verdana"/>
              </a:rPr>
              <a:t>№</a:t>
            </a:r>
            <a:r>
              <a:rPr sz="1400" spc="30" dirty="0">
                <a:solidFill>
                  <a:srgbClr val="31356E"/>
                </a:solidFill>
                <a:latin typeface="Verdana"/>
                <a:cs typeface="Verdana"/>
              </a:rPr>
              <a:t> </a:t>
            </a:r>
            <a:r>
              <a:rPr sz="1400" spc="-5" dirty="0">
                <a:solidFill>
                  <a:srgbClr val="31356E"/>
                </a:solidFill>
                <a:latin typeface="Verdana"/>
                <a:cs typeface="Verdana"/>
              </a:rPr>
              <a:t>ФЗ</a:t>
            </a:r>
            <a:r>
              <a:rPr sz="1400" spc="-5" dirty="0">
                <a:solidFill>
                  <a:srgbClr val="31356E"/>
                </a:solidFill>
                <a:latin typeface="Tahoma"/>
                <a:cs typeface="Tahoma"/>
              </a:rPr>
              <a:t>-273</a:t>
            </a:r>
            <a:r>
              <a:rPr sz="1400" spc="105" dirty="0">
                <a:solidFill>
                  <a:srgbClr val="31356E"/>
                </a:solidFill>
                <a:latin typeface="Tahoma"/>
                <a:cs typeface="Tahoma"/>
              </a:rPr>
              <a:t> </a:t>
            </a:r>
            <a:r>
              <a:rPr sz="1400" spc="-40" dirty="0">
                <a:solidFill>
                  <a:srgbClr val="31356E"/>
                </a:solidFill>
                <a:latin typeface="Tahoma"/>
                <a:cs typeface="Tahoma"/>
              </a:rPr>
              <a:t>«</a:t>
            </a:r>
            <a:r>
              <a:rPr sz="1400" spc="-40" dirty="0">
                <a:solidFill>
                  <a:srgbClr val="31356E"/>
                </a:solidFill>
                <a:latin typeface="Verdana"/>
                <a:cs typeface="Verdana"/>
              </a:rPr>
              <a:t>Об</a:t>
            </a:r>
            <a:r>
              <a:rPr sz="1400" spc="35" dirty="0">
                <a:solidFill>
                  <a:srgbClr val="31356E"/>
                </a:solidFill>
                <a:latin typeface="Verdana"/>
                <a:cs typeface="Verdana"/>
              </a:rPr>
              <a:t> </a:t>
            </a:r>
            <a:r>
              <a:rPr sz="1400" spc="5" dirty="0">
                <a:solidFill>
                  <a:srgbClr val="31356E"/>
                </a:solidFill>
                <a:latin typeface="Verdana"/>
                <a:cs typeface="Verdana"/>
              </a:rPr>
              <a:t>образовании</a:t>
            </a:r>
            <a:r>
              <a:rPr sz="1400" spc="45" dirty="0">
                <a:solidFill>
                  <a:srgbClr val="31356E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31356E"/>
                </a:solidFill>
                <a:latin typeface="Verdana"/>
                <a:cs typeface="Verdana"/>
              </a:rPr>
              <a:t>в</a:t>
            </a:r>
            <a:r>
              <a:rPr sz="1400" spc="45" dirty="0">
                <a:solidFill>
                  <a:srgbClr val="31356E"/>
                </a:solidFill>
                <a:latin typeface="Verdana"/>
                <a:cs typeface="Verdana"/>
              </a:rPr>
              <a:t> </a:t>
            </a:r>
            <a:r>
              <a:rPr sz="1400" spc="30" dirty="0">
                <a:solidFill>
                  <a:srgbClr val="31356E"/>
                </a:solidFill>
                <a:latin typeface="Verdana"/>
                <a:cs typeface="Verdana"/>
              </a:rPr>
              <a:t>Российской</a:t>
            </a:r>
            <a:r>
              <a:rPr sz="1400" spc="45" dirty="0">
                <a:solidFill>
                  <a:srgbClr val="31356E"/>
                </a:solidFill>
                <a:latin typeface="Verdana"/>
                <a:cs typeface="Verdana"/>
              </a:rPr>
              <a:t> </a:t>
            </a:r>
            <a:r>
              <a:rPr sz="1400" spc="10" dirty="0">
                <a:solidFill>
                  <a:srgbClr val="31356E"/>
                </a:solidFill>
                <a:latin typeface="Verdana"/>
                <a:cs typeface="Verdana"/>
              </a:rPr>
              <a:t>Федерации</a:t>
            </a:r>
            <a:r>
              <a:rPr sz="1400" spc="10" dirty="0">
                <a:solidFill>
                  <a:srgbClr val="31356E"/>
                </a:solidFill>
                <a:latin typeface="Tahoma"/>
                <a:cs typeface="Tahoma"/>
              </a:rPr>
              <a:t>»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2712" y="757237"/>
            <a:ext cx="6605905" cy="0"/>
          </a:xfrm>
          <a:custGeom>
            <a:avLst/>
            <a:gdLst/>
            <a:ahLst/>
            <a:cxnLst/>
            <a:rect l="l" t="t" r="r" b="b"/>
            <a:pathLst>
              <a:path w="6605905">
                <a:moveTo>
                  <a:pt x="0" y="0"/>
                </a:moveTo>
                <a:lnTo>
                  <a:pt x="6605587" y="1"/>
                </a:lnTo>
              </a:path>
            </a:pathLst>
          </a:custGeom>
          <a:ln w="15875">
            <a:solidFill>
              <a:srgbClr val="3A6E8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04984" y="883411"/>
            <a:ext cx="8103234" cy="391004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17295" marR="5080" indent="-1205230">
              <a:lnSpc>
                <a:spcPct val="105000"/>
              </a:lnSpc>
              <a:spcBef>
                <a:spcPts val="25"/>
              </a:spcBef>
            </a:pPr>
            <a:r>
              <a:rPr sz="1200" b="1" spc="-5" dirty="0" smtClean="0">
                <a:latin typeface="Calibri"/>
                <a:cs typeface="Calibri"/>
              </a:rPr>
              <a:t>ФОП </a:t>
            </a:r>
            <a:r>
              <a:rPr sz="1200" b="1" dirty="0">
                <a:latin typeface="Calibri"/>
                <a:cs typeface="Calibri"/>
              </a:rPr>
              <a:t>–</a:t>
            </a:r>
            <a:r>
              <a:rPr sz="1200" b="1" spc="1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учебно-методическая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документация,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определяющая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единые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для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РФ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базовые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объем</a:t>
            </a:r>
            <a:r>
              <a:rPr sz="1200" b="1" dirty="0">
                <a:latin typeface="Calibri"/>
                <a:cs typeface="Calibri"/>
              </a:rPr>
              <a:t> и</a:t>
            </a:r>
            <a:r>
              <a:rPr sz="1200" b="1" spc="-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содержание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образования 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определенного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уровня,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планируемые</a:t>
            </a:r>
            <a:r>
              <a:rPr sz="1200" b="1" spc="-5" dirty="0">
                <a:latin typeface="Calibri"/>
                <a:cs typeface="Calibri"/>
              </a:rPr>
              <a:t> </a:t>
            </a:r>
            <a:r>
              <a:rPr sz="1200" b="1" spc="-15" dirty="0">
                <a:latin typeface="Calibri"/>
                <a:cs typeface="Calibri"/>
              </a:rPr>
              <a:t>результаты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освоения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образовательных</a:t>
            </a:r>
            <a:r>
              <a:rPr sz="1000" b="1" spc="5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программ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235752" y="2207767"/>
            <a:ext cx="1132205" cy="4432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5"/>
              </a:spcBef>
            </a:pPr>
            <a:r>
              <a:rPr sz="900" spc="-5" dirty="0">
                <a:latin typeface="Calibri"/>
                <a:cs typeface="Calibri"/>
              </a:rPr>
              <a:t>федеральный 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к</a:t>
            </a:r>
            <a:r>
              <a:rPr sz="900" spc="-10" dirty="0">
                <a:latin typeface="Calibri"/>
                <a:cs typeface="Calibri"/>
              </a:rPr>
              <a:t>а</a:t>
            </a:r>
            <a:r>
              <a:rPr sz="900" dirty="0">
                <a:latin typeface="Calibri"/>
                <a:cs typeface="Calibri"/>
              </a:rPr>
              <a:t>ле</a:t>
            </a:r>
            <a:r>
              <a:rPr sz="900" spc="-10" dirty="0">
                <a:latin typeface="Calibri"/>
                <a:cs typeface="Calibri"/>
              </a:rPr>
              <a:t>н</a:t>
            </a:r>
            <a:r>
              <a:rPr sz="900" spc="-5" dirty="0">
                <a:latin typeface="Calibri"/>
                <a:cs typeface="Calibri"/>
              </a:rPr>
              <a:t>д</a:t>
            </a:r>
            <a:r>
              <a:rPr sz="900" spc="-10" dirty="0">
                <a:latin typeface="Calibri"/>
                <a:cs typeface="Calibri"/>
              </a:rPr>
              <a:t>а</a:t>
            </a:r>
            <a:r>
              <a:rPr sz="900" dirty="0">
                <a:latin typeface="Calibri"/>
                <a:cs typeface="Calibri"/>
              </a:rPr>
              <a:t>р</a:t>
            </a:r>
            <a:r>
              <a:rPr sz="900" spc="-10" dirty="0">
                <a:latin typeface="Calibri"/>
                <a:cs typeface="Calibri"/>
              </a:rPr>
              <a:t>н</a:t>
            </a:r>
            <a:r>
              <a:rPr sz="900" dirty="0">
                <a:latin typeface="Calibri"/>
                <a:cs typeface="Calibri"/>
              </a:rPr>
              <a:t>ый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5" dirty="0">
                <a:latin typeface="Calibri"/>
                <a:cs typeface="Calibri"/>
              </a:rPr>
              <a:t>у</a:t>
            </a:r>
            <a:r>
              <a:rPr sz="900" dirty="0">
                <a:latin typeface="Calibri"/>
                <a:cs typeface="Calibri"/>
              </a:rPr>
              <a:t>че</a:t>
            </a:r>
            <a:r>
              <a:rPr sz="900" spc="-5" dirty="0">
                <a:latin typeface="Calibri"/>
                <a:cs typeface="Calibri"/>
              </a:rPr>
              <a:t>б</a:t>
            </a:r>
            <a:r>
              <a:rPr sz="900" spc="-10" dirty="0">
                <a:latin typeface="Calibri"/>
                <a:cs typeface="Calibri"/>
              </a:rPr>
              <a:t>н</a:t>
            </a:r>
            <a:r>
              <a:rPr sz="900" dirty="0">
                <a:latin typeface="Calibri"/>
                <a:cs typeface="Calibri"/>
              </a:rPr>
              <a:t>ый  </a:t>
            </a:r>
            <a:r>
              <a:rPr sz="900" spc="-5" dirty="0">
                <a:latin typeface="Calibri"/>
                <a:cs typeface="Calibri"/>
              </a:rPr>
              <a:t>график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30443" y="2183383"/>
            <a:ext cx="1023619" cy="5835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5"/>
              </a:spcBef>
            </a:pPr>
            <a:r>
              <a:rPr sz="900" spc="-5" dirty="0">
                <a:latin typeface="Calibri"/>
                <a:cs typeface="Calibri"/>
              </a:rPr>
              <a:t>федеральные </a:t>
            </a:r>
            <a:r>
              <a:rPr sz="900" dirty="0">
                <a:latin typeface="Calibri"/>
                <a:cs typeface="Calibri"/>
              </a:rPr>
              <a:t> р</a:t>
            </a:r>
            <a:r>
              <a:rPr sz="900" spc="-10" dirty="0">
                <a:latin typeface="Calibri"/>
                <a:cs typeface="Calibri"/>
              </a:rPr>
              <a:t>а</a:t>
            </a:r>
            <a:r>
              <a:rPr sz="900" spc="-5" dirty="0">
                <a:latin typeface="Calibri"/>
                <a:cs typeface="Calibri"/>
              </a:rPr>
              <a:t>б</a:t>
            </a:r>
            <a:r>
              <a:rPr sz="900" dirty="0">
                <a:latin typeface="Calibri"/>
                <a:cs typeface="Calibri"/>
              </a:rPr>
              <a:t>очие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п</a:t>
            </a:r>
            <a:r>
              <a:rPr sz="900" dirty="0">
                <a:latin typeface="Calibri"/>
                <a:cs typeface="Calibri"/>
              </a:rPr>
              <a:t>рогр</a:t>
            </a:r>
            <a:r>
              <a:rPr sz="900" spc="-10" dirty="0">
                <a:latin typeface="Calibri"/>
                <a:cs typeface="Calibri"/>
              </a:rPr>
              <a:t>а</a:t>
            </a:r>
            <a:r>
              <a:rPr sz="900" dirty="0">
                <a:latin typeface="Calibri"/>
                <a:cs typeface="Calibri"/>
              </a:rPr>
              <a:t>ммы  </a:t>
            </a:r>
            <a:r>
              <a:rPr sz="900" spc="5" dirty="0">
                <a:latin typeface="Calibri"/>
                <a:cs typeface="Calibri"/>
              </a:rPr>
              <a:t>у</a:t>
            </a:r>
            <a:r>
              <a:rPr sz="900" dirty="0">
                <a:latin typeface="Calibri"/>
                <a:cs typeface="Calibri"/>
              </a:rPr>
              <a:t>че</a:t>
            </a:r>
            <a:r>
              <a:rPr sz="900" spc="-5" dirty="0">
                <a:latin typeface="Calibri"/>
                <a:cs typeface="Calibri"/>
              </a:rPr>
              <a:t>б</a:t>
            </a:r>
            <a:r>
              <a:rPr sz="900" spc="-10" dirty="0">
                <a:latin typeface="Calibri"/>
                <a:cs typeface="Calibri"/>
              </a:rPr>
              <a:t>н</a:t>
            </a:r>
            <a:r>
              <a:rPr sz="900" dirty="0">
                <a:latin typeface="Calibri"/>
                <a:cs typeface="Calibri"/>
              </a:rPr>
              <a:t>ых</a:t>
            </a:r>
            <a:r>
              <a:rPr sz="900" spc="-10" dirty="0">
                <a:latin typeface="Calibri"/>
                <a:cs typeface="Calibri"/>
              </a:rPr>
              <a:t> п</a:t>
            </a:r>
            <a:r>
              <a:rPr sz="900" dirty="0">
                <a:latin typeface="Calibri"/>
                <a:cs typeface="Calibri"/>
              </a:rPr>
              <a:t>ре</a:t>
            </a:r>
            <a:r>
              <a:rPr sz="900" spc="-5" dirty="0">
                <a:latin typeface="Calibri"/>
                <a:cs typeface="Calibri"/>
              </a:rPr>
              <a:t>д</a:t>
            </a:r>
            <a:r>
              <a:rPr sz="900" dirty="0">
                <a:latin typeface="Calibri"/>
                <a:cs typeface="Calibri"/>
              </a:rPr>
              <a:t>мето</a:t>
            </a:r>
            <a:r>
              <a:rPr sz="900" spc="-10" dirty="0">
                <a:latin typeface="Calibri"/>
                <a:cs typeface="Calibri"/>
              </a:rPr>
              <a:t>в</a:t>
            </a:r>
            <a:r>
              <a:rPr sz="900" dirty="0">
                <a:latin typeface="Calibri"/>
                <a:cs typeface="Calibri"/>
              </a:rPr>
              <a:t>,  </a:t>
            </a:r>
            <a:r>
              <a:rPr sz="900" spc="-5" dirty="0">
                <a:latin typeface="Calibri"/>
                <a:cs typeface="Calibri"/>
              </a:rPr>
              <a:t>курсов,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дисциплин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867181" y="2174239"/>
            <a:ext cx="670560" cy="5835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5"/>
              </a:spcBef>
            </a:pPr>
            <a:r>
              <a:rPr sz="900" dirty="0">
                <a:latin typeface="Calibri"/>
                <a:cs typeface="Calibri"/>
              </a:rPr>
              <a:t>фе</a:t>
            </a:r>
            <a:r>
              <a:rPr sz="900" spc="-5" dirty="0">
                <a:latin typeface="Calibri"/>
                <a:cs typeface="Calibri"/>
              </a:rPr>
              <a:t>д</a:t>
            </a:r>
            <a:r>
              <a:rPr sz="900" dirty="0">
                <a:latin typeface="Calibri"/>
                <a:cs typeface="Calibri"/>
              </a:rPr>
              <a:t>ер</a:t>
            </a:r>
            <a:r>
              <a:rPr sz="900" spc="-10" dirty="0">
                <a:latin typeface="Calibri"/>
                <a:cs typeface="Calibri"/>
              </a:rPr>
              <a:t>а</a:t>
            </a:r>
            <a:r>
              <a:rPr sz="900" dirty="0">
                <a:latin typeface="Calibri"/>
                <a:cs typeface="Calibri"/>
              </a:rPr>
              <a:t>ль</a:t>
            </a:r>
            <a:r>
              <a:rPr sz="900" spc="-10" dirty="0">
                <a:latin typeface="Calibri"/>
                <a:cs typeface="Calibri"/>
              </a:rPr>
              <a:t>на</a:t>
            </a:r>
            <a:r>
              <a:rPr sz="900" dirty="0">
                <a:latin typeface="Calibri"/>
                <a:cs typeface="Calibri"/>
              </a:rPr>
              <a:t>я  </a:t>
            </a:r>
            <a:r>
              <a:rPr sz="900" spc="-5" dirty="0">
                <a:latin typeface="Calibri"/>
                <a:cs typeface="Calibri"/>
              </a:rPr>
              <a:t>рабочая 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программа 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воспитания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17096" y="1304925"/>
            <a:ext cx="8546465" cy="3142615"/>
            <a:chOff x="217096" y="1304925"/>
            <a:chExt cx="8546465" cy="3142615"/>
          </a:xfrm>
        </p:grpSpPr>
        <p:sp>
          <p:nvSpPr>
            <p:cNvPr id="26" name="object 26"/>
            <p:cNvSpPr/>
            <p:nvPr/>
          </p:nvSpPr>
          <p:spPr>
            <a:xfrm>
              <a:off x="363538" y="1309687"/>
              <a:ext cx="8394700" cy="328930"/>
            </a:xfrm>
            <a:custGeom>
              <a:avLst/>
              <a:gdLst/>
              <a:ahLst/>
              <a:cxnLst/>
              <a:rect l="l" t="t" r="r" b="b"/>
              <a:pathLst>
                <a:path w="8394700" h="328930">
                  <a:moveTo>
                    <a:pt x="0" y="328612"/>
                  </a:moveTo>
                  <a:lnTo>
                    <a:pt x="2152" y="264656"/>
                  </a:lnTo>
                  <a:lnTo>
                    <a:pt x="8021" y="212430"/>
                  </a:lnTo>
                  <a:lnTo>
                    <a:pt x="16725" y="177217"/>
                  </a:lnTo>
                  <a:lnTo>
                    <a:pt x="27385" y="164306"/>
                  </a:lnTo>
                  <a:lnTo>
                    <a:pt x="4169964" y="164306"/>
                  </a:lnTo>
                  <a:lnTo>
                    <a:pt x="4180623" y="151394"/>
                  </a:lnTo>
                  <a:lnTo>
                    <a:pt x="4189328" y="116181"/>
                  </a:lnTo>
                  <a:lnTo>
                    <a:pt x="4195197" y="63955"/>
                  </a:lnTo>
                  <a:lnTo>
                    <a:pt x="4197350" y="0"/>
                  </a:lnTo>
                  <a:lnTo>
                    <a:pt x="4199502" y="63955"/>
                  </a:lnTo>
                  <a:lnTo>
                    <a:pt x="4205371" y="116181"/>
                  </a:lnTo>
                  <a:lnTo>
                    <a:pt x="4214075" y="151394"/>
                  </a:lnTo>
                  <a:lnTo>
                    <a:pt x="4224735" y="164306"/>
                  </a:lnTo>
                  <a:lnTo>
                    <a:pt x="8367314" y="164306"/>
                  </a:lnTo>
                  <a:lnTo>
                    <a:pt x="8377974" y="177217"/>
                  </a:lnTo>
                  <a:lnTo>
                    <a:pt x="8386678" y="212430"/>
                  </a:lnTo>
                  <a:lnTo>
                    <a:pt x="8392548" y="264656"/>
                  </a:lnTo>
                  <a:lnTo>
                    <a:pt x="8394700" y="328612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17093" y="3168421"/>
              <a:ext cx="8542020" cy="1278890"/>
            </a:xfrm>
            <a:custGeom>
              <a:avLst/>
              <a:gdLst/>
              <a:ahLst/>
              <a:cxnLst/>
              <a:rect l="l" t="t" r="r" b="b"/>
              <a:pathLst>
                <a:path w="8542020" h="1278889">
                  <a:moveTo>
                    <a:pt x="8541499" y="0"/>
                  </a:moveTo>
                  <a:lnTo>
                    <a:pt x="0" y="0"/>
                  </a:lnTo>
                  <a:lnTo>
                    <a:pt x="0" y="887704"/>
                  </a:lnTo>
                  <a:lnTo>
                    <a:pt x="0" y="1278547"/>
                  </a:lnTo>
                  <a:lnTo>
                    <a:pt x="4270743" y="1278547"/>
                  </a:lnTo>
                  <a:lnTo>
                    <a:pt x="4270743" y="887704"/>
                  </a:lnTo>
                  <a:lnTo>
                    <a:pt x="8541499" y="887704"/>
                  </a:lnTo>
                  <a:lnTo>
                    <a:pt x="8541499" y="0"/>
                  </a:lnTo>
                  <a:close/>
                </a:path>
              </a:pathLst>
            </a:custGeom>
            <a:solidFill>
              <a:srgbClr val="439B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391937" y="3476244"/>
            <a:ext cx="8192134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595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ФЕДЕРАЛЬНЫЕ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РАБОЧИЕ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ПРОГРАММЫ</a:t>
            </a:r>
            <a:endParaRPr sz="1400">
              <a:latin typeface="Calibri"/>
              <a:cs typeface="Calibri"/>
            </a:endParaRPr>
          </a:p>
          <a:p>
            <a:pPr marL="12700" marR="5080" algn="ctr">
              <a:lnSpc>
                <a:spcPts val="1490"/>
              </a:lnSpc>
              <a:spcBef>
                <a:spcPts val="12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ПО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УЧЕБНЫМ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ПРЕДМЕТАМ-НЕПОСРЕДСТВЕННОЕ</a:t>
            </a: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ПРИМЕНЕНИЕ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ПРИ</a:t>
            </a: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РЕАЛИЗАЦИИ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ОБЯЗАТЕЛЬНОЙ</a:t>
            </a: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ЧАСТИ </a:t>
            </a:r>
            <a:r>
              <a:rPr sz="1400" b="1" spc="-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ОБРАЗОВАТЕЛЬНОЙ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ПРОГРАММЫ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204396" y="4043415"/>
            <a:ext cx="4296410" cy="1069340"/>
            <a:chOff x="204396" y="4043415"/>
            <a:chExt cx="4296410" cy="1069340"/>
          </a:xfrm>
        </p:grpSpPr>
        <p:sp>
          <p:nvSpPr>
            <p:cNvPr id="30" name="object 30"/>
            <p:cNvSpPr/>
            <p:nvPr/>
          </p:nvSpPr>
          <p:spPr>
            <a:xfrm>
              <a:off x="217096" y="4056115"/>
              <a:ext cx="4271010" cy="1043940"/>
            </a:xfrm>
            <a:custGeom>
              <a:avLst/>
              <a:gdLst/>
              <a:ahLst/>
              <a:cxnLst/>
              <a:rect l="l" t="t" r="r" b="b"/>
              <a:pathLst>
                <a:path w="4271010" h="1043939">
                  <a:moveTo>
                    <a:pt x="4270749" y="0"/>
                  </a:moveTo>
                  <a:lnTo>
                    <a:pt x="0" y="0"/>
                  </a:lnTo>
                  <a:lnTo>
                    <a:pt x="0" y="1043394"/>
                  </a:lnTo>
                  <a:lnTo>
                    <a:pt x="4270749" y="1043394"/>
                  </a:lnTo>
                  <a:lnTo>
                    <a:pt x="42707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17096" y="4056115"/>
              <a:ext cx="4271010" cy="1043940"/>
            </a:xfrm>
            <a:custGeom>
              <a:avLst/>
              <a:gdLst/>
              <a:ahLst/>
              <a:cxnLst/>
              <a:rect l="l" t="t" r="r" b="b"/>
              <a:pathLst>
                <a:path w="4271010" h="1043939">
                  <a:moveTo>
                    <a:pt x="0" y="0"/>
                  </a:moveTo>
                  <a:lnTo>
                    <a:pt x="4270749" y="0"/>
                  </a:lnTo>
                  <a:lnTo>
                    <a:pt x="4270749" y="1043395"/>
                  </a:lnTo>
                  <a:lnTo>
                    <a:pt x="0" y="1043395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439B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320565" y="4081779"/>
            <a:ext cx="206502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860"/>
              </a:lnSpc>
              <a:spcBef>
                <a:spcPts val="100"/>
              </a:spcBef>
            </a:pPr>
            <a:r>
              <a:rPr sz="1600" b="1" dirty="0">
                <a:latin typeface="Calibri"/>
                <a:cs typeface="Calibri"/>
              </a:rPr>
              <a:t>НОО</a:t>
            </a:r>
            <a:endParaRPr sz="1600" dirty="0">
              <a:latin typeface="Calibri"/>
              <a:cs typeface="Calibri"/>
            </a:endParaRPr>
          </a:p>
          <a:p>
            <a:pPr marL="12065" marR="5080" indent="-1270" algn="ctr">
              <a:lnSpc>
                <a:spcPct val="90600"/>
              </a:lnSpc>
              <a:spcBef>
                <a:spcPts val="120"/>
              </a:spcBef>
            </a:pPr>
            <a:r>
              <a:rPr sz="1600" spc="-10" dirty="0">
                <a:latin typeface="Calibri"/>
                <a:cs typeface="Calibri"/>
              </a:rPr>
              <a:t>РУССКИЙ </a:t>
            </a:r>
            <a:r>
              <a:rPr sz="1600" dirty="0">
                <a:latin typeface="Calibri"/>
                <a:cs typeface="Calibri"/>
              </a:rPr>
              <a:t>ЯЗЫК 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ЛИТЕРАТУРНОЕ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ЧТЕНИЕ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ОКРУЖАЮЩИЙ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МИР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4526387" y="4044695"/>
            <a:ext cx="4296410" cy="1069340"/>
            <a:chOff x="4475147" y="4043415"/>
            <a:chExt cx="4296410" cy="1069340"/>
          </a:xfrm>
        </p:grpSpPr>
        <p:sp>
          <p:nvSpPr>
            <p:cNvPr id="34" name="object 34"/>
            <p:cNvSpPr/>
            <p:nvPr/>
          </p:nvSpPr>
          <p:spPr>
            <a:xfrm>
              <a:off x="4487847" y="4056115"/>
              <a:ext cx="4271010" cy="1043940"/>
            </a:xfrm>
            <a:custGeom>
              <a:avLst/>
              <a:gdLst/>
              <a:ahLst/>
              <a:cxnLst/>
              <a:rect l="l" t="t" r="r" b="b"/>
              <a:pathLst>
                <a:path w="4271009" h="1043939">
                  <a:moveTo>
                    <a:pt x="4270748" y="0"/>
                  </a:moveTo>
                  <a:lnTo>
                    <a:pt x="0" y="0"/>
                  </a:lnTo>
                  <a:lnTo>
                    <a:pt x="0" y="1043394"/>
                  </a:lnTo>
                  <a:lnTo>
                    <a:pt x="4270748" y="1043394"/>
                  </a:lnTo>
                  <a:lnTo>
                    <a:pt x="42707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487847" y="4056115"/>
              <a:ext cx="4271010" cy="1043940"/>
            </a:xfrm>
            <a:custGeom>
              <a:avLst/>
              <a:gdLst/>
              <a:ahLst/>
              <a:cxnLst/>
              <a:rect l="l" t="t" r="r" b="b"/>
              <a:pathLst>
                <a:path w="4271009" h="1043939">
                  <a:moveTo>
                    <a:pt x="0" y="0"/>
                  </a:moveTo>
                  <a:lnTo>
                    <a:pt x="4270749" y="0"/>
                  </a:lnTo>
                  <a:lnTo>
                    <a:pt x="4270749" y="1043395"/>
                  </a:lnTo>
                  <a:lnTo>
                    <a:pt x="0" y="1043395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439B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6403601" y="4036082"/>
            <a:ext cx="54198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 smtClean="0">
                <a:latin typeface="Calibri"/>
                <a:cs typeface="Calibri"/>
              </a:rPr>
              <a:t>ОО</a:t>
            </a:r>
            <a:r>
              <a:rPr lang="ru-RU" sz="1400" b="1" dirty="0" smtClean="0">
                <a:latin typeface="Calibri"/>
                <a:cs typeface="Calibri"/>
              </a:rPr>
              <a:t>О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733925" y="4181365"/>
            <a:ext cx="3799376" cy="941283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598805">
              <a:lnSpc>
                <a:spcPts val="1700"/>
              </a:lnSpc>
              <a:spcBef>
                <a:spcPts val="340"/>
              </a:spcBef>
            </a:pPr>
            <a:r>
              <a:rPr sz="1400" b="1" spc="-10" dirty="0">
                <a:latin typeface="Calibri"/>
                <a:cs typeface="Calibri"/>
              </a:rPr>
              <a:t>РУССКИЙ </a:t>
            </a:r>
            <a:r>
              <a:rPr sz="1400" b="1" spc="-5" dirty="0">
                <a:latin typeface="Calibri"/>
                <a:cs typeface="Calibri"/>
              </a:rPr>
              <a:t>ЯЗЫК, </a:t>
            </a:r>
            <a:r>
              <a:rPr sz="1400" b="1" spc="-25" dirty="0">
                <a:latin typeface="Calibri"/>
                <a:cs typeface="Calibri"/>
              </a:rPr>
              <a:t>ЛИТЕРАТУРА, 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ИСТОРИЯ,</a:t>
            </a:r>
            <a:r>
              <a:rPr sz="1400" b="1" spc="1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ОБЩЕСТВОЗНАНИЕ,</a:t>
            </a:r>
            <a:r>
              <a:rPr sz="1400" b="1" spc="20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ГЕОГРАФИЯ,</a:t>
            </a:r>
            <a:endParaRPr sz="1400" dirty="0">
              <a:latin typeface="Calibri"/>
              <a:cs typeface="Calibri"/>
            </a:endParaRPr>
          </a:p>
          <a:p>
            <a:pPr marL="899160" marR="782320" indent="-109220">
              <a:lnSpc>
                <a:spcPts val="1800"/>
              </a:lnSpc>
              <a:spcBef>
                <a:spcPts val="20"/>
              </a:spcBef>
            </a:pPr>
            <a:r>
              <a:rPr sz="1400" b="1" spc="-5" dirty="0">
                <a:latin typeface="Calibri"/>
                <a:cs typeface="Calibri"/>
              </a:rPr>
              <a:t>ОСНОВЫ </a:t>
            </a:r>
            <a:r>
              <a:rPr sz="1400" b="1" spc="-10" dirty="0">
                <a:latin typeface="Calibri"/>
                <a:cs typeface="Calibri"/>
              </a:rPr>
              <a:t>БЕЗОПАСНОСТИ </a:t>
            </a:r>
            <a:r>
              <a:rPr sz="1400" b="1" spc="-35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ЖИЗНЕДЕЯТЕЛЬНОСТИ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17096" y="5099511"/>
            <a:ext cx="8542020" cy="44450"/>
          </a:xfrm>
          <a:custGeom>
            <a:avLst/>
            <a:gdLst/>
            <a:ahLst/>
            <a:cxnLst/>
            <a:rect l="l" t="t" r="r" b="b"/>
            <a:pathLst>
              <a:path w="8542020" h="44450">
                <a:moveTo>
                  <a:pt x="0" y="0"/>
                </a:moveTo>
                <a:lnTo>
                  <a:pt x="8541499" y="0"/>
                </a:lnTo>
                <a:lnTo>
                  <a:pt x="8541499" y="43988"/>
                </a:lnTo>
                <a:lnTo>
                  <a:pt x="0" y="43988"/>
                </a:lnTo>
                <a:lnTo>
                  <a:pt x="0" y="0"/>
                </a:lnTo>
                <a:close/>
              </a:path>
            </a:pathLst>
          </a:custGeom>
          <a:solidFill>
            <a:srgbClr val="439B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8848090" y="4787900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0" name="object 14"/>
          <p:cNvSpPr txBox="1"/>
          <p:nvPr/>
        </p:nvSpPr>
        <p:spPr>
          <a:xfrm>
            <a:off x="2416175" y="3205008"/>
            <a:ext cx="55054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РЕАЛИЗАЦИЯ</a:t>
            </a:r>
            <a:r>
              <a:rPr sz="1600" b="1" spc="-20" dirty="0">
                <a:solidFill>
                  <a:srgbClr val="001F5F"/>
                </a:solidFill>
                <a:latin typeface="Arial"/>
                <a:cs typeface="Arial"/>
              </a:rPr>
              <a:t>:</a:t>
            </a:r>
            <a:r>
              <a:rPr sz="1600" b="1" spc="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1F5F"/>
                </a:solidFill>
                <a:latin typeface="Arial"/>
                <a:cs typeface="Arial"/>
              </a:rPr>
              <a:t>с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1F5F"/>
                </a:solidFill>
                <a:latin typeface="Arial"/>
                <a:cs typeface="Arial"/>
              </a:rPr>
              <a:t>1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Arial"/>
                <a:cs typeface="Arial"/>
              </a:rPr>
              <a:t>СЕНТЯБРЯ</a:t>
            </a:r>
            <a:r>
              <a:rPr sz="1600" b="1" spc="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1F5F"/>
                </a:solidFill>
                <a:latin typeface="Arial"/>
                <a:cs typeface="Arial"/>
              </a:rPr>
              <a:t>2023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001F5F"/>
                </a:solidFill>
                <a:latin typeface="Arial"/>
                <a:cs typeface="Arial"/>
              </a:rPr>
              <a:t>года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007" y="85343"/>
            <a:ext cx="634365" cy="841375"/>
            <a:chOff x="64007" y="85343"/>
            <a:chExt cx="634365" cy="8413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007" y="85343"/>
              <a:ext cx="633984" cy="8412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487" y="109538"/>
              <a:ext cx="527050" cy="73818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62952" y="128523"/>
            <a:ext cx="6225540" cy="693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630"/>
              </a:lnSpc>
              <a:spcBef>
                <a:spcPts val="100"/>
              </a:spcBef>
            </a:pPr>
            <a:r>
              <a:rPr sz="2200" dirty="0">
                <a:solidFill>
                  <a:srgbClr val="000000"/>
                </a:solidFill>
              </a:rPr>
              <a:t>О</a:t>
            </a:r>
            <a:r>
              <a:rPr sz="2200" spc="-10" dirty="0">
                <a:solidFill>
                  <a:srgbClr val="000000"/>
                </a:solidFill>
              </a:rPr>
              <a:t> ВНЕСЕНИИ</a:t>
            </a:r>
            <a:r>
              <a:rPr sz="2200" spc="-5" dirty="0">
                <a:solidFill>
                  <a:srgbClr val="000000"/>
                </a:solidFill>
              </a:rPr>
              <a:t> </a:t>
            </a:r>
            <a:r>
              <a:rPr sz="2200" dirty="0">
                <a:solidFill>
                  <a:srgbClr val="000000"/>
                </a:solidFill>
              </a:rPr>
              <a:t>ИЗМЕНЕНИЙ</a:t>
            </a:r>
            <a:r>
              <a:rPr sz="2200" spc="-5" dirty="0">
                <a:solidFill>
                  <a:srgbClr val="000000"/>
                </a:solidFill>
              </a:rPr>
              <a:t> </a:t>
            </a:r>
            <a:r>
              <a:rPr sz="2200" dirty="0">
                <a:solidFill>
                  <a:srgbClr val="000000"/>
                </a:solidFill>
              </a:rPr>
              <a:t>В</a:t>
            </a:r>
            <a:r>
              <a:rPr sz="2200" spc="-5" dirty="0">
                <a:solidFill>
                  <a:srgbClr val="000000"/>
                </a:solidFill>
              </a:rPr>
              <a:t> </a:t>
            </a:r>
            <a:r>
              <a:rPr sz="2200" spc="-15" dirty="0">
                <a:solidFill>
                  <a:srgbClr val="000000"/>
                </a:solidFill>
              </a:rPr>
              <a:t>ФЕДЕРАЛЬНЫЙ</a:t>
            </a:r>
            <a:r>
              <a:rPr sz="2200" spc="-5" dirty="0">
                <a:solidFill>
                  <a:srgbClr val="000000"/>
                </a:solidFill>
              </a:rPr>
              <a:t> </a:t>
            </a:r>
            <a:r>
              <a:rPr sz="2200" spc="-20" dirty="0">
                <a:solidFill>
                  <a:srgbClr val="000000"/>
                </a:solidFill>
              </a:rPr>
              <a:t>ЗАКОН</a:t>
            </a:r>
            <a:endParaRPr sz="2200"/>
          </a:p>
          <a:p>
            <a:pPr marL="12700">
              <a:lnSpc>
                <a:spcPts val="2630"/>
              </a:lnSpc>
            </a:pPr>
            <a:r>
              <a:rPr sz="2200" dirty="0">
                <a:solidFill>
                  <a:srgbClr val="000000"/>
                </a:solidFill>
              </a:rPr>
              <a:t>«ОБ</a:t>
            </a:r>
            <a:r>
              <a:rPr sz="2200" spc="-15" dirty="0">
                <a:solidFill>
                  <a:srgbClr val="000000"/>
                </a:solidFill>
              </a:rPr>
              <a:t> ОБРАЗОВАНИИ</a:t>
            </a:r>
            <a:r>
              <a:rPr sz="2200" spc="-10" dirty="0">
                <a:solidFill>
                  <a:srgbClr val="000000"/>
                </a:solidFill>
              </a:rPr>
              <a:t> </a:t>
            </a:r>
            <a:r>
              <a:rPr sz="2200" dirty="0">
                <a:solidFill>
                  <a:srgbClr val="000000"/>
                </a:solidFill>
              </a:rPr>
              <a:t>В</a:t>
            </a:r>
            <a:r>
              <a:rPr sz="2200" spc="-10" dirty="0">
                <a:solidFill>
                  <a:srgbClr val="000000"/>
                </a:solidFill>
              </a:rPr>
              <a:t> РОССИЙСКОЙ </a:t>
            </a:r>
            <a:r>
              <a:rPr sz="2200" spc="-15" dirty="0">
                <a:solidFill>
                  <a:srgbClr val="000000"/>
                </a:solidFill>
              </a:rPr>
              <a:t>ФЕДЕРАЦИИ»</a:t>
            </a:r>
            <a:endParaRPr sz="2200"/>
          </a:p>
        </p:txBody>
      </p:sp>
      <p:grpSp>
        <p:nvGrpSpPr>
          <p:cNvPr id="6" name="object 6"/>
          <p:cNvGrpSpPr/>
          <p:nvPr/>
        </p:nvGrpSpPr>
        <p:grpSpPr>
          <a:xfrm>
            <a:off x="0" y="1276350"/>
            <a:ext cx="8893175" cy="3672204"/>
            <a:chOff x="0" y="1276350"/>
            <a:chExt cx="8893175" cy="3672204"/>
          </a:xfrm>
        </p:grpSpPr>
        <p:sp>
          <p:nvSpPr>
            <p:cNvPr id="7" name="object 7"/>
            <p:cNvSpPr/>
            <p:nvPr/>
          </p:nvSpPr>
          <p:spPr>
            <a:xfrm>
              <a:off x="4500562" y="1276350"/>
              <a:ext cx="0" cy="3672204"/>
            </a:xfrm>
            <a:custGeom>
              <a:avLst/>
              <a:gdLst/>
              <a:ahLst/>
              <a:cxnLst/>
              <a:rect l="l" t="t" r="r" b="b"/>
              <a:pathLst>
                <a:path h="3672204">
                  <a:moveTo>
                    <a:pt x="0" y="0"/>
                  </a:moveTo>
                  <a:lnTo>
                    <a:pt x="1" y="3671888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932112"/>
              <a:ext cx="8893175" cy="0"/>
            </a:xfrm>
            <a:custGeom>
              <a:avLst/>
              <a:gdLst/>
              <a:ahLst/>
              <a:cxnLst/>
              <a:rect l="l" t="t" r="r" b="b"/>
              <a:pathLst>
                <a:path w="8893175">
                  <a:moveTo>
                    <a:pt x="0" y="0"/>
                  </a:moveTo>
                  <a:lnTo>
                    <a:pt x="8893175" y="1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642677" y="877315"/>
            <a:ext cx="14897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В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45" dirty="0">
                <a:latin typeface="Microsoft Sans Serif"/>
                <a:cs typeface="Microsoft Sans Serif"/>
              </a:rPr>
              <a:t>СТАТЬЕ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12: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339" y="1244600"/>
            <a:ext cx="435673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marR="30480" algn="just">
              <a:lnSpc>
                <a:spcPct val="96700"/>
              </a:lnSpc>
              <a:spcBef>
                <a:spcPts val="135"/>
              </a:spcBef>
            </a:pPr>
            <a:r>
              <a:rPr sz="900" spc="-20" dirty="0">
                <a:latin typeface="Microsoft Sans Serif"/>
                <a:cs typeface="Microsoft Sans Serif"/>
              </a:rPr>
              <a:t>6</a:t>
            </a:r>
            <a:r>
              <a:rPr sz="900" spc="-30" baseline="27777" dirty="0">
                <a:latin typeface="Verdana"/>
                <a:cs typeface="Verdana"/>
              </a:rPr>
              <a:t>1</a:t>
            </a:r>
            <a:r>
              <a:rPr sz="900" spc="-20" dirty="0">
                <a:latin typeface="Microsoft Sans Serif"/>
                <a:cs typeface="Microsoft Sans Serif"/>
              </a:rPr>
              <a:t>.</a:t>
            </a:r>
            <a:r>
              <a:rPr sz="900" spc="-15" dirty="0">
                <a:latin typeface="Microsoft Sans Serif"/>
                <a:cs typeface="Microsoft Sans Serif"/>
              </a:rPr>
              <a:t> </a:t>
            </a:r>
            <a:r>
              <a:rPr sz="900" b="1" spc="-5" dirty="0">
                <a:latin typeface="Arial"/>
                <a:cs typeface="Arial"/>
              </a:rPr>
              <a:t>Организации,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осуществляющие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образовательную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деятельность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по 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имеющим</a:t>
            </a:r>
            <a:r>
              <a:rPr sz="900" spc="-5" dirty="0">
                <a:latin typeface="Microsoft Sans Serif"/>
                <a:cs typeface="Microsoft Sans Serif"/>
              </a:rPr>
              <a:t> государственную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15" dirty="0">
                <a:latin typeface="Microsoft Sans Serif"/>
                <a:cs typeface="Microsoft Sans Serif"/>
              </a:rPr>
              <a:t>аккредитацию</a:t>
            </a:r>
            <a:r>
              <a:rPr sz="900" spc="-10" dirty="0">
                <a:latin typeface="Microsoft Sans Serif"/>
                <a:cs typeface="Microsoft Sans Serif"/>
              </a:rPr>
              <a:t> образовательным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15" dirty="0">
                <a:latin typeface="Microsoft Sans Serif"/>
                <a:cs typeface="Microsoft Sans Serif"/>
              </a:rPr>
              <a:t>программам </a:t>
            </a:r>
            <a:r>
              <a:rPr sz="900" spc="-225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начального</a:t>
            </a:r>
            <a:r>
              <a:rPr sz="900" spc="22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общего,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основного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общего,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среднего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общего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образования,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739" y="1649984"/>
            <a:ext cx="4305935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5"/>
              </a:spcBef>
              <a:tabLst>
                <a:tab pos="1010285" algn="l"/>
                <a:tab pos="1083310" algn="l"/>
                <a:tab pos="2176780" algn="l"/>
                <a:tab pos="2283460" algn="l"/>
                <a:tab pos="3113405" algn="l"/>
                <a:tab pos="3349625" algn="l"/>
                <a:tab pos="3371850" algn="l"/>
                <a:tab pos="4228465" algn="l"/>
              </a:tabLst>
            </a:pPr>
            <a:r>
              <a:rPr sz="900" b="1" dirty="0">
                <a:latin typeface="Arial"/>
                <a:cs typeface="Arial"/>
              </a:rPr>
              <a:t>р</a:t>
            </a:r>
            <a:r>
              <a:rPr sz="900" b="1" spc="-5" dirty="0">
                <a:latin typeface="Arial"/>
                <a:cs typeface="Arial"/>
              </a:rPr>
              <a:t>а</a:t>
            </a:r>
            <a:r>
              <a:rPr sz="900" b="1" dirty="0">
                <a:latin typeface="Arial"/>
                <a:cs typeface="Arial"/>
              </a:rPr>
              <a:t>зр</a:t>
            </a:r>
            <a:r>
              <a:rPr sz="900" b="1" spc="-5" dirty="0">
                <a:latin typeface="Arial"/>
                <a:cs typeface="Arial"/>
              </a:rPr>
              <a:t>а</a:t>
            </a:r>
            <a:r>
              <a:rPr sz="900" b="1" spc="-10" dirty="0">
                <a:latin typeface="Arial"/>
                <a:cs typeface="Arial"/>
              </a:rPr>
              <a:t>б</a:t>
            </a:r>
            <a:r>
              <a:rPr sz="900" b="1" spc="-5" dirty="0">
                <a:latin typeface="Arial"/>
                <a:cs typeface="Arial"/>
              </a:rPr>
              <a:t>ат</a:t>
            </a:r>
            <a:r>
              <a:rPr sz="900" b="1" spc="-10" dirty="0">
                <a:latin typeface="Arial"/>
                <a:cs typeface="Arial"/>
              </a:rPr>
              <a:t>ы</a:t>
            </a:r>
            <a:r>
              <a:rPr sz="900" b="1" spc="-5" dirty="0">
                <a:latin typeface="Arial"/>
                <a:cs typeface="Arial"/>
              </a:rPr>
              <a:t>ва</a:t>
            </a:r>
            <a:r>
              <a:rPr sz="900" b="1" spc="-10" dirty="0">
                <a:latin typeface="Arial"/>
                <a:cs typeface="Arial"/>
              </a:rPr>
              <a:t>ю</a:t>
            </a:r>
            <a:r>
              <a:rPr sz="900" b="1" dirty="0">
                <a:latin typeface="Arial"/>
                <a:cs typeface="Arial"/>
              </a:rPr>
              <a:t>т		о</a:t>
            </a:r>
            <a:r>
              <a:rPr sz="900" b="1" spc="-10" dirty="0">
                <a:latin typeface="Arial"/>
                <a:cs typeface="Arial"/>
              </a:rPr>
              <a:t>б</a:t>
            </a:r>
            <a:r>
              <a:rPr sz="900" b="1" dirty="0">
                <a:latin typeface="Arial"/>
                <a:cs typeface="Arial"/>
              </a:rPr>
              <a:t>р</a:t>
            </a:r>
            <a:r>
              <a:rPr sz="900" b="1" spc="-5" dirty="0">
                <a:latin typeface="Arial"/>
                <a:cs typeface="Arial"/>
              </a:rPr>
              <a:t>а</a:t>
            </a:r>
            <a:r>
              <a:rPr sz="900" b="1" dirty="0">
                <a:latin typeface="Arial"/>
                <a:cs typeface="Arial"/>
              </a:rPr>
              <a:t>зо</a:t>
            </a:r>
            <a:r>
              <a:rPr sz="900" b="1" spc="-5" dirty="0">
                <a:latin typeface="Arial"/>
                <a:cs typeface="Arial"/>
              </a:rPr>
              <a:t>вате</a:t>
            </a:r>
            <a:r>
              <a:rPr sz="900" b="1" dirty="0">
                <a:latin typeface="Arial"/>
                <a:cs typeface="Arial"/>
              </a:rPr>
              <a:t>л</a:t>
            </a:r>
            <a:r>
              <a:rPr sz="900" b="1" spc="-5" dirty="0">
                <a:latin typeface="Arial"/>
                <a:cs typeface="Arial"/>
              </a:rPr>
              <a:t>ь</a:t>
            </a:r>
            <a:r>
              <a:rPr sz="900" b="1" spc="-10" dirty="0">
                <a:latin typeface="Arial"/>
                <a:cs typeface="Arial"/>
              </a:rPr>
              <a:t>ны</a:t>
            </a:r>
            <a:r>
              <a:rPr sz="900" b="1" dirty="0">
                <a:latin typeface="Arial"/>
                <a:cs typeface="Arial"/>
              </a:rPr>
              <a:t>е		</a:t>
            </a:r>
            <a:r>
              <a:rPr sz="900" b="1" spc="-10" dirty="0">
                <a:latin typeface="Arial"/>
                <a:cs typeface="Arial"/>
              </a:rPr>
              <a:t>п</a:t>
            </a:r>
            <a:r>
              <a:rPr sz="900" b="1" dirty="0">
                <a:latin typeface="Arial"/>
                <a:cs typeface="Arial"/>
              </a:rPr>
              <a:t>рогр</a:t>
            </a:r>
            <a:r>
              <a:rPr sz="900" b="1" spc="-5" dirty="0">
                <a:latin typeface="Arial"/>
                <a:cs typeface="Arial"/>
              </a:rPr>
              <a:t>амм</a:t>
            </a:r>
            <a:r>
              <a:rPr sz="900" b="1" dirty="0">
                <a:latin typeface="Arial"/>
                <a:cs typeface="Arial"/>
              </a:rPr>
              <a:t>ы	</a:t>
            </a:r>
            <a:r>
              <a:rPr sz="900" dirty="0">
                <a:latin typeface="Microsoft Sans Serif"/>
                <a:cs typeface="Microsoft Sans Serif"/>
              </a:rPr>
              <a:t>в	с</a:t>
            </a:r>
            <a:r>
              <a:rPr sz="900" spc="-5" dirty="0">
                <a:latin typeface="Microsoft Sans Serif"/>
                <a:cs typeface="Microsoft Sans Serif"/>
              </a:rPr>
              <a:t>оо</a:t>
            </a:r>
            <a:r>
              <a:rPr sz="900" dirty="0">
                <a:latin typeface="Microsoft Sans Serif"/>
                <a:cs typeface="Microsoft Sans Serif"/>
              </a:rPr>
              <a:t>т</a:t>
            </a:r>
            <a:r>
              <a:rPr sz="900" spc="-5" dirty="0">
                <a:latin typeface="Microsoft Sans Serif"/>
                <a:cs typeface="Microsoft Sans Serif"/>
              </a:rPr>
              <a:t>ве</a:t>
            </a:r>
            <a:r>
              <a:rPr sz="900" dirty="0">
                <a:latin typeface="Microsoft Sans Serif"/>
                <a:cs typeface="Microsoft Sans Serif"/>
              </a:rPr>
              <a:t>тст</a:t>
            </a:r>
            <a:r>
              <a:rPr sz="900" spc="-5" dirty="0">
                <a:latin typeface="Microsoft Sans Serif"/>
                <a:cs typeface="Microsoft Sans Serif"/>
              </a:rPr>
              <a:t>в</a:t>
            </a:r>
            <a:r>
              <a:rPr sz="900" spc="-10" dirty="0">
                <a:latin typeface="Microsoft Sans Serif"/>
                <a:cs typeface="Microsoft Sans Serif"/>
              </a:rPr>
              <a:t>и</a:t>
            </a:r>
            <a:r>
              <a:rPr sz="900" spc="-5" dirty="0">
                <a:latin typeface="Microsoft Sans Serif"/>
                <a:cs typeface="Microsoft Sans Serif"/>
              </a:rPr>
              <a:t>и</a:t>
            </a:r>
            <a:r>
              <a:rPr sz="900" dirty="0">
                <a:latin typeface="Microsoft Sans Serif"/>
                <a:cs typeface="Microsoft Sans Serif"/>
              </a:rPr>
              <a:t>	</a:t>
            </a:r>
            <a:r>
              <a:rPr sz="900" spc="-19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с  </a:t>
            </a:r>
            <a:r>
              <a:rPr sz="900" spc="-10" dirty="0">
                <a:latin typeface="Microsoft Sans Serif"/>
                <a:cs typeface="Microsoft Sans Serif"/>
              </a:rPr>
              <a:t>фе</a:t>
            </a:r>
            <a:r>
              <a:rPr sz="900" spc="-5" dirty="0">
                <a:latin typeface="Microsoft Sans Serif"/>
                <a:cs typeface="Microsoft Sans Serif"/>
              </a:rPr>
              <a:t>дера</a:t>
            </a:r>
            <a:r>
              <a:rPr sz="900" spc="5" dirty="0">
                <a:latin typeface="Microsoft Sans Serif"/>
                <a:cs typeface="Microsoft Sans Serif"/>
              </a:rPr>
              <a:t>л</a:t>
            </a:r>
            <a:r>
              <a:rPr sz="900" dirty="0">
                <a:latin typeface="Microsoft Sans Serif"/>
                <a:cs typeface="Microsoft Sans Serif"/>
              </a:rPr>
              <a:t>ь</a:t>
            </a:r>
            <a:r>
              <a:rPr sz="900" spc="-5" dirty="0">
                <a:latin typeface="Microsoft Sans Serif"/>
                <a:cs typeface="Microsoft Sans Serif"/>
              </a:rPr>
              <a:t>н</a:t>
            </a:r>
            <a:r>
              <a:rPr sz="900" dirty="0">
                <a:latin typeface="Microsoft Sans Serif"/>
                <a:cs typeface="Microsoft Sans Serif"/>
              </a:rPr>
              <a:t>ы</a:t>
            </a:r>
            <a:r>
              <a:rPr sz="900" spc="-20" dirty="0">
                <a:latin typeface="Microsoft Sans Serif"/>
                <a:cs typeface="Microsoft Sans Serif"/>
              </a:rPr>
              <a:t>м</a:t>
            </a:r>
            <a:r>
              <a:rPr sz="900" spc="-5" dirty="0">
                <a:latin typeface="Microsoft Sans Serif"/>
                <a:cs typeface="Microsoft Sans Serif"/>
              </a:rPr>
              <a:t>и</a:t>
            </a:r>
            <a:r>
              <a:rPr sz="900" dirty="0">
                <a:latin typeface="Microsoft Sans Serif"/>
                <a:cs typeface="Microsoft Sans Serif"/>
              </a:rPr>
              <a:t>	</a:t>
            </a:r>
            <a:r>
              <a:rPr sz="900" spc="-25" dirty="0">
                <a:latin typeface="Microsoft Sans Serif"/>
                <a:cs typeface="Microsoft Sans Serif"/>
              </a:rPr>
              <a:t>г</a:t>
            </a:r>
            <a:r>
              <a:rPr sz="900" spc="-5" dirty="0">
                <a:latin typeface="Microsoft Sans Serif"/>
                <a:cs typeface="Microsoft Sans Serif"/>
              </a:rPr>
              <a:t>о</a:t>
            </a:r>
            <a:r>
              <a:rPr sz="900" dirty="0">
                <a:latin typeface="Microsoft Sans Serif"/>
                <a:cs typeface="Microsoft Sans Serif"/>
              </a:rPr>
              <a:t>суд</a:t>
            </a:r>
            <a:r>
              <a:rPr sz="900" spc="-5" dirty="0">
                <a:latin typeface="Microsoft Sans Serif"/>
                <a:cs typeface="Microsoft Sans Serif"/>
              </a:rPr>
              <a:t>ар</a:t>
            </a:r>
            <a:r>
              <a:rPr sz="900" dirty="0">
                <a:latin typeface="Microsoft Sans Serif"/>
                <a:cs typeface="Microsoft Sans Serif"/>
              </a:rPr>
              <a:t>ст</a:t>
            </a:r>
            <a:r>
              <a:rPr sz="900" spc="-5" dirty="0">
                <a:latin typeface="Microsoft Sans Serif"/>
                <a:cs typeface="Microsoft Sans Serif"/>
              </a:rPr>
              <a:t>венн</a:t>
            </a:r>
            <a:r>
              <a:rPr sz="900" dirty="0">
                <a:latin typeface="Microsoft Sans Serif"/>
                <a:cs typeface="Microsoft Sans Serif"/>
              </a:rPr>
              <a:t>ы</a:t>
            </a:r>
            <a:r>
              <a:rPr sz="900" spc="-20" dirty="0">
                <a:latin typeface="Microsoft Sans Serif"/>
                <a:cs typeface="Microsoft Sans Serif"/>
              </a:rPr>
              <a:t>м</a:t>
            </a:r>
            <a:r>
              <a:rPr sz="900" spc="-5" dirty="0">
                <a:latin typeface="Microsoft Sans Serif"/>
                <a:cs typeface="Microsoft Sans Serif"/>
              </a:rPr>
              <a:t>и</a:t>
            </a:r>
            <a:r>
              <a:rPr sz="900" dirty="0">
                <a:latin typeface="Microsoft Sans Serif"/>
                <a:cs typeface="Microsoft Sans Serif"/>
              </a:rPr>
              <a:t>	</a:t>
            </a:r>
            <a:r>
              <a:rPr sz="900" spc="-10" dirty="0">
                <a:latin typeface="Microsoft Sans Serif"/>
                <a:cs typeface="Microsoft Sans Serif"/>
              </a:rPr>
              <a:t>об</a:t>
            </a:r>
            <a:r>
              <a:rPr sz="900" spc="-20" dirty="0">
                <a:latin typeface="Microsoft Sans Serif"/>
                <a:cs typeface="Microsoft Sans Serif"/>
              </a:rPr>
              <a:t>ра</a:t>
            </a:r>
            <a:r>
              <a:rPr sz="900" spc="-15" dirty="0">
                <a:latin typeface="Microsoft Sans Serif"/>
                <a:cs typeface="Microsoft Sans Serif"/>
              </a:rPr>
              <a:t>з</a:t>
            </a:r>
            <a:r>
              <a:rPr sz="900" spc="-5" dirty="0">
                <a:latin typeface="Microsoft Sans Serif"/>
                <a:cs typeface="Microsoft Sans Serif"/>
              </a:rPr>
              <a:t>ова</a:t>
            </a:r>
            <a:r>
              <a:rPr sz="900" dirty="0">
                <a:latin typeface="Microsoft Sans Serif"/>
                <a:cs typeface="Microsoft Sans Serif"/>
              </a:rPr>
              <a:t>те</a:t>
            </a:r>
            <a:r>
              <a:rPr sz="900" spc="5" dirty="0">
                <a:latin typeface="Microsoft Sans Serif"/>
                <a:cs typeface="Microsoft Sans Serif"/>
              </a:rPr>
              <a:t>л</a:t>
            </a:r>
            <a:r>
              <a:rPr sz="900" dirty="0">
                <a:latin typeface="Microsoft Sans Serif"/>
                <a:cs typeface="Microsoft Sans Serif"/>
              </a:rPr>
              <a:t>ь</a:t>
            </a:r>
            <a:r>
              <a:rPr sz="900" spc="-5" dirty="0">
                <a:latin typeface="Microsoft Sans Serif"/>
                <a:cs typeface="Microsoft Sans Serif"/>
              </a:rPr>
              <a:t>н</a:t>
            </a:r>
            <a:r>
              <a:rPr sz="900" dirty="0">
                <a:latin typeface="Microsoft Sans Serif"/>
                <a:cs typeface="Microsoft Sans Serif"/>
              </a:rPr>
              <a:t>ы</a:t>
            </a:r>
            <a:r>
              <a:rPr sz="900" spc="-20" dirty="0">
                <a:latin typeface="Microsoft Sans Serif"/>
                <a:cs typeface="Microsoft Sans Serif"/>
              </a:rPr>
              <a:t>м</a:t>
            </a:r>
            <a:r>
              <a:rPr sz="900" spc="-5" dirty="0">
                <a:latin typeface="Microsoft Sans Serif"/>
                <a:cs typeface="Microsoft Sans Serif"/>
              </a:rPr>
              <a:t>и</a:t>
            </a:r>
            <a:r>
              <a:rPr sz="900" dirty="0">
                <a:latin typeface="Microsoft Sans Serif"/>
                <a:cs typeface="Microsoft Sans Serif"/>
              </a:rPr>
              <a:t>		ст</a:t>
            </a:r>
            <a:r>
              <a:rPr sz="900" spc="-5" dirty="0">
                <a:latin typeface="Microsoft Sans Serif"/>
                <a:cs typeface="Microsoft Sans Serif"/>
              </a:rPr>
              <a:t>андар</a:t>
            </a:r>
            <a:r>
              <a:rPr sz="900" dirty="0">
                <a:latin typeface="Microsoft Sans Serif"/>
                <a:cs typeface="Microsoft Sans Serif"/>
              </a:rPr>
              <a:t>т</a:t>
            </a:r>
            <a:r>
              <a:rPr sz="900" spc="-5" dirty="0">
                <a:latin typeface="Microsoft Sans Serif"/>
                <a:cs typeface="Microsoft Sans Serif"/>
              </a:rPr>
              <a:t>а</a:t>
            </a:r>
            <a:r>
              <a:rPr sz="900" spc="-20" dirty="0">
                <a:latin typeface="Microsoft Sans Serif"/>
                <a:cs typeface="Microsoft Sans Serif"/>
              </a:rPr>
              <a:t>м</a:t>
            </a:r>
            <a:r>
              <a:rPr sz="900" spc="-5" dirty="0">
                <a:latin typeface="Microsoft Sans Serif"/>
                <a:cs typeface="Microsoft Sans Serif"/>
              </a:rPr>
              <a:t>и</a:t>
            </a:r>
            <a:r>
              <a:rPr sz="900" dirty="0">
                <a:latin typeface="Microsoft Sans Serif"/>
                <a:cs typeface="Microsoft Sans Serif"/>
              </a:rPr>
              <a:t>	</a:t>
            </a:r>
            <a:r>
              <a:rPr sz="900" spc="-5" dirty="0">
                <a:latin typeface="Microsoft Sans Serif"/>
                <a:cs typeface="Microsoft Sans Serif"/>
              </a:rPr>
              <a:t>и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739" y="1930400"/>
            <a:ext cx="43059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09040" algn="l"/>
                <a:tab pos="2211070" algn="l"/>
                <a:tab pos="2979420" algn="l"/>
              </a:tabLst>
            </a:pPr>
            <a:r>
              <a:rPr sz="900" spc="-5" dirty="0">
                <a:latin typeface="Microsoft Sans Serif"/>
                <a:cs typeface="Microsoft Sans Serif"/>
              </a:rPr>
              <a:t>соответствующими	федеральными	основными	</a:t>
            </a:r>
            <a:r>
              <a:rPr sz="900" spc="-10" dirty="0">
                <a:latin typeface="Microsoft Sans Serif"/>
                <a:cs typeface="Microsoft Sans Serif"/>
              </a:rPr>
              <a:t>общеобразовательными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739" y="2070607"/>
            <a:ext cx="43053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Microsoft Sans Serif"/>
                <a:cs typeface="Microsoft Sans Serif"/>
              </a:rPr>
              <a:t>программами.</a:t>
            </a:r>
            <a:r>
              <a:rPr sz="900" spc="405" dirty="0">
                <a:latin typeface="Microsoft Sans Serif"/>
                <a:cs typeface="Microsoft Sans Serif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Содержание</a:t>
            </a:r>
            <a:r>
              <a:rPr sz="900" b="1" u="sng" spc="40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и</a:t>
            </a:r>
            <a:r>
              <a:rPr sz="900" b="1" u="sng" spc="39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планируемые</a:t>
            </a:r>
            <a:r>
              <a:rPr sz="900" b="1" u="sng" spc="39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результаты</a:t>
            </a:r>
            <a:r>
              <a:rPr sz="900" b="1" u="sng" spc="39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разработанных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739" y="2195576"/>
            <a:ext cx="4305935" cy="4432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just">
              <a:lnSpc>
                <a:spcPct val="102200"/>
              </a:lnSpc>
              <a:spcBef>
                <a:spcPts val="75"/>
              </a:spcBef>
            </a:pPr>
            <a:r>
              <a:rPr sz="900" spc="-10" dirty="0">
                <a:latin typeface="Microsoft Sans Serif"/>
                <a:cs typeface="Microsoft Sans Serif"/>
              </a:rPr>
              <a:t>образовательными организациями </a:t>
            </a:r>
            <a:r>
              <a:rPr sz="900" spc="-5" dirty="0">
                <a:latin typeface="Microsoft Sans Serif"/>
                <a:cs typeface="Microsoft Sans Serif"/>
              </a:rPr>
              <a:t>образовательных </a:t>
            </a:r>
            <a:r>
              <a:rPr sz="900" b="1" spc="-5" dirty="0">
                <a:latin typeface="Arial"/>
                <a:cs typeface="Arial"/>
              </a:rPr>
              <a:t>программ должны </a:t>
            </a:r>
            <a:r>
              <a:rPr sz="900" b="1" spc="-10" dirty="0">
                <a:latin typeface="Arial"/>
                <a:cs typeface="Arial"/>
              </a:rPr>
              <a:t>быть </a:t>
            </a:r>
            <a:r>
              <a:rPr sz="900" b="1" spc="-5" dirty="0">
                <a:latin typeface="Arial"/>
                <a:cs typeface="Arial"/>
              </a:rPr>
              <a:t> не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ниже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соответствующих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содержания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и</a:t>
            </a:r>
            <a:r>
              <a:rPr sz="9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планируемых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результатов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федеральных</a:t>
            </a:r>
            <a:r>
              <a:rPr sz="9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основных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общеобразовательных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программ</a:t>
            </a:r>
            <a:r>
              <a:rPr sz="900" spc="-5" dirty="0">
                <a:latin typeface="Microsoft Sans Serif"/>
                <a:cs typeface="Microsoft Sans Serif"/>
              </a:rPr>
              <a:t>.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25340" y="1272032"/>
            <a:ext cx="4356735" cy="4311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 marR="30480" algn="just">
              <a:lnSpc>
                <a:spcPct val="97800"/>
              </a:lnSpc>
              <a:spcBef>
                <a:spcPts val="120"/>
              </a:spcBef>
            </a:pPr>
            <a:r>
              <a:rPr sz="900" spc="-20" dirty="0">
                <a:latin typeface="Microsoft Sans Serif"/>
                <a:cs typeface="Microsoft Sans Serif"/>
              </a:rPr>
              <a:t>6</a:t>
            </a:r>
            <a:r>
              <a:rPr sz="900" spc="-30" baseline="27777" dirty="0">
                <a:latin typeface="Verdana"/>
                <a:cs typeface="Verdana"/>
              </a:rPr>
              <a:t>2</a:t>
            </a:r>
            <a:r>
              <a:rPr sz="900" spc="-20" dirty="0">
                <a:latin typeface="Microsoft Sans Serif"/>
                <a:cs typeface="Microsoft Sans Serif"/>
              </a:rPr>
              <a:t>.</a:t>
            </a:r>
            <a:r>
              <a:rPr sz="900" spc="-15" dirty="0">
                <a:latin typeface="Microsoft Sans Serif"/>
                <a:cs typeface="Microsoft Sans Serif"/>
              </a:rPr>
              <a:t> </a:t>
            </a:r>
            <a:r>
              <a:rPr sz="900" b="1" spc="-5" dirty="0">
                <a:latin typeface="Arial"/>
                <a:cs typeface="Arial"/>
              </a:rPr>
              <a:t>Организация,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осуществляющая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образовательную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деятельность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по 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имеющим</a:t>
            </a:r>
            <a:r>
              <a:rPr sz="900" spc="-5" dirty="0">
                <a:latin typeface="Microsoft Sans Serif"/>
                <a:cs typeface="Microsoft Sans Serif"/>
              </a:rPr>
              <a:t> государственную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15" dirty="0">
                <a:latin typeface="Microsoft Sans Serif"/>
                <a:cs typeface="Microsoft Sans Serif"/>
              </a:rPr>
              <a:t>аккредитацию</a:t>
            </a:r>
            <a:r>
              <a:rPr sz="900" spc="-10" dirty="0">
                <a:latin typeface="Microsoft Sans Serif"/>
                <a:cs typeface="Microsoft Sans Serif"/>
              </a:rPr>
              <a:t> образовательным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15" dirty="0">
                <a:latin typeface="Microsoft Sans Serif"/>
                <a:cs typeface="Microsoft Sans Serif"/>
              </a:rPr>
              <a:t>программам </a:t>
            </a:r>
            <a:r>
              <a:rPr sz="900" spc="-22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основного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общего,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среднего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общего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образования,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sz="900" b="1" spc="-5" dirty="0">
                <a:latin typeface="Arial"/>
                <a:cs typeface="Arial"/>
              </a:rPr>
              <a:t>при</a:t>
            </a:r>
            <a:r>
              <a:rPr sz="900" b="1" spc="18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разработке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50740" y="1680464"/>
            <a:ext cx="43059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соответствующей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общеобразовательной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программы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вправе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предусмотреть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перераспределение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предусмотренного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в</a:t>
            </a:r>
            <a:r>
              <a:rPr sz="9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федеральном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учебном плане времени на изучение </a:t>
            </a:r>
            <a:r>
              <a:rPr sz="9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учебных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предметов</a:t>
            </a:r>
            <a:r>
              <a:rPr sz="900" spc="-5" dirty="0">
                <a:latin typeface="Microsoft Sans Serif"/>
                <a:cs typeface="Microsoft Sans Serif"/>
              </a:rPr>
              <a:t>, </a:t>
            </a:r>
            <a:r>
              <a:rPr sz="900" spc="-10" dirty="0">
                <a:latin typeface="Microsoft Sans Serif"/>
                <a:cs typeface="Microsoft Sans Serif"/>
              </a:rPr>
              <a:t>по </a:t>
            </a:r>
            <a:r>
              <a:rPr sz="900" spc="-15" dirty="0">
                <a:latin typeface="Microsoft Sans Serif"/>
                <a:cs typeface="Microsoft Sans Serif"/>
              </a:rPr>
              <a:t>которым </a:t>
            </a:r>
            <a:r>
              <a:rPr sz="900" b="1" spc="-10" dirty="0">
                <a:latin typeface="Arial"/>
                <a:cs typeface="Arial"/>
              </a:rPr>
              <a:t>не </a:t>
            </a:r>
            <a:r>
              <a:rPr sz="900" b="1" spc="-5" dirty="0">
                <a:latin typeface="Arial"/>
                <a:cs typeface="Arial"/>
              </a:rPr>
              <a:t> проводится государственная итоговая аттестация</a:t>
            </a:r>
            <a:r>
              <a:rPr sz="900" spc="-5" dirty="0">
                <a:latin typeface="Microsoft Sans Serif"/>
                <a:cs typeface="Microsoft Sans Serif"/>
              </a:rPr>
              <a:t>, </a:t>
            </a:r>
            <a:r>
              <a:rPr sz="900" dirty="0">
                <a:latin typeface="Microsoft Sans Serif"/>
                <a:cs typeface="Microsoft Sans Serif"/>
              </a:rPr>
              <a:t>в </a:t>
            </a:r>
            <a:r>
              <a:rPr sz="900" spc="-10" dirty="0">
                <a:latin typeface="Microsoft Sans Serif"/>
                <a:cs typeface="Microsoft Sans Serif"/>
              </a:rPr>
              <a:t>пользу изучения </a:t>
            </a:r>
            <a:r>
              <a:rPr sz="900" spc="-5" dirty="0">
                <a:latin typeface="Microsoft Sans Serif"/>
                <a:cs typeface="Microsoft Sans Serif"/>
              </a:rPr>
              <a:t>иных 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учебных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предметов,</a:t>
            </a:r>
            <a:r>
              <a:rPr sz="900" dirty="0">
                <a:latin typeface="Microsoft Sans Serif"/>
                <a:cs typeface="Microsoft Sans Serif"/>
              </a:rPr>
              <a:t> в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том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числе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на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организацию</a:t>
            </a:r>
            <a:r>
              <a:rPr sz="900" spc="-5" dirty="0">
                <a:latin typeface="Microsoft Sans Serif"/>
                <a:cs typeface="Microsoft Sans Serif"/>
              </a:rPr>
              <a:t> углубленного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изучения 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b="1" spc="-5" dirty="0">
                <a:latin typeface="Arial"/>
                <a:cs typeface="Arial"/>
              </a:rPr>
              <a:t>отдельных</a:t>
            </a:r>
            <a:r>
              <a:rPr sz="900" b="1" spc="-10" dirty="0">
                <a:latin typeface="Arial"/>
                <a:cs typeface="Arial"/>
              </a:rPr>
              <a:t> учебных</a:t>
            </a:r>
            <a:r>
              <a:rPr sz="900" b="1" spc="-5" dirty="0">
                <a:latin typeface="Arial"/>
                <a:cs typeface="Arial"/>
              </a:rPr>
              <a:t> предметов </a:t>
            </a:r>
            <a:r>
              <a:rPr sz="900" b="1" dirty="0">
                <a:latin typeface="Arial"/>
                <a:cs typeface="Arial"/>
              </a:rPr>
              <a:t>и</a:t>
            </a:r>
            <a:r>
              <a:rPr sz="900" b="1" spc="-5" dirty="0">
                <a:latin typeface="Arial"/>
                <a:cs typeface="Arial"/>
              </a:rPr>
              <a:t> профильное обучение.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339" y="3183127"/>
            <a:ext cx="4320540" cy="1674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algn="just">
              <a:lnSpc>
                <a:spcPct val="99800"/>
              </a:lnSpc>
              <a:spcBef>
                <a:spcPts val="100"/>
              </a:spcBef>
            </a:pPr>
            <a:r>
              <a:rPr sz="900" spc="-20" dirty="0">
                <a:latin typeface="Microsoft Sans Serif"/>
                <a:cs typeface="Microsoft Sans Serif"/>
              </a:rPr>
              <a:t>6</a:t>
            </a:r>
            <a:r>
              <a:rPr sz="900" spc="-30" baseline="27777" dirty="0">
                <a:latin typeface="Verdana"/>
                <a:cs typeface="Verdana"/>
              </a:rPr>
              <a:t>3</a:t>
            </a:r>
            <a:r>
              <a:rPr sz="900" spc="-20" dirty="0">
                <a:latin typeface="Microsoft Sans Serif"/>
                <a:cs typeface="Microsoft Sans Serif"/>
              </a:rPr>
              <a:t>.</a:t>
            </a:r>
            <a:r>
              <a:rPr sz="900" spc="-15" dirty="0">
                <a:latin typeface="Microsoft Sans Serif"/>
                <a:cs typeface="Microsoft Sans Serif"/>
              </a:rPr>
              <a:t> </a:t>
            </a:r>
            <a:r>
              <a:rPr sz="900" b="1" dirty="0">
                <a:latin typeface="Arial"/>
                <a:cs typeface="Arial"/>
              </a:rPr>
              <a:t>При</a:t>
            </a:r>
            <a:r>
              <a:rPr sz="900" b="1" spc="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разработке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основной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общеобразовательной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программы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организации</a:t>
            </a:r>
            <a:r>
              <a:rPr sz="900" spc="-5" dirty="0">
                <a:latin typeface="Microsoft Sans Serif"/>
                <a:cs typeface="Microsoft Sans Serif"/>
              </a:rPr>
              <a:t>, осуществляющие образовательную деятельность </a:t>
            </a:r>
            <a:r>
              <a:rPr sz="900" spc="-10" dirty="0">
                <a:latin typeface="Microsoft Sans Serif"/>
                <a:cs typeface="Microsoft Sans Serif"/>
              </a:rPr>
              <a:t>по имеющим </a:t>
            </a:r>
            <a:r>
              <a:rPr sz="900" spc="-5" dirty="0">
                <a:latin typeface="Microsoft Sans Serif"/>
                <a:cs typeface="Microsoft Sans Serif"/>
              </a:rPr>
              <a:t> государственную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15" dirty="0">
                <a:latin typeface="Microsoft Sans Serif"/>
                <a:cs typeface="Microsoft Sans Serif"/>
              </a:rPr>
              <a:t>аккредитацию</a:t>
            </a:r>
            <a:r>
              <a:rPr sz="900" spc="-10" dirty="0">
                <a:latin typeface="Microsoft Sans Serif"/>
                <a:cs typeface="Microsoft Sans Serif"/>
              </a:rPr>
              <a:t> образовательным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15" dirty="0">
                <a:latin typeface="Microsoft Sans Serif"/>
                <a:cs typeface="Microsoft Sans Serif"/>
              </a:rPr>
              <a:t>программам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начального </a:t>
            </a:r>
            <a:r>
              <a:rPr sz="900" spc="-22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общего, основного общего, среднего общего образования, </a:t>
            </a:r>
            <a:r>
              <a:rPr sz="900" spc="-5" dirty="0">
                <a:latin typeface="Microsoft Sans Serif"/>
                <a:cs typeface="Microsoft Sans Serif"/>
              </a:rPr>
              <a:t>предусматривают 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непосредственное</a:t>
            </a:r>
            <a:r>
              <a:rPr sz="9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применение</a:t>
            </a:r>
            <a:r>
              <a:rPr sz="9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при</a:t>
            </a:r>
            <a:r>
              <a:rPr sz="9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реализации</a:t>
            </a:r>
            <a:r>
              <a:rPr sz="9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обязательной</a:t>
            </a:r>
            <a:r>
              <a:rPr sz="9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части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образовательной </a:t>
            </a:r>
            <a:r>
              <a:rPr sz="900" spc="-10" dirty="0">
                <a:latin typeface="Microsoft Sans Serif"/>
                <a:cs typeface="Microsoft Sans Serif"/>
              </a:rPr>
              <a:t>программы</a:t>
            </a:r>
            <a:r>
              <a:rPr sz="900" spc="-5" dirty="0">
                <a:latin typeface="Microsoft Sans Serif"/>
                <a:cs typeface="Microsoft Sans Serif"/>
              </a:rPr>
              <a:t> начального </a:t>
            </a:r>
            <a:r>
              <a:rPr sz="900" spc="-10" dirty="0">
                <a:latin typeface="Microsoft Sans Serif"/>
                <a:cs typeface="Microsoft Sans Serif"/>
              </a:rPr>
              <a:t>общего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образования</a:t>
            </a:r>
            <a:r>
              <a:rPr sz="900" spc="-5" dirty="0">
                <a:latin typeface="Microsoft Sans Serif"/>
                <a:cs typeface="Microsoft Sans Serif"/>
              </a:rPr>
              <a:t> федеральных 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рабочих </a:t>
            </a:r>
            <a:r>
              <a:rPr sz="900" spc="-15" dirty="0">
                <a:latin typeface="Microsoft Sans Serif"/>
                <a:cs typeface="Microsoft Sans Serif"/>
              </a:rPr>
              <a:t>программ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по </a:t>
            </a:r>
            <a:r>
              <a:rPr sz="9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учебным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предметам «Русский язык», «Литературное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чтение»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и</a:t>
            </a:r>
            <a:r>
              <a:rPr sz="9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«Окружающий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мир»</a:t>
            </a:r>
            <a:r>
              <a:rPr sz="900" spc="-5" dirty="0">
                <a:latin typeface="Microsoft Sans Serif"/>
                <a:cs typeface="Microsoft Sans Serif"/>
              </a:rPr>
              <a:t>,</a:t>
            </a:r>
            <a:r>
              <a:rPr sz="900" dirty="0">
                <a:latin typeface="Microsoft Sans Serif"/>
                <a:cs typeface="Microsoft Sans Serif"/>
              </a:rPr>
              <a:t> а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при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реализации</a:t>
            </a:r>
            <a:r>
              <a:rPr sz="900" spc="-5" dirty="0">
                <a:latin typeface="Microsoft Sans Serif"/>
                <a:cs typeface="Microsoft Sans Serif"/>
              </a:rPr>
              <a:t> обязательной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части 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образовательных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15" dirty="0">
                <a:latin typeface="Microsoft Sans Serif"/>
                <a:cs typeface="Microsoft Sans Serif"/>
              </a:rPr>
              <a:t>программ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основного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общего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и</a:t>
            </a:r>
            <a:r>
              <a:rPr sz="9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среднего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общего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образования</a:t>
            </a:r>
            <a:r>
              <a:rPr sz="900" b="1" u="sng" spc="2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федеральных</a:t>
            </a:r>
            <a:r>
              <a:rPr sz="900" b="1" u="sng" spc="2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рабочих</a:t>
            </a:r>
            <a:r>
              <a:rPr sz="900" b="1" u="sng" spc="2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программ</a:t>
            </a:r>
            <a:r>
              <a:rPr sz="900" b="1" u="sng" spc="2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по</a:t>
            </a:r>
            <a:r>
              <a:rPr sz="900" b="1" u="sng" spc="2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учебным</a:t>
            </a:r>
            <a:r>
              <a:rPr sz="900" b="1" u="sng" spc="2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предметам</a:t>
            </a:r>
            <a:endParaRPr sz="900" dirty="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25"/>
              </a:spcBef>
              <a:tabLst>
                <a:tab pos="756285" algn="l"/>
                <a:tab pos="1320800" algn="l"/>
                <a:tab pos="2326005" algn="l"/>
                <a:tab pos="3154045" algn="l"/>
              </a:tabLst>
            </a:pP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«Русский	язык»,	«Литература»,	«История»,	«Обществознание»,</a:t>
            </a:r>
            <a:endParaRPr sz="900" dirty="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25"/>
              </a:spcBef>
            </a:pP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«География»</a:t>
            </a:r>
            <a:r>
              <a:rPr sz="9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и</a:t>
            </a:r>
            <a:r>
              <a:rPr sz="9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«Основы</a:t>
            </a:r>
            <a:r>
              <a:rPr sz="9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безопасности</a:t>
            </a:r>
            <a:r>
              <a:rPr sz="9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жизнедеятельности»</a:t>
            </a:r>
            <a:r>
              <a:rPr sz="900" b="1" spc="-5" dirty="0">
                <a:latin typeface="Arial"/>
                <a:cs typeface="Arial"/>
              </a:rPr>
              <a:t>.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25340" y="3146551"/>
            <a:ext cx="4392930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 marR="30480">
              <a:lnSpc>
                <a:spcPct val="102200"/>
              </a:lnSpc>
              <a:spcBef>
                <a:spcPts val="75"/>
              </a:spcBef>
              <a:tabLst>
                <a:tab pos="313055" algn="l"/>
                <a:tab pos="1219835" algn="l"/>
                <a:tab pos="1583690" algn="l"/>
                <a:tab pos="2369185" algn="l"/>
                <a:tab pos="3529965" algn="l"/>
              </a:tabLst>
            </a:pPr>
            <a:r>
              <a:rPr sz="900" spc="-5" dirty="0">
                <a:latin typeface="Microsoft Sans Serif"/>
                <a:cs typeface="Microsoft Sans Serif"/>
              </a:rPr>
              <a:t>6</a:t>
            </a:r>
            <a:r>
              <a:rPr sz="900" spc="-75" baseline="27777" dirty="0">
                <a:latin typeface="Verdana"/>
                <a:cs typeface="Verdana"/>
              </a:rPr>
              <a:t>4</a:t>
            </a:r>
            <a:r>
              <a:rPr sz="900" dirty="0">
                <a:latin typeface="Microsoft Sans Serif"/>
                <a:cs typeface="Microsoft Sans Serif"/>
              </a:rPr>
              <a:t>.	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Орга</a:t>
            </a:r>
            <a:r>
              <a:rPr sz="9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н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и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з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ации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,	о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су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щ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еств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л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я</a:t>
            </a:r>
            <a:r>
              <a:rPr sz="9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ю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щ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и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е	о</a:t>
            </a:r>
            <a:r>
              <a:rPr sz="9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б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р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а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зо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вате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л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ь</a:t>
            </a:r>
            <a:r>
              <a:rPr sz="9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н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у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ю	де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яте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л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ь</a:t>
            </a:r>
            <a:r>
              <a:rPr sz="9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н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сть</a:t>
            </a:r>
            <a:r>
              <a:rPr sz="900" dirty="0">
                <a:latin typeface="Microsoft Sans Serif"/>
                <a:cs typeface="Microsoft Sans Serif"/>
              </a:rPr>
              <a:t>,  </a:t>
            </a:r>
            <a:r>
              <a:rPr sz="900" spc="-15" dirty="0">
                <a:latin typeface="Microsoft Sans Serif"/>
                <a:cs typeface="Microsoft Sans Serif"/>
              </a:rPr>
              <a:t>указанные</a:t>
            </a:r>
            <a:r>
              <a:rPr sz="900" spc="35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в</a:t>
            </a:r>
            <a:r>
              <a:rPr sz="900" spc="35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частях</a:t>
            </a:r>
            <a:r>
              <a:rPr sz="900" spc="35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6</a:t>
            </a:r>
            <a:r>
              <a:rPr sz="900" spc="355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и	</a:t>
            </a:r>
            <a:r>
              <a:rPr sz="900" spc="-30" dirty="0">
                <a:latin typeface="Microsoft Sans Serif"/>
                <a:cs typeface="Microsoft Sans Serif"/>
              </a:rPr>
              <a:t>6</a:t>
            </a:r>
            <a:r>
              <a:rPr sz="900" spc="-44" baseline="27777" dirty="0">
                <a:latin typeface="Verdana"/>
                <a:cs typeface="Verdana"/>
              </a:rPr>
              <a:t>1</a:t>
            </a:r>
            <a:r>
              <a:rPr sz="900" spc="37" baseline="27777" dirty="0">
                <a:latin typeface="Verdana"/>
                <a:cs typeface="Verdana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настоящей</a:t>
            </a:r>
            <a:r>
              <a:rPr sz="900" spc="114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статьи,</a:t>
            </a:r>
            <a:r>
              <a:rPr sz="900" spc="120" dirty="0">
                <a:latin typeface="Microsoft Sans Serif"/>
                <a:cs typeface="Microsoft Sans Serif"/>
              </a:rPr>
              <a:t> </a:t>
            </a:r>
            <a:r>
              <a:rPr sz="900" b="1" spc="-5" dirty="0">
                <a:latin typeface="Arial"/>
                <a:cs typeface="Arial"/>
              </a:rPr>
              <a:t>вправе</a:t>
            </a:r>
            <a:r>
              <a:rPr sz="900" b="1" spc="9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непосредственно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650740" y="3414776"/>
            <a:ext cx="11563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34719" algn="l"/>
              </a:tabLst>
            </a:pPr>
            <a:r>
              <a:rPr sz="900" b="1" spc="-10" dirty="0">
                <a:latin typeface="Arial"/>
                <a:cs typeface="Arial"/>
              </a:rPr>
              <a:t>п</a:t>
            </a:r>
            <a:r>
              <a:rPr sz="900" b="1" dirty="0">
                <a:latin typeface="Arial"/>
                <a:cs typeface="Arial"/>
              </a:rPr>
              <a:t>р</a:t>
            </a:r>
            <a:r>
              <a:rPr sz="900" b="1" spc="-5" dirty="0">
                <a:latin typeface="Arial"/>
                <a:cs typeface="Arial"/>
              </a:rPr>
              <a:t>име</a:t>
            </a:r>
            <a:r>
              <a:rPr sz="900" b="1" spc="-10" dirty="0">
                <a:latin typeface="Arial"/>
                <a:cs typeface="Arial"/>
              </a:rPr>
              <a:t>н</a:t>
            </a:r>
            <a:r>
              <a:rPr sz="900" b="1" dirty="0">
                <a:latin typeface="Arial"/>
                <a:cs typeface="Arial"/>
              </a:rPr>
              <a:t>я</a:t>
            </a:r>
            <a:r>
              <a:rPr sz="900" b="1" spc="-5" dirty="0">
                <a:latin typeface="Arial"/>
                <a:cs typeface="Arial"/>
              </a:rPr>
              <a:t>т</a:t>
            </a:r>
            <a:r>
              <a:rPr sz="900" b="1" dirty="0">
                <a:latin typeface="Arial"/>
                <a:cs typeface="Arial"/>
              </a:rPr>
              <a:t>ь	</a:t>
            </a:r>
            <a:r>
              <a:rPr sz="900" b="1" spc="-10" dirty="0">
                <a:latin typeface="Arial"/>
                <a:cs typeface="Arial"/>
              </a:rPr>
              <a:t>п</a:t>
            </a:r>
            <a:r>
              <a:rPr sz="900" b="1" dirty="0">
                <a:latin typeface="Arial"/>
                <a:cs typeface="Arial"/>
              </a:rPr>
              <a:t>ри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50740" y="3554983"/>
            <a:ext cx="1349375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5"/>
              </a:spcBef>
            </a:pPr>
            <a:r>
              <a:rPr sz="900" b="1" dirty="0">
                <a:latin typeface="Arial"/>
                <a:cs typeface="Arial"/>
              </a:rPr>
              <a:t>о</a:t>
            </a:r>
            <a:r>
              <a:rPr sz="900" b="1" spc="-10" dirty="0">
                <a:latin typeface="Arial"/>
                <a:cs typeface="Arial"/>
              </a:rPr>
              <a:t>б</a:t>
            </a:r>
            <a:r>
              <a:rPr sz="900" b="1" dirty="0">
                <a:latin typeface="Arial"/>
                <a:cs typeface="Arial"/>
              </a:rPr>
              <a:t>щ</a:t>
            </a:r>
            <a:r>
              <a:rPr sz="900" b="1" spc="-5" dirty="0">
                <a:latin typeface="Arial"/>
                <a:cs typeface="Arial"/>
              </a:rPr>
              <a:t>е</a:t>
            </a:r>
            <a:r>
              <a:rPr sz="900" b="1" dirty="0">
                <a:latin typeface="Arial"/>
                <a:cs typeface="Arial"/>
              </a:rPr>
              <a:t>о</a:t>
            </a:r>
            <a:r>
              <a:rPr sz="900" b="1" spc="-10" dirty="0">
                <a:latin typeface="Arial"/>
                <a:cs typeface="Arial"/>
              </a:rPr>
              <a:t>б</a:t>
            </a:r>
            <a:r>
              <a:rPr sz="900" b="1" dirty="0">
                <a:latin typeface="Arial"/>
                <a:cs typeface="Arial"/>
              </a:rPr>
              <a:t>р</a:t>
            </a:r>
            <a:r>
              <a:rPr sz="900" b="1" spc="-5" dirty="0">
                <a:latin typeface="Arial"/>
                <a:cs typeface="Arial"/>
              </a:rPr>
              <a:t>а</a:t>
            </a:r>
            <a:r>
              <a:rPr sz="900" b="1" dirty="0">
                <a:latin typeface="Arial"/>
                <a:cs typeface="Arial"/>
              </a:rPr>
              <a:t>зо</a:t>
            </a:r>
            <a:r>
              <a:rPr sz="900" b="1" spc="-5" dirty="0">
                <a:latin typeface="Arial"/>
                <a:cs typeface="Arial"/>
              </a:rPr>
              <a:t>вате</a:t>
            </a:r>
            <a:r>
              <a:rPr sz="900" b="1" dirty="0">
                <a:latin typeface="Arial"/>
                <a:cs typeface="Arial"/>
              </a:rPr>
              <a:t>л</a:t>
            </a:r>
            <a:r>
              <a:rPr sz="900" b="1" spc="-5" dirty="0">
                <a:latin typeface="Arial"/>
                <a:cs typeface="Arial"/>
              </a:rPr>
              <a:t>ь</a:t>
            </a:r>
            <a:r>
              <a:rPr sz="900" b="1" spc="-10" dirty="0">
                <a:latin typeface="Arial"/>
                <a:cs typeface="Arial"/>
              </a:rPr>
              <a:t>ны</a:t>
            </a:r>
            <a:r>
              <a:rPr sz="900" b="1" dirty="0">
                <a:latin typeface="Arial"/>
                <a:cs typeface="Arial"/>
              </a:rPr>
              <a:t>х  о</a:t>
            </a:r>
            <a:r>
              <a:rPr sz="900" b="1" spc="-10" dirty="0">
                <a:latin typeface="Arial"/>
                <a:cs typeface="Arial"/>
              </a:rPr>
              <a:t>б</a:t>
            </a:r>
            <a:r>
              <a:rPr sz="900" b="1" dirty="0">
                <a:latin typeface="Arial"/>
                <a:cs typeface="Arial"/>
              </a:rPr>
              <a:t>щ</a:t>
            </a:r>
            <a:r>
              <a:rPr sz="900" b="1" spc="-5" dirty="0">
                <a:latin typeface="Arial"/>
                <a:cs typeface="Arial"/>
              </a:rPr>
              <a:t>е</a:t>
            </a:r>
            <a:r>
              <a:rPr sz="900" b="1" dirty="0">
                <a:latin typeface="Arial"/>
                <a:cs typeface="Arial"/>
              </a:rPr>
              <a:t>о</a:t>
            </a:r>
            <a:r>
              <a:rPr sz="900" b="1" spc="-10" dirty="0">
                <a:latin typeface="Arial"/>
                <a:cs typeface="Arial"/>
              </a:rPr>
              <a:t>б</a:t>
            </a:r>
            <a:r>
              <a:rPr sz="900" b="1" dirty="0">
                <a:latin typeface="Arial"/>
                <a:cs typeface="Arial"/>
              </a:rPr>
              <a:t>р</a:t>
            </a:r>
            <a:r>
              <a:rPr sz="900" b="1" spc="-5" dirty="0">
                <a:latin typeface="Arial"/>
                <a:cs typeface="Arial"/>
              </a:rPr>
              <a:t>а</a:t>
            </a:r>
            <a:r>
              <a:rPr sz="900" b="1" dirty="0">
                <a:latin typeface="Arial"/>
                <a:cs typeface="Arial"/>
              </a:rPr>
              <a:t>зо</a:t>
            </a:r>
            <a:r>
              <a:rPr sz="900" b="1" spc="-5" dirty="0">
                <a:latin typeface="Arial"/>
                <a:cs typeface="Arial"/>
              </a:rPr>
              <a:t>вате</a:t>
            </a:r>
            <a:r>
              <a:rPr sz="900" b="1" dirty="0">
                <a:latin typeface="Arial"/>
                <a:cs typeface="Arial"/>
              </a:rPr>
              <a:t>л</a:t>
            </a:r>
            <a:r>
              <a:rPr sz="900" b="1" spc="-5" dirty="0">
                <a:latin typeface="Arial"/>
                <a:cs typeface="Arial"/>
              </a:rPr>
              <a:t>ь</a:t>
            </a:r>
            <a:r>
              <a:rPr sz="900" b="1" spc="-10" dirty="0">
                <a:latin typeface="Arial"/>
                <a:cs typeface="Arial"/>
              </a:rPr>
              <a:t>ны</a:t>
            </a:r>
            <a:r>
              <a:rPr sz="900" b="1" dirty="0">
                <a:latin typeface="Arial"/>
                <a:cs typeface="Arial"/>
              </a:rPr>
              <a:t>е</a:t>
            </a:r>
            <a:endParaRPr sz="9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71234" y="3414776"/>
            <a:ext cx="871855" cy="443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реализации</a:t>
            </a:r>
            <a:endParaRPr sz="900">
              <a:latin typeface="Arial"/>
              <a:cs typeface="Arial"/>
            </a:endParaRPr>
          </a:p>
          <a:p>
            <a:pPr marL="12700" marR="5080" indent="256540">
              <a:lnSpc>
                <a:spcPct val="102200"/>
              </a:lnSpc>
            </a:pPr>
            <a:r>
              <a:rPr sz="900" b="1" spc="-5" dirty="0">
                <a:latin typeface="Arial"/>
                <a:cs typeface="Arial"/>
              </a:rPr>
              <a:t>программ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программы</a:t>
            </a:r>
            <a:r>
              <a:rPr sz="900" spc="-5" dirty="0">
                <a:latin typeface="Microsoft Sans Serif"/>
                <a:cs typeface="Microsoft Sans Serif"/>
              </a:rPr>
              <a:t>,</a:t>
            </a:r>
            <a:r>
              <a:rPr sz="900" spc="20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а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13575" y="3414776"/>
            <a:ext cx="1232535" cy="4432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37490" marR="134620" indent="-175260">
              <a:lnSpc>
                <a:spcPct val="102200"/>
              </a:lnSpc>
              <a:spcBef>
                <a:spcPts val="75"/>
              </a:spcBef>
            </a:pPr>
            <a:r>
              <a:rPr sz="900" b="1" spc="-5" dirty="0">
                <a:latin typeface="Arial"/>
                <a:cs typeface="Arial"/>
              </a:rPr>
              <a:t>с</a:t>
            </a:r>
            <a:r>
              <a:rPr sz="900" b="1" dirty="0">
                <a:latin typeface="Arial"/>
                <a:cs typeface="Arial"/>
              </a:rPr>
              <a:t>оо</a:t>
            </a:r>
            <a:r>
              <a:rPr sz="900" b="1" spc="-5" dirty="0">
                <a:latin typeface="Arial"/>
                <a:cs typeface="Arial"/>
              </a:rPr>
              <a:t>тветству</a:t>
            </a:r>
            <a:r>
              <a:rPr sz="900" b="1" spc="-10" dirty="0">
                <a:latin typeface="Arial"/>
                <a:cs typeface="Arial"/>
              </a:rPr>
              <a:t>ю</a:t>
            </a:r>
            <a:r>
              <a:rPr sz="900" b="1" dirty="0">
                <a:latin typeface="Arial"/>
                <a:cs typeface="Arial"/>
              </a:rPr>
              <a:t>щ</a:t>
            </a:r>
            <a:r>
              <a:rPr sz="900" b="1" spc="-5" dirty="0">
                <a:latin typeface="Arial"/>
                <a:cs typeface="Arial"/>
              </a:rPr>
              <a:t>и</a:t>
            </a:r>
            <a:r>
              <a:rPr sz="900" b="1" dirty="0">
                <a:latin typeface="Arial"/>
                <a:cs typeface="Arial"/>
              </a:rPr>
              <a:t>х  </a:t>
            </a:r>
            <a:r>
              <a:rPr sz="900" b="1" spc="-5" dirty="0">
                <a:latin typeface="Arial"/>
                <a:cs typeface="Arial"/>
              </a:rPr>
              <a:t>федеральные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900" spc="-20" dirty="0">
                <a:latin typeface="Microsoft Sans Serif"/>
                <a:cs typeface="Microsoft Sans Serif"/>
              </a:rPr>
              <a:t>также</a:t>
            </a:r>
            <a:r>
              <a:rPr sz="900" spc="434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предусмотреть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17865" y="3414776"/>
            <a:ext cx="675005" cy="4432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79375" algn="r">
              <a:lnSpc>
                <a:spcPct val="102200"/>
              </a:lnSpc>
              <a:spcBef>
                <a:spcPts val="75"/>
              </a:spcBef>
            </a:pPr>
            <a:r>
              <a:rPr sz="900" b="1" dirty="0">
                <a:latin typeface="Arial"/>
                <a:cs typeface="Arial"/>
              </a:rPr>
              <a:t>о</a:t>
            </a:r>
            <a:r>
              <a:rPr sz="900" b="1" spc="-5" dirty="0">
                <a:latin typeface="Arial"/>
                <a:cs typeface="Arial"/>
              </a:rPr>
              <a:t>с</a:t>
            </a:r>
            <a:r>
              <a:rPr sz="900" b="1" spc="-10" dirty="0">
                <a:latin typeface="Arial"/>
                <a:cs typeface="Arial"/>
              </a:rPr>
              <a:t>н</a:t>
            </a:r>
            <a:r>
              <a:rPr sz="900" b="1" dirty="0">
                <a:latin typeface="Arial"/>
                <a:cs typeface="Arial"/>
              </a:rPr>
              <a:t>о</a:t>
            </a:r>
            <a:r>
              <a:rPr sz="900" b="1" spc="-5" dirty="0">
                <a:latin typeface="Arial"/>
                <a:cs typeface="Arial"/>
              </a:rPr>
              <a:t>в</a:t>
            </a:r>
            <a:r>
              <a:rPr sz="900" b="1" spc="-10" dirty="0">
                <a:latin typeface="Arial"/>
                <a:cs typeface="Arial"/>
              </a:rPr>
              <a:t>ны</a:t>
            </a:r>
            <a:r>
              <a:rPr sz="900" b="1" dirty="0">
                <a:latin typeface="Arial"/>
                <a:cs typeface="Arial"/>
              </a:rPr>
              <a:t>х  </a:t>
            </a:r>
            <a:r>
              <a:rPr sz="900" b="1" spc="-5" dirty="0">
                <a:latin typeface="Arial"/>
                <a:cs typeface="Arial"/>
              </a:rPr>
              <a:t>основные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пр</a:t>
            </a:r>
            <a:r>
              <a:rPr sz="900" spc="-10" dirty="0">
                <a:latin typeface="Microsoft Sans Serif"/>
                <a:cs typeface="Microsoft Sans Serif"/>
              </a:rPr>
              <a:t>и</a:t>
            </a:r>
            <a:r>
              <a:rPr sz="900" spc="-20" dirty="0">
                <a:latin typeface="Microsoft Sans Serif"/>
                <a:cs typeface="Microsoft Sans Serif"/>
              </a:rPr>
              <a:t>м</a:t>
            </a:r>
            <a:r>
              <a:rPr sz="900" spc="-10" dirty="0">
                <a:latin typeface="Microsoft Sans Serif"/>
                <a:cs typeface="Microsoft Sans Serif"/>
              </a:rPr>
              <a:t>е</a:t>
            </a:r>
            <a:r>
              <a:rPr sz="900" spc="-5" dirty="0">
                <a:latin typeface="Microsoft Sans Serif"/>
                <a:cs typeface="Microsoft Sans Serif"/>
              </a:rPr>
              <a:t>н</a:t>
            </a:r>
            <a:r>
              <a:rPr sz="900" spc="-10" dirty="0">
                <a:latin typeface="Microsoft Sans Serif"/>
                <a:cs typeface="Microsoft Sans Serif"/>
              </a:rPr>
              <a:t>е</a:t>
            </a:r>
            <a:r>
              <a:rPr sz="900" spc="-5" dirty="0">
                <a:latin typeface="Microsoft Sans Serif"/>
                <a:cs typeface="Microsoft Sans Serif"/>
              </a:rPr>
              <a:t>н</a:t>
            </a:r>
            <a:r>
              <a:rPr sz="900" spc="-10" dirty="0">
                <a:latin typeface="Microsoft Sans Serif"/>
                <a:cs typeface="Microsoft Sans Serif"/>
              </a:rPr>
              <a:t>и</a:t>
            </a:r>
            <a:r>
              <a:rPr sz="900" dirty="0">
                <a:latin typeface="Microsoft Sans Serif"/>
                <a:cs typeface="Microsoft Sans Serif"/>
              </a:rPr>
              <a:t>е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650740" y="3832352"/>
            <a:ext cx="43421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Microsoft Sans Serif"/>
                <a:cs typeface="Microsoft Sans Serif"/>
              </a:rPr>
              <a:t>федерального</a:t>
            </a:r>
            <a:r>
              <a:rPr sz="900" spc="24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учебного</a:t>
            </a:r>
            <a:r>
              <a:rPr sz="900" spc="245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плана</a:t>
            </a:r>
            <a:r>
              <a:rPr sz="900" spc="245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и</a:t>
            </a:r>
            <a:r>
              <a:rPr sz="900" spc="245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(или)</a:t>
            </a:r>
            <a:r>
              <a:rPr sz="900" spc="25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федерального</a:t>
            </a:r>
            <a:r>
              <a:rPr sz="900" spc="24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календарного</a:t>
            </a:r>
            <a:r>
              <a:rPr sz="900" spc="24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учебного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918261" y="3935983"/>
            <a:ext cx="1822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50" spc="-44" baseline="-18518" dirty="0">
                <a:latin typeface="Microsoft Sans Serif"/>
                <a:cs typeface="Microsoft Sans Serif"/>
              </a:rPr>
              <a:t>6</a:t>
            </a:r>
            <a:r>
              <a:rPr sz="600" spc="-30" dirty="0">
                <a:latin typeface="Verdana"/>
                <a:cs typeface="Verdana"/>
              </a:rPr>
              <a:t>3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650740" y="3972559"/>
            <a:ext cx="43421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31745" algn="l"/>
              </a:tabLst>
            </a:pPr>
            <a:r>
              <a:rPr sz="900" spc="-15" dirty="0">
                <a:latin typeface="Microsoft Sans Serif"/>
                <a:cs typeface="Microsoft Sans Serif"/>
              </a:rPr>
              <a:t>графика</a:t>
            </a:r>
            <a:r>
              <a:rPr sz="900" spc="24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и</a:t>
            </a:r>
            <a:r>
              <a:rPr sz="900" spc="24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(или)</a:t>
            </a:r>
            <a:r>
              <a:rPr sz="900" spc="25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не</a:t>
            </a:r>
            <a:r>
              <a:rPr sz="900" spc="245" dirty="0">
                <a:latin typeface="Microsoft Sans Serif"/>
                <a:cs typeface="Microsoft Sans Serif"/>
              </a:rPr>
              <a:t> </a:t>
            </a:r>
            <a:r>
              <a:rPr sz="900" spc="-15" dirty="0">
                <a:latin typeface="Microsoft Sans Serif"/>
                <a:cs typeface="Microsoft Sans Serif"/>
              </a:rPr>
              <a:t>указанных</a:t>
            </a:r>
            <a:r>
              <a:rPr sz="900" spc="25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в</a:t>
            </a:r>
            <a:r>
              <a:rPr sz="900" spc="24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части	настоящей</a:t>
            </a:r>
            <a:r>
              <a:rPr sz="900" spc="22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статьи</a:t>
            </a:r>
            <a:r>
              <a:rPr sz="900" spc="225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федеральных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50740" y="4100576"/>
            <a:ext cx="4342130" cy="4432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just">
              <a:lnSpc>
                <a:spcPct val="102200"/>
              </a:lnSpc>
              <a:spcBef>
                <a:spcPts val="75"/>
              </a:spcBef>
            </a:pPr>
            <a:r>
              <a:rPr sz="900" spc="-5" dirty="0">
                <a:latin typeface="Microsoft Sans Serif"/>
                <a:cs typeface="Microsoft Sans Serif"/>
              </a:rPr>
              <a:t>рабочих </a:t>
            </a:r>
            <a:r>
              <a:rPr sz="900" spc="-15" dirty="0">
                <a:latin typeface="Microsoft Sans Serif"/>
                <a:cs typeface="Microsoft Sans Serif"/>
              </a:rPr>
              <a:t>программ </a:t>
            </a:r>
            <a:r>
              <a:rPr sz="900" spc="-5" dirty="0">
                <a:latin typeface="Microsoft Sans Serif"/>
                <a:cs typeface="Microsoft Sans Serif"/>
              </a:rPr>
              <a:t>учебных предметов, </a:t>
            </a:r>
            <a:r>
              <a:rPr sz="900" spc="-10" dirty="0">
                <a:latin typeface="Microsoft Sans Serif"/>
                <a:cs typeface="Microsoft Sans Serif"/>
              </a:rPr>
              <a:t>курсов, </a:t>
            </a:r>
            <a:r>
              <a:rPr sz="900" spc="-5" dirty="0">
                <a:latin typeface="Microsoft Sans Serif"/>
                <a:cs typeface="Microsoft Sans Serif"/>
              </a:rPr>
              <a:t>дисциплин (модулей). 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В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этом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случае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соответствующая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учебно-методическая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документация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не 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разрабатывается.</a:t>
            </a:r>
            <a:endParaRPr sz="9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425815" y="4787900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24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H="1">
            <a:off x="4572000" y="4937523"/>
            <a:ext cx="4320480" cy="0"/>
          </a:xfrm>
          <a:prstGeom prst="line">
            <a:avLst/>
          </a:prstGeom>
          <a:ln w="19050">
            <a:solidFill>
              <a:srgbClr val="0023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884368" y="4731990"/>
            <a:ext cx="802432" cy="216024"/>
          </a:xfrm>
        </p:spPr>
        <p:txBody>
          <a:bodyPr/>
          <a:lstStyle/>
          <a:p>
            <a:fld id="{BE2F41D6-E52A-42C1-B23D-6AD0E96D1AD9}" type="slidenum">
              <a:rPr lang="ru-RU" sz="105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2</a:t>
            </a:fld>
            <a:endParaRPr lang="ru-RU" sz="10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069" t="20678" r="19821" b="10927"/>
          <a:stretch/>
        </p:blipFill>
        <p:spPr>
          <a:xfrm>
            <a:off x="251520" y="2225870"/>
            <a:ext cx="5110276" cy="28447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8712" t="24918" r="33722" b="7036"/>
          <a:stretch/>
        </p:blipFill>
        <p:spPr>
          <a:xfrm>
            <a:off x="5383335" y="699542"/>
            <a:ext cx="3400418" cy="34847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325" t="40060" r="23372" b="14531"/>
          <a:stretch/>
        </p:blipFill>
        <p:spPr>
          <a:xfrm>
            <a:off x="467544" y="139913"/>
            <a:ext cx="432048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489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4318" y="18288"/>
            <a:ext cx="2030095" cy="65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dirty="0">
                <a:solidFill>
                  <a:srgbClr val="000000"/>
                </a:solidFill>
              </a:rPr>
              <a:t>В</a:t>
            </a:r>
            <a:r>
              <a:rPr sz="4100" spc="-15" dirty="0">
                <a:solidFill>
                  <a:srgbClr val="000000"/>
                </a:solidFill>
              </a:rPr>
              <a:t>а</a:t>
            </a:r>
            <a:r>
              <a:rPr sz="4100" dirty="0">
                <a:solidFill>
                  <a:srgbClr val="000000"/>
                </a:solidFill>
              </a:rPr>
              <a:t>жн</a:t>
            </a:r>
            <a:r>
              <a:rPr sz="4100" spc="-5" dirty="0">
                <a:solidFill>
                  <a:srgbClr val="000000"/>
                </a:solidFill>
              </a:rPr>
              <a:t>о</a:t>
            </a:r>
            <a:r>
              <a:rPr sz="4100" dirty="0">
                <a:solidFill>
                  <a:srgbClr val="000000"/>
                </a:solidFill>
              </a:rPr>
              <a:t>!!!</a:t>
            </a:r>
            <a:endParaRPr sz="4100"/>
          </a:p>
        </p:txBody>
      </p:sp>
      <p:grpSp>
        <p:nvGrpSpPr>
          <p:cNvPr id="3" name="object 3"/>
          <p:cNvGrpSpPr/>
          <p:nvPr/>
        </p:nvGrpSpPr>
        <p:grpSpPr>
          <a:xfrm>
            <a:off x="112712" y="0"/>
            <a:ext cx="9031605" cy="5143500"/>
            <a:chOff x="112712" y="0"/>
            <a:chExt cx="9031605" cy="5143500"/>
          </a:xfrm>
        </p:grpSpPr>
        <p:sp>
          <p:nvSpPr>
            <p:cNvPr id="4" name="object 4"/>
            <p:cNvSpPr/>
            <p:nvPr/>
          </p:nvSpPr>
          <p:spPr>
            <a:xfrm>
              <a:off x="112712" y="757237"/>
              <a:ext cx="6605905" cy="0"/>
            </a:xfrm>
            <a:custGeom>
              <a:avLst/>
              <a:gdLst/>
              <a:ahLst/>
              <a:cxnLst/>
              <a:rect l="l" t="t" r="r" b="b"/>
              <a:pathLst>
                <a:path w="6605905">
                  <a:moveTo>
                    <a:pt x="0" y="0"/>
                  </a:moveTo>
                  <a:lnTo>
                    <a:pt x="6605587" y="1"/>
                  </a:lnTo>
                </a:path>
              </a:pathLst>
            </a:custGeom>
            <a:ln w="15875">
              <a:solidFill>
                <a:srgbClr val="3A6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33654" y="0"/>
              <a:ext cx="4010344" cy="51435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33653" y="0"/>
              <a:ext cx="4010346" cy="259010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33653" y="2590105"/>
              <a:ext cx="3817037" cy="255339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9062" y="1347787"/>
              <a:ext cx="706755" cy="706755"/>
            </a:xfrm>
            <a:custGeom>
              <a:avLst/>
              <a:gdLst/>
              <a:ahLst/>
              <a:cxnLst/>
              <a:rect l="l" t="t" r="r" b="b"/>
              <a:pathLst>
                <a:path w="706755" h="706755">
                  <a:moveTo>
                    <a:pt x="353218" y="0"/>
                  </a:moveTo>
                  <a:lnTo>
                    <a:pt x="305288" y="3224"/>
                  </a:lnTo>
                  <a:lnTo>
                    <a:pt x="259319" y="12617"/>
                  </a:lnTo>
                  <a:lnTo>
                    <a:pt x="215729" y="27757"/>
                  </a:lnTo>
                  <a:lnTo>
                    <a:pt x="174942" y="48224"/>
                  </a:lnTo>
                  <a:lnTo>
                    <a:pt x="137377" y="73597"/>
                  </a:lnTo>
                  <a:lnTo>
                    <a:pt x="103455" y="103455"/>
                  </a:lnTo>
                  <a:lnTo>
                    <a:pt x="73597" y="137377"/>
                  </a:lnTo>
                  <a:lnTo>
                    <a:pt x="48224" y="174942"/>
                  </a:lnTo>
                  <a:lnTo>
                    <a:pt x="27757" y="215730"/>
                  </a:lnTo>
                  <a:lnTo>
                    <a:pt x="12617" y="259319"/>
                  </a:lnTo>
                  <a:lnTo>
                    <a:pt x="3224" y="305289"/>
                  </a:lnTo>
                  <a:lnTo>
                    <a:pt x="0" y="353218"/>
                  </a:lnTo>
                  <a:lnTo>
                    <a:pt x="3224" y="401148"/>
                  </a:lnTo>
                  <a:lnTo>
                    <a:pt x="12617" y="447118"/>
                  </a:lnTo>
                  <a:lnTo>
                    <a:pt x="27757" y="490707"/>
                  </a:lnTo>
                  <a:lnTo>
                    <a:pt x="48224" y="531494"/>
                  </a:lnTo>
                  <a:lnTo>
                    <a:pt x="73597" y="569060"/>
                  </a:lnTo>
                  <a:lnTo>
                    <a:pt x="103455" y="602982"/>
                  </a:lnTo>
                  <a:lnTo>
                    <a:pt x="137377" y="632839"/>
                  </a:lnTo>
                  <a:lnTo>
                    <a:pt x="174942" y="658212"/>
                  </a:lnTo>
                  <a:lnTo>
                    <a:pt x="215729" y="678679"/>
                  </a:lnTo>
                  <a:lnTo>
                    <a:pt x="259319" y="693820"/>
                  </a:lnTo>
                  <a:lnTo>
                    <a:pt x="305288" y="703213"/>
                  </a:lnTo>
                  <a:lnTo>
                    <a:pt x="353218" y="706437"/>
                  </a:lnTo>
                  <a:lnTo>
                    <a:pt x="401148" y="703213"/>
                  </a:lnTo>
                  <a:lnTo>
                    <a:pt x="447117" y="693820"/>
                  </a:lnTo>
                  <a:lnTo>
                    <a:pt x="490707" y="678679"/>
                  </a:lnTo>
                  <a:lnTo>
                    <a:pt x="531494" y="658212"/>
                  </a:lnTo>
                  <a:lnTo>
                    <a:pt x="569059" y="632839"/>
                  </a:lnTo>
                  <a:lnTo>
                    <a:pt x="602981" y="602982"/>
                  </a:lnTo>
                  <a:lnTo>
                    <a:pt x="632839" y="569060"/>
                  </a:lnTo>
                  <a:lnTo>
                    <a:pt x="658212" y="531494"/>
                  </a:lnTo>
                  <a:lnTo>
                    <a:pt x="678679" y="490707"/>
                  </a:lnTo>
                  <a:lnTo>
                    <a:pt x="693819" y="447118"/>
                  </a:lnTo>
                  <a:lnTo>
                    <a:pt x="703212" y="401148"/>
                  </a:lnTo>
                  <a:lnTo>
                    <a:pt x="706437" y="353218"/>
                  </a:lnTo>
                  <a:lnTo>
                    <a:pt x="703212" y="305289"/>
                  </a:lnTo>
                  <a:lnTo>
                    <a:pt x="693819" y="259319"/>
                  </a:lnTo>
                  <a:lnTo>
                    <a:pt x="678679" y="215730"/>
                  </a:lnTo>
                  <a:lnTo>
                    <a:pt x="658212" y="174942"/>
                  </a:lnTo>
                  <a:lnTo>
                    <a:pt x="632839" y="137377"/>
                  </a:lnTo>
                  <a:lnTo>
                    <a:pt x="602981" y="103455"/>
                  </a:lnTo>
                  <a:lnTo>
                    <a:pt x="569059" y="73597"/>
                  </a:lnTo>
                  <a:lnTo>
                    <a:pt x="531494" y="48224"/>
                  </a:lnTo>
                  <a:lnTo>
                    <a:pt x="490707" y="27757"/>
                  </a:lnTo>
                  <a:lnTo>
                    <a:pt x="447117" y="12617"/>
                  </a:lnTo>
                  <a:lnTo>
                    <a:pt x="401148" y="3224"/>
                  </a:lnTo>
                  <a:lnTo>
                    <a:pt x="353218" y="0"/>
                  </a:lnTo>
                  <a:close/>
                </a:path>
              </a:pathLst>
            </a:custGeom>
            <a:solidFill>
              <a:srgbClr val="8AC7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9875" y="1506537"/>
              <a:ext cx="387350" cy="38893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9062" y="2571750"/>
              <a:ext cx="765175" cy="763905"/>
            </a:xfrm>
            <a:custGeom>
              <a:avLst/>
              <a:gdLst/>
              <a:ahLst/>
              <a:cxnLst/>
              <a:rect l="l" t="t" r="r" b="b"/>
              <a:pathLst>
                <a:path w="765175" h="763904">
                  <a:moveTo>
                    <a:pt x="382587" y="0"/>
                  </a:moveTo>
                  <a:lnTo>
                    <a:pt x="334596" y="2974"/>
                  </a:lnTo>
                  <a:lnTo>
                    <a:pt x="288384" y="11660"/>
                  </a:lnTo>
                  <a:lnTo>
                    <a:pt x="244309" y="25699"/>
                  </a:lnTo>
                  <a:lnTo>
                    <a:pt x="202731" y="44733"/>
                  </a:lnTo>
                  <a:lnTo>
                    <a:pt x="164007" y="68404"/>
                  </a:lnTo>
                  <a:lnTo>
                    <a:pt x="128495" y="96355"/>
                  </a:lnTo>
                  <a:lnTo>
                    <a:pt x="96556" y="128229"/>
                  </a:lnTo>
                  <a:lnTo>
                    <a:pt x="68546" y="163666"/>
                  </a:lnTo>
                  <a:lnTo>
                    <a:pt x="44826" y="202310"/>
                  </a:lnTo>
                  <a:lnTo>
                    <a:pt x="25752" y="243802"/>
                  </a:lnTo>
                  <a:lnTo>
                    <a:pt x="11684" y="287785"/>
                  </a:lnTo>
                  <a:lnTo>
                    <a:pt x="2980" y="333902"/>
                  </a:lnTo>
                  <a:lnTo>
                    <a:pt x="0" y="381793"/>
                  </a:lnTo>
                  <a:lnTo>
                    <a:pt x="2980" y="429685"/>
                  </a:lnTo>
                  <a:lnTo>
                    <a:pt x="11684" y="475801"/>
                  </a:lnTo>
                  <a:lnTo>
                    <a:pt x="25752" y="519784"/>
                  </a:lnTo>
                  <a:lnTo>
                    <a:pt x="44826" y="561277"/>
                  </a:lnTo>
                  <a:lnTo>
                    <a:pt x="68546" y="599920"/>
                  </a:lnTo>
                  <a:lnTo>
                    <a:pt x="96556" y="635358"/>
                  </a:lnTo>
                  <a:lnTo>
                    <a:pt x="128495" y="667231"/>
                  </a:lnTo>
                  <a:lnTo>
                    <a:pt x="164007" y="695182"/>
                  </a:lnTo>
                  <a:lnTo>
                    <a:pt x="202731" y="718854"/>
                  </a:lnTo>
                  <a:lnTo>
                    <a:pt x="244309" y="737888"/>
                  </a:lnTo>
                  <a:lnTo>
                    <a:pt x="288384" y="751927"/>
                  </a:lnTo>
                  <a:lnTo>
                    <a:pt x="334596" y="760612"/>
                  </a:lnTo>
                  <a:lnTo>
                    <a:pt x="382587" y="763587"/>
                  </a:lnTo>
                  <a:lnTo>
                    <a:pt x="430578" y="760612"/>
                  </a:lnTo>
                  <a:lnTo>
                    <a:pt x="476790" y="751927"/>
                  </a:lnTo>
                  <a:lnTo>
                    <a:pt x="520865" y="737888"/>
                  </a:lnTo>
                  <a:lnTo>
                    <a:pt x="562443" y="718854"/>
                  </a:lnTo>
                  <a:lnTo>
                    <a:pt x="601167" y="695182"/>
                  </a:lnTo>
                  <a:lnTo>
                    <a:pt x="636679" y="667231"/>
                  </a:lnTo>
                  <a:lnTo>
                    <a:pt x="668618" y="635358"/>
                  </a:lnTo>
                  <a:lnTo>
                    <a:pt x="696628" y="599920"/>
                  </a:lnTo>
                  <a:lnTo>
                    <a:pt x="720348" y="561277"/>
                  </a:lnTo>
                  <a:lnTo>
                    <a:pt x="739422" y="519784"/>
                  </a:lnTo>
                  <a:lnTo>
                    <a:pt x="753490" y="475801"/>
                  </a:lnTo>
                  <a:lnTo>
                    <a:pt x="762194" y="429685"/>
                  </a:lnTo>
                  <a:lnTo>
                    <a:pt x="765175" y="381793"/>
                  </a:lnTo>
                  <a:lnTo>
                    <a:pt x="762194" y="333902"/>
                  </a:lnTo>
                  <a:lnTo>
                    <a:pt x="753490" y="287785"/>
                  </a:lnTo>
                  <a:lnTo>
                    <a:pt x="739422" y="243802"/>
                  </a:lnTo>
                  <a:lnTo>
                    <a:pt x="720348" y="202310"/>
                  </a:lnTo>
                  <a:lnTo>
                    <a:pt x="696628" y="163666"/>
                  </a:lnTo>
                  <a:lnTo>
                    <a:pt x="668618" y="128229"/>
                  </a:lnTo>
                  <a:lnTo>
                    <a:pt x="636679" y="96355"/>
                  </a:lnTo>
                  <a:lnTo>
                    <a:pt x="601167" y="68404"/>
                  </a:lnTo>
                  <a:lnTo>
                    <a:pt x="562443" y="44733"/>
                  </a:lnTo>
                  <a:lnTo>
                    <a:pt x="520865" y="25699"/>
                  </a:lnTo>
                  <a:lnTo>
                    <a:pt x="476790" y="11660"/>
                  </a:lnTo>
                  <a:lnTo>
                    <a:pt x="430578" y="2974"/>
                  </a:lnTo>
                  <a:lnTo>
                    <a:pt x="382587" y="0"/>
                  </a:lnTo>
                  <a:close/>
                </a:path>
              </a:pathLst>
            </a:custGeom>
            <a:solidFill>
              <a:srgbClr val="8AC7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7975" y="2759075"/>
              <a:ext cx="387350" cy="38893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9062" y="3752850"/>
              <a:ext cx="763905" cy="763905"/>
            </a:xfrm>
            <a:custGeom>
              <a:avLst/>
              <a:gdLst/>
              <a:ahLst/>
              <a:cxnLst/>
              <a:rect l="l" t="t" r="r" b="b"/>
              <a:pathLst>
                <a:path w="763905" h="763904">
                  <a:moveTo>
                    <a:pt x="381793" y="0"/>
                  </a:moveTo>
                  <a:lnTo>
                    <a:pt x="333902" y="2974"/>
                  </a:lnTo>
                  <a:lnTo>
                    <a:pt x="287785" y="11660"/>
                  </a:lnTo>
                  <a:lnTo>
                    <a:pt x="243802" y="25699"/>
                  </a:lnTo>
                  <a:lnTo>
                    <a:pt x="202310" y="44733"/>
                  </a:lnTo>
                  <a:lnTo>
                    <a:pt x="163666" y="68404"/>
                  </a:lnTo>
                  <a:lnTo>
                    <a:pt x="128229" y="96356"/>
                  </a:lnTo>
                  <a:lnTo>
                    <a:pt x="96355" y="128229"/>
                  </a:lnTo>
                  <a:lnTo>
                    <a:pt x="68404" y="163666"/>
                  </a:lnTo>
                  <a:lnTo>
                    <a:pt x="44733" y="202310"/>
                  </a:lnTo>
                  <a:lnTo>
                    <a:pt x="25699" y="243803"/>
                  </a:lnTo>
                  <a:lnTo>
                    <a:pt x="11660" y="287786"/>
                  </a:lnTo>
                  <a:lnTo>
                    <a:pt x="2974" y="333902"/>
                  </a:lnTo>
                  <a:lnTo>
                    <a:pt x="0" y="381793"/>
                  </a:lnTo>
                  <a:lnTo>
                    <a:pt x="2974" y="429685"/>
                  </a:lnTo>
                  <a:lnTo>
                    <a:pt x="11660" y="475801"/>
                  </a:lnTo>
                  <a:lnTo>
                    <a:pt x="25699" y="519784"/>
                  </a:lnTo>
                  <a:lnTo>
                    <a:pt x="44733" y="561277"/>
                  </a:lnTo>
                  <a:lnTo>
                    <a:pt x="68404" y="599920"/>
                  </a:lnTo>
                  <a:lnTo>
                    <a:pt x="96355" y="635358"/>
                  </a:lnTo>
                  <a:lnTo>
                    <a:pt x="128229" y="667231"/>
                  </a:lnTo>
                  <a:lnTo>
                    <a:pt x="163666" y="695183"/>
                  </a:lnTo>
                  <a:lnTo>
                    <a:pt x="202310" y="718854"/>
                  </a:lnTo>
                  <a:lnTo>
                    <a:pt x="243802" y="737888"/>
                  </a:lnTo>
                  <a:lnTo>
                    <a:pt x="287785" y="751927"/>
                  </a:lnTo>
                  <a:lnTo>
                    <a:pt x="333902" y="760613"/>
                  </a:lnTo>
                  <a:lnTo>
                    <a:pt x="381793" y="763587"/>
                  </a:lnTo>
                  <a:lnTo>
                    <a:pt x="429684" y="760613"/>
                  </a:lnTo>
                  <a:lnTo>
                    <a:pt x="475801" y="751927"/>
                  </a:lnTo>
                  <a:lnTo>
                    <a:pt x="519784" y="737888"/>
                  </a:lnTo>
                  <a:lnTo>
                    <a:pt x="561276" y="718854"/>
                  </a:lnTo>
                  <a:lnTo>
                    <a:pt x="599920" y="695183"/>
                  </a:lnTo>
                  <a:lnTo>
                    <a:pt x="635357" y="667231"/>
                  </a:lnTo>
                  <a:lnTo>
                    <a:pt x="667231" y="635358"/>
                  </a:lnTo>
                  <a:lnTo>
                    <a:pt x="695182" y="599920"/>
                  </a:lnTo>
                  <a:lnTo>
                    <a:pt x="718853" y="561277"/>
                  </a:lnTo>
                  <a:lnTo>
                    <a:pt x="737887" y="519784"/>
                  </a:lnTo>
                  <a:lnTo>
                    <a:pt x="751926" y="475801"/>
                  </a:lnTo>
                  <a:lnTo>
                    <a:pt x="760612" y="429685"/>
                  </a:lnTo>
                  <a:lnTo>
                    <a:pt x="763587" y="381793"/>
                  </a:lnTo>
                  <a:lnTo>
                    <a:pt x="760612" y="333902"/>
                  </a:lnTo>
                  <a:lnTo>
                    <a:pt x="751926" y="287786"/>
                  </a:lnTo>
                  <a:lnTo>
                    <a:pt x="737887" y="243803"/>
                  </a:lnTo>
                  <a:lnTo>
                    <a:pt x="718853" y="202310"/>
                  </a:lnTo>
                  <a:lnTo>
                    <a:pt x="695182" y="163666"/>
                  </a:lnTo>
                  <a:lnTo>
                    <a:pt x="667231" y="128229"/>
                  </a:lnTo>
                  <a:lnTo>
                    <a:pt x="635357" y="96356"/>
                  </a:lnTo>
                  <a:lnTo>
                    <a:pt x="599920" y="68404"/>
                  </a:lnTo>
                  <a:lnTo>
                    <a:pt x="561276" y="44733"/>
                  </a:lnTo>
                  <a:lnTo>
                    <a:pt x="519784" y="25699"/>
                  </a:lnTo>
                  <a:lnTo>
                    <a:pt x="475801" y="11660"/>
                  </a:lnTo>
                  <a:lnTo>
                    <a:pt x="429684" y="2974"/>
                  </a:lnTo>
                  <a:lnTo>
                    <a:pt x="381793" y="0"/>
                  </a:lnTo>
                  <a:close/>
                </a:path>
              </a:pathLst>
            </a:custGeom>
            <a:solidFill>
              <a:srgbClr val="8AC7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388" y="3951287"/>
              <a:ext cx="388936" cy="38735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195512" y="2355850"/>
              <a:ext cx="4523105" cy="0"/>
            </a:xfrm>
            <a:custGeom>
              <a:avLst/>
              <a:gdLst/>
              <a:ahLst/>
              <a:cxnLst/>
              <a:rect l="l" t="t" r="r" b="b"/>
              <a:pathLst>
                <a:path w="4523105">
                  <a:moveTo>
                    <a:pt x="0" y="0"/>
                  </a:moveTo>
                  <a:lnTo>
                    <a:pt x="4522787" y="1"/>
                  </a:lnTo>
                </a:path>
              </a:pathLst>
            </a:custGeom>
            <a:ln w="19050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138362" y="3508375"/>
              <a:ext cx="4521200" cy="0"/>
            </a:xfrm>
            <a:custGeom>
              <a:avLst/>
              <a:gdLst/>
              <a:ahLst/>
              <a:cxnLst/>
              <a:rect l="l" t="t" r="r" b="b"/>
              <a:pathLst>
                <a:path w="4521200">
                  <a:moveTo>
                    <a:pt x="0" y="0"/>
                  </a:moveTo>
                  <a:lnTo>
                    <a:pt x="4521200" y="1"/>
                  </a:lnTo>
                </a:path>
              </a:pathLst>
            </a:custGeom>
            <a:ln w="19050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005205" y="1363979"/>
            <a:ext cx="7601584" cy="37108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0795">
              <a:lnSpc>
                <a:spcPct val="99500"/>
              </a:lnSpc>
              <a:spcBef>
                <a:spcPts val="105"/>
              </a:spcBef>
            </a:pPr>
            <a:r>
              <a:rPr sz="1400" u="sng" spc="-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Принцип</a:t>
            </a:r>
            <a:r>
              <a:rPr sz="1400" u="sng" spc="2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индивидуализации</a:t>
            </a:r>
            <a:r>
              <a:rPr sz="1400" u="sng" spc="2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обучения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: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spc="-40" dirty="0" smtClean="0">
                <a:latin typeface="Microsoft Sans Serif"/>
                <a:cs typeface="Microsoft Sans Serif"/>
              </a:rPr>
              <a:t>ФОП</a:t>
            </a:r>
            <a:r>
              <a:rPr sz="1400" spc="25" dirty="0" smtClean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СОО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предусматривает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возможность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и 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механизмы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разработки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индивидуальных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программ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и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учебных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планов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для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обучения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детей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с </a:t>
            </a:r>
            <a:r>
              <a:rPr sz="1400" spc="-35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особыми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способностями,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потребностями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и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интересами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с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учетом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мнения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родителей 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(законных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представителей)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обучающегося;</a:t>
            </a:r>
            <a:endParaRPr sz="14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latin typeface="Microsoft Sans Serif"/>
              <a:cs typeface="Microsoft Sans Serif"/>
            </a:endParaRPr>
          </a:p>
          <a:p>
            <a:pPr marL="57150" marR="165735">
              <a:lnSpc>
                <a:spcPct val="99500"/>
              </a:lnSpc>
            </a:pPr>
            <a:r>
              <a:rPr sz="1400" u="sng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В</a:t>
            </a:r>
            <a:r>
              <a:rPr sz="1400" u="sng" spc="4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целях</a:t>
            </a:r>
            <a:r>
              <a:rPr sz="1400" u="sng" spc="4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удовлетворения</a:t>
            </a:r>
            <a:r>
              <a:rPr sz="1400" u="sng" spc="4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2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образовательных</a:t>
            </a:r>
            <a:r>
              <a:rPr sz="1400" u="sng" spc="4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потребностей</a:t>
            </a:r>
            <a:r>
              <a:rPr sz="1400" u="sng" spc="4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и</a:t>
            </a:r>
            <a:r>
              <a:rPr sz="1400" u="sng" spc="4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интересов</a:t>
            </a:r>
            <a:r>
              <a:rPr sz="1400" u="sng" spc="4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обучающихся 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u="sng" spc="-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могут</a:t>
            </a:r>
            <a:r>
              <a:rPr sz="1400" u="sng" spc="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разрабатываться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индивидуальные</a:t>
            </a:r>
            <a:r>
              <a:rPr sz="1400" u="sng" spc="2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учебные</a:t>
            </a:r>
            <a:r>
              <a:rPr sz="1400" u="sng" spc="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планы</a:t>
            </a:r>
            <a:r>
              <a:rPr sz="1400" spc="-5" dirty="0">
                <a:latin typeface="Microsoft Sans Serif"/>
                <a:cs typeface="Microsoft Sans Serif"/>
              </a:rPr>
              <a:t>,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том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числе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для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ускоренного 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обучения,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пределах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осваиваемой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программы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среднего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общего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образования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порядке, </a:t>
            </a:r>
            <a:r>
              <a:rPr sz="1400" spc="-35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установленном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локальными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нормативными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актами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образовательной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организации.</a:t>
            </a:r>
            <a:endParaRPr sz="14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00" dirty="0">
              <a:latin typeface="Microsoft Sans Serif"/>
              <a:cs typeface="Microsoft Sans Serif"/>
            </a:endParaRPr>
          </a:p>
          <a:p>
            <a:pPr marL="57150" marR="239395">
              <a:lnSpc>
                <a:spcPct val="99000"/>
              </a:lnSpc>
            </a:pPr>
            <a:r>
              <a:rPr sz="1400" u="heavy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В</a:t>
            </a:r>
            <a:r>
              <a:rPr sz="1400" u="heavy" spc="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heavy" spc="-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интересах</a:t>
            </a:r>
            <a:r>
              <a:rPr sz="1400" u="heavy" spc="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heavy" spc="-1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обучающихся,</a:t>
            </a:r>
            <a:r>
              <a:rPr sz="1400" u="heavy" spc="1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heavy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с</a:t>
            </a:r>
            <a:r>
              <a:rPr sz="1400" u="heavy" spc="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heavy" spc="-1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участием</a:t>
            </a:r>
            <a:r>
              <a:rPr sz="1400" u="heavy" spc="2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heavy" spc="-1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обучающихся</a:t>
            </a:r>
            <a:r>
              <a:rPr sz="1400" u="heavy" spc="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heavy" spc="-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и</a:t>
            </a:r>
            <a:r>
              <a:rPr sz="1400" u="heavy" spc="2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heavy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их</a:t>
            </a:r>
            <a:r>
              <a:rPr sz="1400" u="heavy" spc="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heavy" spc="-1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семей</a:t>
            </a:r>
            <a:r>
              <a:rPr sz="1400" u="heavy" spc="3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могут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разрабатываться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индивидуальные</a:t>
            </a:r>
            <a:r>
              <a:rPr sz="1400" u="sng" spc="1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учебные</a:t>
            </a:r>
            <a:r>
              <a:rPr sz="1400" u="sng" spc="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планы</a:t>
            </a:r>
            <a:r>
              <a:rPr sz="1400" spc="-5" dirty="0">
                <a:latin typeface="Microsoft Sans Serif"/>
                <a:cs typeface="Microsoft Sans Serif"/>
              </a:rPr>
              <a:t>,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рамках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которых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u="sng" spc="-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формируется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индивидуальная 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u="sng" spc="-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траектория</a:t>
            </a:r>
            <a:r>
              <a:rPr sz="1400" u="sng" spc="2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развития</a:t>
            </a:r>
            <a:r>
              <a:rPr sz="1400" u="sng" spc="3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обучающегося</a:t>
            </a:r>
            <a:r>
              <a:rPr sz="1400" u="sng" spc="3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(содержание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учебных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предметов,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курсов,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модулей, 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темп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и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формы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образования).</a:t>
            </a:r>
            <a:endParaRPr sz="14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50" dirty="0">
              <a:latin typeface="Microsoft Sans Serif"/>
              <a:cs typeface="Microsoft Sans Serif"/>
            </a:endParaRPr>
          </a:p>
          <a:p>
            <a:pPr marR="5080" algn="r">
              <a:lnSpc>
                <a:spcPct val="100000"/>
              </a:lnSpc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25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4953" y="57403"/>
            <a:ext cx="710945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solidFill>
                  <a:srgbClr val="000000"/>
                </a:solidFill>
                <a:latin typeface="Arial"/>
                <a:cs typeface="Arial"/>
              </a:rPr>
              <a:t>ФПУ:</a:t>
            </a:r>
            <a:r>
              <a:rPr sz="24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КОМПЛЕКТЫ</a:t>
            </a:r>
            <a:r>
              <a:rPr sz="24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00"/>
                </a:solidFill>
                <a:latin typeface="Arial"/>
                <a:cs typeface="Arial"/>
              </a:rPr>
              <a:t>ПО</a:t>
            </a:r>
            <a:r>
              <a:rPr sz="24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00"/>
                </a:solidFill>
                <a:latin typeface="Arial"/>
                <a:cs typeface="Arial"/>
              </a:rPr>
              <a:t>УЧЕБНЫМ</a:t>
            </a:r>
            <a:r>
              <a:rPr sz="24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000000"/>
                </a:solidFill>
                <a:latin typeface="Arial"/>
                <a:cs typeface="Arial"/>
              </a:rPr>
              <a:t>ПРЕДМЕТАМ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162" y="0"/>
            <a:ext cx="155575" cy="638175"/>
          </a:xfrm>
          <a:custGeom>
            <a:avLst/>
            <a:gdLst/>
            <a:ahLst/>
            <a:cxnLst/>
            <a:rect l="l" t="t" r="r" b="b"/>
            <a:pathLst>
              <a:path w="155575" h="638175">
                <a:moveTo>
                  <a:pt x="155575" y="0"/>
                </a:moveTo>
                <a:lnTo>
                  <a:pt x="0" y="0"/>
                </a:lnTo>
                <a:lnTo>
                  <a:pt x="0" y="638175"/>
                </a:lnTo>
                <a:lnTo>
                  <a:pt x="155575" y="638175"/>
                </a:lnTo>
                <a:lnTo>
                  <a:pt x="155575" y="0"/>
                </a:lnTo>
                <a:close/>
              </a:path>
            </a:pathLst>
          </a:custGeom>
          <a:solidFill>
            <a:srgbClr val="FF7C8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439745" y="0"/>
            <a:ext cx="1704339" cy="1348105"/>
            <a:chOff x="7439745" y="0"/>
            <a:chExt cx="1704339" cy="13481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77070" y="671292"/>
              <a:ext cx="666929" cy="67656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39745" y="326517"/>
              <a:ext cx="1037325" cy="10213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39745" y="0"/>
              <a:ext cx="1704254" cy="13478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39745" y="0"/>
              <a:ext cx="1020222" cy="326516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323850" y="498475"/>
            <a:ext cx="5267325" cy="0"/>
          </a:xfrm>
          <a:custGeom>
            <a:avLst/>
            <a:gdLst/>
            <a:ahLst/>
            <a:cxnLst/>
            <a:rect l="l" t="t" r="r" b="b"/>
            <a:pathLst>
              <a:path w="5267325">
                <a:moveTo>
                  <a:pt x="0" y="0"/>
                </a:moveTo>
                <a:lnTo>
                  <a:pt x="5267325" y="1"/>
                </a:lnTo>
              </a:path>
            </a:pathLst>
          </a:custGeom>
          <a:ln w="15875">
            <a:solidFill>
              <a:srgbClr val="3A6E8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7423" y="4908803"/>
            <a:ext cx="71272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Microsoft Sans Serif"/>
                <a:cs typeface="Microsoft Sans Serif"/>
              </a:rPr>
              <a:t>образовательную</a:t>
            </a:r>
            <a:r>
              <a:rPr sz="800" spc="3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деятельность</a:t>
            </a:r>
            <a:r>
              <a:rPr sz="800" spc="2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и</a:t>
            </a:r>
            <a:r>
              <a:rPr sz="800" spc="4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установления</a:t>
            </a:r>
            <a:r>
              <a:rPr sz="800" spc="4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предельного</a:t>
            </a:r>
            <a:r>
              <a:rPr sz="800" spc="40" dirty="0">
                <a:latin typeface="Microsoft Sans Serif"/>
                <a:cs typeface="Microsoft Sans Serif"/>
              </a:rPr>
              <a:t> </a:t>
            </a:r>
            <a:r>
              <a:rPr sz="800" spc="-10" dirty="0">
                <a:latin typeface="Microsoft Sans Serif"/>
                <a:cs typeface="Microsoft Sans Serif"/>
              </a:rPr>
              <a:t>срока</a:t>
            </a:r>
            <a:r>
              <a:rPr sz="800" spc="4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использования</a:t>
            </a:r>
            <a:r>
              <a:rPr sz="800" spc="40" dirty="0">
                <a:latin typeface="Microsoft Sans Serif"/>
                <a:cs typeface="Microsoft Sans Serif"/>
              </a:rPr>
              <a:t> </a:t>
            </a:r>
            <a:r>
              <a:rPr sz="800" spc="-10" dirty="0">
                <a:latin typeface="Microsoft Sans Serif"/>
                <a:cs typeface="Microsoft Sans Serif"/>
              </a:rPr>
              <a:t>исключенных</a:t>
            </a:r>
            <a:r>
              <a:rPr sz="800" spc="35" dirty="0">
                <a:latin typeface="Microsoft Sans Serif"/>
                <a:cs typeface="Microsoft Sans Serif"/>
              </a:rPr>
              <a:t> </a:t>
            </a:r>
            <a:r>
              <a:rPr sz="800" spc="-10" dirty="0">
                <a:latin typeface="Microsoft Sans Serif"/>
                <a:cs typeface="Microsoft Sans Serif"/>
              </a:rPr>
              <a:t>учебников»</a:t>
            </a:r>
            <a:r>
              <a:rPr sz="800" spc="4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(Зарегистрирован</a:t>
            </a:r>
            <a:r>
              <a:rPr sz="800" spc="30" dirty="0">
                <a:latin typeface="Microsoft Sans Serif"/>
                <a:cs typeface="Microsoft Sans Serif"/>
              </a:rPr>
              <a:t> </a:t>
            </a:r>
            <a:r>
              <a:rPr sz="800" dirty="0">
                <a:latin typeface="Microsoft Sans Serif"/>
                <a:cs typeface="Microsoft Sans Serif"/>
              </a:rPr>
              <a:t>01.11.2022</a:t>
            </a:r>
            <a:r>
              <a:rPr sz="800" spc="40" dirty="0">
                <a:latin typeface="Microsoft Sans Serif"/>
                <a:cs typeface="Microsoft Sans Serif"/>
              </a:rPr>
              <a:t> </a:t>
            </a:r>
            <a:r>
              <a:rPr sz="800" spc="55" dirty="0">
                <a:latin typeface="Microsoft Sans Serif"/>
                <a:cs typeface="Microsoft Sans Serif"/>
              </a:rPr>
              <a:t>№</a:t>
            </a:r>
            <a:r>
              <a:rPr sz="800" spc="40" dirty="0">
                <a:latin typeface="Microsoft Sans Serif"/>
                <a:cs typeface="Microsoft Sans Serif"/>
              </a:rPr>
              <a:t> </a:t>
            </a:r>
            <a:r>
              <a:rPr sz="800" dirty="0">
                <a:latin typeface="Microsoft Sans Serif"/>
                <a:cs typeface="Microsoft Sans Serif"/>
              </a:rPr>
              <a:t>70799)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3528" y="851915"/>
            <a:ext cx="2564130" cy="1165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НОО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900" b="1" dirty="0">
                <a:latin typeface="Arial"/>
                <a:cs typeface="Arial"/>
              </a:rPr>
              <a:t>1</a:t>
            </a:r>
            <a:r>
              <a:rPr sz="900" b="1" spc="-5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комплект:</a:t>
            </a:r>
            <a:endParaRPr sz="900">
              <a:latin typeface="Arial"/>
              <a:cs typeface="Arial"/>
            </a:endParaRPr>
          </a:p>
          <a:p>
            <a:pPr marL="12700" marR="5080">
              <a:lnSpc>
                <a:spcPct val="99400"/>
              </a:lnSpc>
              <a:spcBef>
                <a:spcPts val="30"/>
              </a:spcBef>
            </a:pPr>
            <a:r>
              <a:rPr sz="900" spc="-10" dirty="0">
                <a:latin typeface="Microsoft Sans Serif"/>
                <a:cs typeface="Microsoft Sans Serif"/>
              </a:rPr>
              <a:t>Русский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язык,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Литературное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чтение,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Испанский </a:t>
            </a:r>
            <a:r>
              <a:rPr sz="900" spc="-225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язык,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Китайский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язык,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Математика, 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Изобразительное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искусство,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spc="-15" dirty="0">
                <a:latin typeface="Microsoft Sans Serif"/>
                <a:cs typeface="Microsoft Sans Serif"/>
              </a:rPr>
              <a:t>Музыка, 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spc="-15" dirty="0">
                <a:latin typeface="Microsoft Sans Serif"/>
                <a:cs typeface="Microsoft Sans Serif"/>
              </a:rPr>
              <a:t>Окружающий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мир,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Технология,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Основы 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религиозных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культур</a:t>
            </a:r>
            <a:r>
              <a:rPr sz="900" spc="3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и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светской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этики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9075" y="4368800"/>
            <a:ext cx="8674100" cy="0"/>
          </a:xfrm>
          <a:custGeom>
            <a:avLst/>
            <a:gdLst/>
            <a:ahLst/>
            <a:cxnLst/>
            <a:rect l="l" t="t" r="r" b="b"/>
            <a:pathLst>
              <a:path w="8674100">
                <a:moveTo>
                  <a:pt x="0" y="0"/>
                </a:moveTo>
                <a:lnTo>
                  <a:pt x="8674100" y="1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225425" y="906462"/>
            <a:ext cx="8667750" cy="3205480"/>
            <a:chOff x="225425" y="906462"/>
            <a:chExt cx="8667750" cy="3205480"/>
          </a:xfrm>
        </p:grpSpPr>
        <p:sp>
          <p:nvSpPr>
            <p:cNvPr id="14" name="object 14"/>
            <p:cNvSpPr/>
            <p:nvPr/>
          </p:nvSpPr>
          <p:spPr>
            <a:xfrm>
              <a:off x="2843212" y="906462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1" y="3200400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84887" y="906462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1" y="3200400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25425" y="4106862"/>
              <a:ext cx="8667750" cy="0"/>
            </a:xfrm>
            <a:custGeom>
              <a:avLst/>
              <a:gdLst/>
              <a:ahLst/>
              <a:cxnLst/>
              <a:rect l="l" t="t" r="r" b="b"/>
              <a:pathLst>
                <a:path w="8667750">
                  <a:moveTo>
                    <a:pt x="0" y="0"/>
                  </a:moveTo>
                  <a:lnTo>
                    <a:pt x="8667750" y="1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97815" y="2360167"/>
            <a:ext cx="1534795" cy="14884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050" marR="380365">
              <a:lnSpc>
                <a:spcPct val="99400"/>
              </a:lnSpc>
              <a:spcBef>
                <a:spcPts val="105"/>
              </a:spcBef>
            </a:pPr>
            <a:r>
              <a:rPr sz="900" b="1" spc="-5" dirty="0">
                <a:latin typeface="Arial"/>
                <a:cs typeface="Arial"/>
              </a:rPr>
              <a:t>2-3 комплекта: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Английский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25" dirty="0">
                <a:latin typeface="Microsoft Sans Serif"/>
                <a:cs typeface="Microsoft Sans Serif"/>
              </a:rPr>
              <a:t>язык </a:t>
            </a:r>
            <a:r>
              <a:rPr sz="900" spc="-20" dirty="0">
                <a:latin typeface="Microsoft Sans Serif"/>
                <a:cs typeface="Microsoft Sans Serif"/>
              </a:rPr>
              <a:t> </a:t>
            </a:r>
            <a:r>
              <a:rPr sz="900" spc="-15" dirty="0">
                <a:latin typeface="Microsoft Sans Serif"/>
                <a:cs typeface="Microsoft Sans Serif"/>
              </a:rPr>
              <a:t>Немецкий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30" dirty="0">
                <a:latin typeface="Microsoft Sans Serif"/>
                <a:cs typeface="Microsoft Sans Serif"/>
              </a:rPr>
              <a:t>язык </a:t>
            </a:r>
            <a:r>
              <a:rPr sz="900" spc="-25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Французский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spc="-25" dirty="0">
                <a:latin typeface="Microsoft Sans Serif"/>
                <a:cs typeface="Microsoft Sans Serif"/>
              </a:rPr>
              <a:t>язык </a:t>
            </a:r>
            <a:r>
              <a:rPr sz="900" spc="-20" dirty="0">
                <a:latin typeface="Microsoft Sans Serif"/>
                <a:cs typeface="Microsoft Sans Serif"/>
              </a:rPr>
              <a:t> </a:t>
            </a:r>
            <a:r>
              <a:rPr sz="900" spc="-25" dirty="0">
                <a:latin typeface="Microsoft Sans Serif"/>
                <a:cs typeface="Microsoft Sans Serif"/>
              </a:rPr>
              <a:t>Физическая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культура</a:t>
            </a:r>
            <a:endParaRPr sz="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900" spc="-5" dirty="0">
                <a:latin typeface="Microsoft Sans Serif"/>
                <a:cs typeface="Microsoft Sans Serif"/>
              </a:rPr>
              <a:t>Родной</a:t>
            </a:r>
            <a:r>
              <a:rPr sz="900" spc="-30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язык:</a:t>
            </a:r>
            <a:endParaRPr sz="900">
              <a:latin typeface="Microsoft Sans Serif"/>
              <a:cs typeface="Microsoft Sans Serif"/>
            </a:endParaRPr>
          </a:p>
          <a:p>
            <a:pPr marL="12700">
              <a:lnSpc>
                <a:spcPts val="1045"/>
              </a:lnSpc>
              <a:spcBef>
                <a:spcPts val="20"/>
              </a:spcBef>
            </a:pPr>
            <a:r>
              <a:rPr sz="900" spc="-5" dirty="0">
                <a:latin typeface="Microsoft Sans Serif"/>
                <a:cs typeface="Microsoft Sans Serif"/>
              </a:rPr>
              <a:t>31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комплект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по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22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языкам;</a:t>
            </a:r>
            <a:endParaRPr sz="900">
              <a:latin typeface="Microsoft Sans Serif"/>
              <a:cs typeface="Microsoft Sans Serif"/>
            </a:endParaRPr>
          </a:p>
          <a:p>
            <a:pPr marL="12700">
              <a:lnSpc>
                <a:spcPts val="1045"/>
              </a:lnSpc>
            </a:pPr>
            <a:r>
              <a:rPr sz="900" spc="-10" dirty="0">
                <a:latin typeface="Microsoft Sans Serif"/>
                <a:cs typeface="Microsoft Sans Serif"/>
              </a:rPr>
              <a:t>Литературное</a:t>
            </a:r>
            <a:r>
              <a:rPr sz="900" spc="-15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чтение</a:t>
            </a:r>
            <a:endParaRPr sz="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900" spc="-5" dirty="0">
                <a:latin typeface="Microsoft Sans Serif"/>
                <a:cs typeface="Microsoft Sans Serif"/>
              </a:rPr>
              <a:t>на </a:t>
            </a:r>
            <a:r>
              <a:rPr sz="900" spc="-10" dirty="0">
                <a:latin typeface="Microsoft Sans Serif"/>
                <a:cs typeface="Microsoft Sans Serif"/>
              </a:rPr>
              <a:t>родном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языке:</a:t>
            </a:r>
            <a:endParaRPr sz="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900" spc="-5" dirty="0">
                <a:latin typeface="Microsoft Sans Serif"/>
                <a:cs typeface="Microsoft Sans Serif"/>
              </a:rPr>
              <a:t>15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15" dirty="0">
                <a:latin typeface="Microsoft Sans Serif"/>
                <a:cs typeface="Microsoft Sans Serif"/>
              </a:rPr>
              <a:t>комплектов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по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14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25" dirty="0">
                <a:latin typeface="Microsoft Sans Serif"/>
                <a:cs typeface="Microsoft Sans Serif"/>
              </a:rPr>
              <a:t>языкам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7815" y="526288"/>
            <a:ext cx="8673465" cy="3486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85"/>
              </a:spcBef>
            </a:pPr>
            <a:r>
              <a:rPr sz="700" b="1" spc="-5" dirty="0">
                <a:latin typeface="Arial"/>
                <a:cs typeface="Arial"/>
              </a:rPr>
              <a:t>Перечень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учебников,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допущенных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к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использованию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при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реализации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обязательной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части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основной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образовательной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программы,</a:t>
            </a:r>
            <a:r>
              <a:rPr sz="700" b="1" spc="2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в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том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числе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учебников,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обеспечивающих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учет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региональных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и 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этнокультурных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особенностей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субъектов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Российской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Федерации,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реализацию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прав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граждан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на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получение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образования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на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родном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языке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из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числа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языков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народов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Российской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Федерации, </a:t>
            </a:r>
            <a:r>
              <a:rPr sz="700" b="1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изучение</a:t>
            </a:r>
            <a:r>
              <a:rPr sz="700" b="1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родного</a:t>
            </a:r>
            <a:r>
              <a:rPr sz="700" b="1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языка</a:t>
            </a:r>
            <a:r>
              <a:rPr sz="700" b="1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из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числа</a:t>
            </a:r>
            <a:r>
              <a:rPr sz="700" b="1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языков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народов</a:t>
            </a:r>
            <a:r>
              <a:rPr sz="700" b="1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Российской</a:t>
            </a:r>
            <a:r>
              <a:rPr sz="700" b="1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Федерации</a:t>
            </a:r>
            <a:r>
              <a:rPr sz="700" b="1" dirty="0">
                <a:latin typeface="Arial"/>
                <a:cs typeface="Arial"/>
              </a:rPr>
              <a:t> и </a:t>
            </a:r>
            <a:r>
              <a:rPr sz="700" b="1" spc="-5" dirty="0">
                <a:latin typeface="Arial"/>
                <a:cs typeface="Arial"/>
              </a:rPr>
              <a:t>литературы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народов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России</a:t>
            </a:r>
            <a:r>
              <a:rPr sz="700" b="1" dirty="0">
                <a:latin typeface="Arial"/>
                <a:cs typeface="Arial"/>
              </a:rPr>
              <a:t> на </a:t>
            </a:r>
            <a:r>
              <a:rPr sz="700" b="1" spc="-5" dirty="0">
                <a:latin typeface="Arial"/>
                <a:cs typeface="Arial"/>
              </a:rPr>
              <a:t>родном</a:t>
            </a:r>
            <a:r>
              <a:rPr sz="700" b="1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языке</a:t>
            </a:r>
            <a:endParaRPr sz="7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19798" y="812065"/>
            <a:ext cx="1516380" cy="1723389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650"/>
              </a:spcBef>
            </a:pPr>
            <a:r>
              <a:rPr sz="1400" b="1" spc="-5" dirty="0">
                <a:latin typeface="Arial"/>
                <a:cs typeface="Arial"/>
              </a:rPr>
              <a:t>ООО</a:t>
            </a:r>
            <a:endParaRPr sz="1400">
              <a:latin typeface="Arial"/>
              <a:cs typeface="Arial"/>
            </a:endParaRPr>
          </a:p>
          <a:p>
            <a:pPr marL="12700" marR="833755">
              <a:lnSpc>
                <a:spcPct val="96700"/>
              </a:lnSpc>
              <a:spcBef>
                <a:spcPts val="395"/>
              </a:spcBef>
            </a:pPr>
            <a:r>
              <a:rPr sz="900" b="1" dirty="0">
                <a:latin typeface="Arial"/>
                <a:cs typeface="Arial"/>
              </a:rPr>
              <a:t>1</a:t>
            </a:r>
            <a:r>
              <a:rPr sz="900" b="1" spc="-5" dirty="0">
                <a:latin typeface="Arial"/>
                <a:cs typeface="Arial"/>
              </a:rPr>
              <a:t> ком</a:t>
            </a:r>
            <a:r>
              <a:rPr sz="900" b="1" spc="-10" dirty="0">
                <a:latin typeface="Arial"/>
                <a:cs typeface="Arial"/>
              </a:rPr>
              <a:t>п</a:t>
            </a:r>
            <a:r>
              <a:rPr sz="900" b="1" dirty="0">
                <a:latin typeface="Arial"/>
                <a:cs typeface="Arial"/>
              </a:rPr>
              <a:t>л</a:t>
            </a:r>
            <a:r>
              <a:rPr sz="900" b="1" spc="-5" dirty="0">
                <a:latin typeface="Arial"/>
                <a:cs typeface="Arial"/>
              </a:rPr>
              <a:t>ект</a:t>
            </a:r>
            <a:r>
              <a:rPr sz="900" b="1" dirty="0">
                <a:latin typeface="Arial"/>
                <a:cs typeface="Arial"/>
              </a:rPr>
              <a:t>:  </a:t>
            </a:r>
            <a:r>
              <a:rPr sz="900" spc="-5" dirty="0">
                <a:latin typeface="Microsoft Sans Serif"/>
                <a:cs typeface="Microsoft Sans Serif"/>
              </a:rPr>
              <a:t>Биология 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География</a:t>
            </a:r>
            <a:endParaRPr sz="900">
              <a:latin typeface="Microsoft Sans Serif"/>
              <a:cs typeface="Microsoft Sans Serif"/>
            </a:endParaRPr>
          </a:p>
          <a:p>
            <a:pPr marL="12700" marR="5080">
              <a:lnSpc>
                <a:spcPct val="102200"/>
              </a:lnSpc>
            </a:pPr>
            <a:r>
              <a:rPr sz="900" spc="-10" dirty="0">
                <a:latin typeface="Microsoft Sans Serif"/>
                <a:cs typeface="Microsoft Sans Serif"/>
              </a:rPr>
              <a:t>Изобразительное искусство </a:t>
            </a:r>
            <a:r>
              <a:rPr sz="900" spc="-22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Испанский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25" dirty="0">
                <a:latin typeface="Microsoft Sans Serif"/>
                <a:cs typeface="Microsoft Sans Serif"/>
              </a:rPr>
              <a:t>язык</a:t>
            </a:r>
            <a:endParaRPr sz="900">
              <a:latin typeface="Microsoft Sans Serif"/>
              <a:cs typeface="Microsoft Sans Serif"/>
            </a:endParaRPr>
          </a:p>
          <a:p>
            <a:pPr marL="12700" marR="529590">
              <a:lnSpc>
                <a:spcPct val="99400"/>
              </a:lnSpc>
              <a:spcBef>
                <a:spcPts val="30"/>
              </a:spcBef>
            </a:pPr>
            <a:r>
              <a:rPr sz="900" spc="-10" dirty="0">
                <a:latin typeface="Microsoft Sans Serif"/>
                <a:cs typeface="Microsoft Sans Serif"/>
              </a:rPr>
              <a:t>Английский </a:t>
            </a:r>
            <a:r>
              <a:rPr sz="900" spc="-25" dirty="0">
                <a:latin typeface="Microsoft Sans Serif"/>
                <a:cs typeface="Microsoft Sans Serif"/>
              </a:rPr>
              <a:t>язык </a:t>
            </a:r>
            <a:r>
              <a:rPr sz="900" spc="-20" dirty="0">
                <a:latin typeface="Microsoft Sans Serif"/>
                <a:cs typeface="Microsoft Sans Serif"/>
              </a:rPr>
              <a:t> </a:t>
            </a:r>
            <a:r>
              <a:rPr sz="900" spc="-15" dirty="0">
                <a:latin typeface="Microsoft Sans Serif"/>
                <a:cs typeface="Microsoft Sans Serif"/>
              </a:rPr>
              <a:t>Немецкий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30" dirty="0">
                <a:latin typeface="Microsoft Sans Serif"/>
                <a:cs typeface="Microsoft Sans Serif"/>
              </a:rPr>
              <a:t>язык </a:t>
            </a:r>
            <a:r>
              <a:rPr sz="900" spc="-25" dirty="0">
                <a:latin typeface="Microsoft Sans Serif"/>
                <a:cs typeface="Microsoft Sans Serif"/>
              </a:rPr>
              <a:t> </a:t>
            </a:r>
            <a:r>
              <a:rPr sz="900" spc="-80" dirty="0">
                <a:latin typeface="Microsoft Sans Serif"/>
                <a:cs typeface="Microsoft Sans Serif"/>
              </a:rPr>
              <a:t>Ф</a:t>
            </a:r>
            <a:r>
              <a:rPr sz="900" spc="-5" dirty="0">
                <a:latin typeface="Microsoft Sans Serif"/>
                <a:cs typeface="Microsoft Sans Serif"/>
              </a:rPr>
              <a:t>ран</a:t>
            </a:r>
            <a:r>
              <a:rPr sz="900" spc="-10" dirty="0">
                <a:latin typeface="Microsoft Sans Serif"/>
                <a:cs typeface="Microsoft Sans Serif"/>
              </a:rPr>
              <a:t>ц</a:t>
            </a:r>
            <a:r>
              <a:rPr sz="900" spc="-20" dirty="0">
                <a:latin typeface="Microsoft Sans Serif"/>
                <a:cs typeface="Microsoft Sans Serif"/>
              </a:rPr>
              <a:t>уз</a:t>
            </a:r>
            <a:r>
              <a:rPr sz="900" spc="-30" dirty="0">
                <a:latin typeface="Microsoft Sans Serif"/>
                <a:cs typeface="Microsoft Sans Serif"/>
              </a:rPr>
              <a:t>с</a:t>
            </a:r>
            <a:r>
              <a:rPr sz="900" spc="-25" dirty="0">
                <a:latin typeface="Microsoft Sans Serif"/>
                <a:cs typeface="Microsoft Sans Serif"/>
              </a:rPr>
              <a:t>к</a:t>
            </a:r>
            <a:r>
              <a:rPr sz="900" spc="-10" dirty="0">
                <a:latin typeface="Microsoft Sans Serif"/>
                <a:cs typeface="Microsoft Sans Serif"/>
              </a:rPr>
              <a:t>и</a:t>
            </a:r>
            <a:r>
              <a:rPr sz="900" spc="-5" dirty="0">
                <a:latin typeface="Microsoft Sans Serif"/>
                <a:cs typeface="Microsoft Sans Serif"/>
              </a:rPr>
              <a:t>й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я</a:t>
            </a:r>
            <a:r>
              <a:rPr sz="900" spc="-45" dirty="0">
                <a:latin typeface="Microsoft Sans Serif"/>
                <a:cs typeface="Microsoft Sans Serif"/>
              </a:rPr>
              <a:t>з</a:t>
            </a:r>
            <a:r>
              <a:rPr sz="900" dirty="0">
                <a:latin typeface="Microsoft Sans Serif"/>
                <a:cs typeface="Microsoft Sans Serif"/>
              </a:rPr>
              <a:t>ы</a:t>
            </a:r>
            <a:r>
              <a:rPr sz="900" spc="-40" dirty="0">
                <a:latin typeface="Microsoft Sans Serif"/>
                <a:cs typeface="Microsoft Sans Serif"/>
              </a:rPr>
              <a:t>к  </a:t>
            </a:r>
            <a:r>
              <a:rPr sz="900" spc="-20" dirty="0">
                <a:latin typeface="Microsoft Sans Serif"/>
                <a:cs typeface="Microsoft Sans Serif"/>
              </a:rPr>
              <a:t>Китайский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spc="-25" dirty="0">
                <a:latin typeface="Microsoft Sans Serif"/>
                <a:cs typeface="Microsoft Sans Serif"/>
              </a:rPr>
              <a:t>язык </a:t>
            </a:r>
            <a:r>
              <a:rPr sz="900" spc="-2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Информатика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83498" y="1140967"/>
            <a:ext cx="1153160" cy="1254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17804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Microsoft Sans Serif"/>
                <a:cs typeface="Microsoft Sans Serif"/>
              </a:rPr>
              <a:t>Литература 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Русский </a:t>
            </a:r>
            <a:r>
              <a:rPr sz="900" spc="-25" dirty="0">
                <a:latin typeface="Microsoft Sans Serif"/>
                <a:cs typeface="Microsoft Sans Serif"/>
              </a:rPr>
              <a:t>язык </a:t>
            </a:r>
            <a:r>
              <a:rPr sz="900" spc="-20" dirty="0">
                <a:latin typeface="Microsoft Sans Serif"/>
                <a:cs typeface="Microsoft Sans Serif"/>
              </a:rPr>
              <a:t> </a:t>
            </a:r>
            <a:r>
              <a:rPr sz="900" spc="-15" dirty="0">
                <a:latin typeface="Microsoft Sans Serif"/>
                <a:cs typeface="Microsoft Sans Serif"/>
              </a:rPr>
              <a:t>Музыка 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О</a:t>
            </a:r>
            <a:r>
              <a:rPr sz="900" spc="-10" dirty="0">
                <a:latin typeface="Microsoft Sans Serif"/>
                <a:cs typeface="Microsoft Sans Serif"/>
              </a:rPr>
              <a:t>б</a:t>
            </a:r>
            <a:r>
              <a:rPr sz="900" spc="-5" dirty="0">
                <a:latin typeface="Microsoft Sans Serif"/>
                <a:cs typeface="Microsoft Sans Serif"/>
              </a:rPr>
              <a:t>ще</a:t>
            </a:r>
            <a:r>
              <a:rPr sz="900" dirty="0">
                <a:latin typeface="Microsoft Sans Serif"/>
                <a:cs typeface="Microsoft Sans Serif"/>
              </a:rPr>
              <a:t>ст</a:t>
            </a:r>
            <a:r>
              <a:rPr sz="900" spc="-5" dirty="0">
                <a:latin typeface="Microsoft Sans Serif"/>
                <a:cs typeface="Microsoft Sans Serif"/>
              </a:rPr>
              <a:t>во</a:t>
            </a:r>
            <a:r>
              <a:rPr sz="900" spc="-45" dirty="0">
                <a:latin typeface="Microsoft Sans Serif"/>
                <a:cs typeface="Microsoft Sans Serif"/>
              </a:rPr>
              <a:t>з</a:t>
            </a:r>
            <a:r>
              <a:rPr sz="900" spc="-5" dirty="0">
                <a:latin typeface="Microsoft Sans Serif"/>
                <a:cs typeface="Microsoft Sans Serif"/>
              </a:rPr>
              <a:t>нан</a:t>
            </a:r>
            <a:r>
              <a:rPr sz="900" spc="-10" dirty="0">
                <a:latin typeface="Microsoft Sans Serif"/>
                <a:cs typeface="Microsoft Sans Serif"/>
              </a:rPr>
              <a:t>и</a:t>
            </a:r>
            <a:r>
              <a:rPr sz="900" dirty="0">
                <a:latin typeface="Microsoft Sans Serif"/>
                <a:cs typeface="Microsoft Sans Serif"/>
              </a:rPr>
              <a:t>е  </a:t>
            </a:r>
            <a:r>
              <a:rPr sz="900" spc="-5" dirty="0">
                <a:latin typeface="Microsoft Sans Serif"/>
                <a:cs typeface="Microsoft Sans Serif"/>
              </a:rPr>
              <a:t>Технология 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35" dirty="0">
                <a:latin typeface="Microsoft Sans Serif"/>
                <a:cs typeface="Microsoft Sans Serif"/>
              </a:rPr>
              <a:t>Физика</a:t>
            </a:r>
            <a:endParaRPr sz="900">
              <a:latin typeface="Microsoft Sans Serif"/>
              <a:cs typeface="Microsoft Sans Serif"/>
            </a:endParaRPr>
          </a:p>
          <a:p>
            <a:pPr marL="12700" marR="5080">
              <a:lnSpc>
                <a:spcPts val="980"/>
              </a:lnSpc>
              <a:spcBef>
                <a:spcPts val="140"/>
              </a:spcBef>
            </a:pPr>
            <a:r>
              <a:rPr sz="900" spc="-25" dirty="0">
                <a:latin typeface="Microsoft Sans Serif"/>
                <a:cs typeface="Microsoft Sans Serif"/>
              </a:rPr>
              <a:t>Физическая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культура </a:t>
            </a:r>
            <a:r>
              <a:rPr sz="900" spc="-22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Химия</a:t>
            </a:r>
            <a:endParaRPr sz="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900" spc="-10" dirty="0">
                <a:latin typeface="Microsoft Sans Serif"/>
                <a:cs typeface="Microsoft Sans Serif"/>
              </a:rPr>
              <a:t>Математика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925297" y="2622295"/>
            <a:ext cx="10274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2-3 комплекта: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Английский </a:t>
            </a:r>
            <a:r>
              <a:rPr sz="900" spc="-25" dirty="0">
                <a:latin typeface="Microsoft Sans Serif"/>
                <a:cs typeface="Microsoft Sans Serif"/>
              </a:rPr>
              <a:t>язык </a:t>
            </a:r>
            <a:r>
              <a:rPr sz="900" spc="-20" dirty="0">
                <a:latin typeface="Microsoft Sans Serif"/>
                <a:cs typeface="Microsoft Sans Serif"/>
              </a:rPr>
              <a:t> </a:t>
            </a:r>
            <a:r>
              <a:rPr sz="900" spc="-15" dirty="0">
                <a:latin typeface="Microsoft Sans Serif"/>
                <a:cs typeface="Microsoft Sans Serif"/>
              </a:rPr>
              <a:t>Немецкий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30" dirty="0">
                <a:latin typeface="Microsoft Sans Serif"/>
                <a:cs typeface="Microsoft Sans Serif"/>
              </a:rPr>
              <a:t>язык </a:t>
            </a:r>
            <a:r>
              <a:rPr sz="900" spc="-25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Французский </a:t>
            </a:r>
            <a:r>
              <a:rPr sz="900" spc="-25" dirty="0">
                <a:latin typeface="Microsoft Sans Serif"/>
                <a:cs typeface="Microsoft Sans Serif"/>
              </a:rPr>
              <a:t>язык </a:t>
            </a:r>
            <a:r>
              <a:rPr sz="900" spc="-2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История России 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Всеобщая</a:t>
            </a:r>
            <a:r>
              <a:rPr sz="900" spc="-55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история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01697" y="2622295"/>
            <a:ext cx="12007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Microsoft Sans Serif"/>
                <a:cs typeface="Microsoft Sans Serif"/>
              </a:rPr>
              <a:t>Основы </a:t>
            </a:r>
            <a:r>
              <a:rPr sz="900" spc="-10" dirty="0">
                <a:latin typeface="Microsoft Sans Serif"/>
                <a:cs typeface="Microsoft Sans Serif"/>
              </a:rPr>
              <a:t>безопасности </a:t>
            </a:r>
            <a:r>
              <a:rPr sz="900" spc="-22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жизнедеятельности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898139" y="3594608"/>
            <a:ext cx="2307590" cy="4311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5"/>
              </a:spcBef>
            </a:pPr>
            <a:r>
              <a:rPr sz="900" spc="-5" dirty="0">
                <a:latin typeface="Microsoft Sans Serif"/>
                <a:cs typeface="Microsoft Sans Serif"/>
              </a:rPr>
              <a:t>Родной </a:t>
            </a:r>
            <a:r>
              <a:rPr sz="900" spc="-20" dirty="0">
                <a:latin typeface="Microsoft Sans Serif"/>
                <a:cs typeface="Microsoft Sans Serif"/>
              </a:rPr>
              <a:t>язык: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18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15" dirty="0">
                <a:latin typeface="Microsoft Sans Serif"/>
                <a:cs typeface="Microsoft Sans Serif"/>
              </a:rPr>
              <a:t>комплектов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по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12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языкам; </a:t>
            </a:r>
            <a:r>
              <a:rPr sz="900" spc="-22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Литература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на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родном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языке:</a:t>
            </a:r>
            <a:endParaRPr sz="900">
              <a:latin typeface="Microsoft Sans Serif"/>
              <a:cs typeface="Microsoft Sans Serif"/>
            </a:endParaRPr>
          </a:p>
          <a:p>
            <a:pPr marL="12700">
              <a:lnSpc>
                <a:spcPts val="1010"/>
              </a:lnSpc>
            </a:pPr>
            <a:r>
              <a:rPr sz="900" spc="-5" dirty="0">
                <a:latin typeface="Microsoft Sans Serif"/>
                <a:cs typeface="Microsoft Sans Serif"/>
              </a:rPr>
              <a:t>10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15" dirty="0">
                <a:latin typeface="Microsoft Sans Serif"/>
                <a:cs typeface="Microsoft Sans Serif"/>
              </a:rPr>
              <a:t>комплектов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по</a:t>
            </a:r>
            <a:r>
              <a:rPr sz="900" dirty="0">
                <a:latin typeface="Microsoft Sans Serif"/>
                <a:cs typeface="Microsoft Sans Serif"/>
              </a:rPr>
              <a:t> 9 </a:t>
            </a:r>
            <a:r>
              <a:rPr sz="900" spc="-25" dirty="0">
                <a:latin typeface="Microsoft Sans Serif"/>
                <a:cs typeface="Microsoft Sans Serif"/>
              </a:rPr>
              <a:t>языкам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160159" y="803598"/>
            <a:ext cx="991869" cy="114617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48895">
              <a:lnSpc>
                <a:spcPct val="100000"/>
              </a:lnSpc>
              <a:spcBef>
                <a:spcPts val="505"/>
              </a:spcBef>
            </a:pPr>
            <a:r>
              <a:rPr sz="1400" b="1" spc="-15" dirty="0">
                <a:latin typeface="Arial"/>
                <a:cs typeface="Arial"/>
              </a:rPr>
              <a:t>СОО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latin typeface="Arial"/>
                <a:cs typeface="Arial"/>
              </a:rPr>
              <a:t>1 </a:t>
            </a:r>
            <a:r>
              <a:rPr sz="900" b="1" spc="-5" dirty="0">
                <a:latin typeface="Arial"/>
                <a:cs typeface="Arial"/>
              </a:rPr>
              <a:t>комплект: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Естествознание 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Английский </a:t>
            </a:r>
            <a:r>
              <a:rPr sz="900" spc="-25" dirty="0">
                <a:latin typeface="Microsoft Sans Serif"/>
                <a:cs typeface="Microsoft Sans Serif"/>
              </a:rPr>
              <a:t>язык </a:t>
            </a:r>
            <a:r>
              <a:rPr sz="900" spc="-20" dirty="0">
                <a:latin typeface="Microsoft Sans Serif"/>
                <a:cs typeface="Microsoft Sans Serif"/>
              </a:rPr>
              <a:t> </a:t>
            </a:r>
            <a:r>
              <a:rPr sz="900" spc="-15" dirty="0">
                <a:latin typeface="Microsoft Sans Serif"/>
                <a:cs typeface="Microsoft Sans Serif"/>
              </a:rPr>
              <a:t>Немецкий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30" dirty="0">
                <a:latin typeface="Microsoft Sans Serif"/>
                <a:cs typeface="Microsoft Sans Serif"/>
              </a:rPr>
              <a:t>язык </a:t>
            </a:r>
            <a:r>
              <a:rPr sz="900" spc="-25" dirty="0">
                <a:latin typeface="Microsoft Sans Serif"/>
                <a:cs typeface="Microsoft Sans Serif"/>
              </a:rPr>
              <a:t> </a:t>
            </a:r>
            <a:r>
              <a:rPr sz="900" spc="-80" dirty="0">
                <a:latin typeface="Microsoft Sans Serif"/>
                <a:cs typeface="Microsoft Sans Serif"/>
              </a:rPr>
              <a:t>Ф</a:t>
            </a:r>
            <a:r>
              <a:rPr sz="900" spc="-5" dirty="0">
                <a:latin typeface="Microsoft Sans Serif"/>
                <a:cs typeface="Microsoft Sans Serif"/>
              </a:rPr>
              <a:t>ран</a:t>
            </a:r>
            <a:r>
              <a:rPr sz="900" spc="-10" dirty="0">
                <a:latin typeface="Microsoft Sans Serif"/>
                <a:cs typeface="Microsoft Sans Serif"/>
              </a:rPr>
              <a:t>ц</a:t>
            </a:r>
            <a:r>
              <a:rPr sz="900" spc="-20" dirty="0">
                <a:latin typeface="Microsoft Sans Serif"/>
                <a:cs typeface="Microsoft Sans Serif"/>
              </a:rPr>
              <a:t>уз</a:t>
            </a:r>
            <a:r>
              <a:rPr sz="900" spc="-30" dirty="0">
                <a:latin typeface="Microsoft Sans Serif"/>
                <a:cs typeface="Microsoft Sans Serif"/>
              </a:rPr>
              <a:t>с</a:t>
            </a:r>
            <a:r>
              <a:rPr sz="900" spc="-25" dirty="0">
                <a:latin typeface="Microsoft Sans Serif"/>
                <a:cs typeface="Microsoft Sans Serif"/>
              </a:rPr>
              <a:t>к</a:t>
            </a:r>
            <a:r>
              <a:rPr sz="900" spc="-10" dirty="0">
                <a:latin typeface="Microsoft Sans Serif"/>
                <a:cs typeface="Microsoft Sans Serif"/>
              </a:rPr>
              <a:t>и</a:t>
            </a:r>
            <a:r>
              <a:rPr sz="900" spc="-5" dirty="0">
                <a:latin typeface="Microsoft Sans Serif"/>
                <a:cs typeface="Microsoft Sans Serif"/>
              </a:rPr>
              <a:t>й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я</a:t>
            </a:r>
            <a:r>
              <a:rPr sz="900" spc="-45" dirty="0">
                <a:latin typeface="Microsoft Sans Serif"/>
                <a:cs typeface="Microsoft Sans Serif"/>
              </a:rPr>
              <a:t>з</a:t>
            </a:r>
            <a:r>
              <a:rPr sz="900" dirty="0">
                <a:latin typeface="Microsoft Sans Serif"/>
                <a:cs typeface="Microsoft Sans Serif"/>
              </a:rPr>
              <a:t>ы</a:t>
            </a:r>
            <a:r>
              <a:rPr sz="900" spc="-40" dirty="0">
                <a:latin typeface="Microsoft Sans Serif"/>
                <a:cs typeface="Microsoft Sans Serif"/>
              </a:rPr>
              <a:t>к  </a:t>
            </a:r>
            <a:r>
              <a:rPr sz="900" spc="-10" dirty="0">
                <a:latin typeface="Microsoft Sans Serif"/>
                <a:cs typeface="Microsoft Sans Serif"/>
              </a:rPr>
              <a:t>Испанский</a:t>
            </a:r>
            <a:r>
              <a:rPr sz="900" spc="-15" dirty="0">
                <a:latin typeface="Microsoft Sans Serif"/>
                <a:cs typeface="Microsoft Sans Serif"/>
              </a:rPr>
              <a:t> </a:t>
            </a:r>
            <a:r>
              <a:rPr sz="900" spc="-25" dirty="0">
                <a:latin typeface="Microsoft Sans Serif"/>
                <a:cs typeface="Microsoft Sans Serif"/>
              </a:rPr>
              <a:t>язык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569858" y="1101344"/>
            <a:ext cx="120078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Microsoft Sans Serif"/>
                <a:cs typeface="Microsoft Sans Serif"/>
              </a:rPr>
              <a:t>Итальянский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25" dirty="0">
                <a:latin typeface="Microsoft Sans Serif"/>
                <a:cs typeface="Microsoft Sans Serif"/>
              </a:rPr>
              <a:t>язык </a:t>
            </a:r>
            <a:r>
              <a:rPr sz="900" spc="-20" dirty="0">
                <a:latin typeface="Microsoft Sans Serif"/>
                <a:cs typeface="Microsoft Sans Serif"/>
              </a:rPr>
              <a:t> Китайский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25" dirty="0">
                <a:latin typeface="Microsoft Sans Serif"/>
                <a:cs typeface="Microsoft Sans Serif"/>
              </a:rPr>
              <a:t>язык </a:t>
            </a:r>
            <a:r>
              <a:rPr sz="900" spc="-2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Обществознание </a:t>
            </a:r>
            <a:r>
              <a:rPr sz="900" spc="-5" dirty="0">
                <a:latin typeface="Microsoft Sans Serif"/>
                <a:cs typeface="Microsoft Sans Serif"/>
              </a:rPr>
              <a:t> Основы </a:t>
            </a:r>
            <a:r>
              <a:rPr sz="900" spc="-10" dirty="0">
                <a:latin typeface="Microsoft Sans Serif"/>
                <a:cs typeface="Microsoft Sans Serif"/>
              </a:rPr>
              <a:t>безопасности </a:t>
            </a:r>
            <a:r>
              <a:rPr sz="900" spc="-22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жизнедеятельности 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25" dirty="0">
                <a:latin typeface="Microsoft Sans Serif"/>
                <a:cs typeface="Microsoft Sans Serif"/>
              </a:rPr>
              <a:t>Физическая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культура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160159" y="2168144"/>
            <a:ext cx="99186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2-3 комплекта: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Биология 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География 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Английский </a:t>
            </a:r>
            <a:r>
              <a:rPr sz="900" spc="-25" dirty="0">
                <a:latin typeface="Microsoft Sans Serif"/>
                <a:cs typeface="Microsoft Sans Serif"/>
              </a:rPr>
              <a:t>язык </a:t>
            </a:r>
            <a:r>
              <a:rPr sz="900" spc="-20" dirty="0">
                <a:latin typeface="Microsoft Sans Serif"/>
                <a:cs typeface="Microsoft Sans Serif"/>
              </a:rPr>
              <a:t> </a:t>
            </a:r>
            <a:r>
              <a:rPr sz="900" spc="-15" dirty="0">
                <a:latin typeface="Microsoft Sans Serif"/>
                <a:cs typeface="Microsoft Sans Serif"/>
              </a:rPr>
              <a:t>Немецкий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30" dirty="0">
                <a:latin typeface="Microsoft Sans Serif"/>
                <a:cs typeface="Microsoft Sans Serif"/>
              </a:rPr>
              <a:t>язык </a:t>
            </a:r>
            <a:r>
              <a:rPr sz="900" spc="-25" dirty="0">
                <a:latin typeface="Microsoft Sans Serif"/>
                <a:cs typeface="Microsoft Sans Serif"/>
              </a:rPr>
              <a:t> </a:t>
            </a:r>
            <a:r>
              <a:rPr sz="900" spc="-80" dirty="0">
                <a:latin typeface="Microsoft Sans Serif"/>
                <a:cs typeface="Microsoft Sans Serif"/>
              </a:rPr>
              <a:t>Ф</a:t>
            </a:r>
            <a:r>
              <a:rPr sz="900" spc="-5" dirty="0">
                <a:latin typeface="Microsoft Sans Serif"/>
                <a:cs typeface="Microsoft Sans Serif"/>
              </a:rPr>
              <a:t>ран</a:t>
            </a:r>
            <a:r>
              <a:rPr sz="900" spc="-10" dirty="0">
                <a:latin typeface="Microsoft Sans Serif"/>
                <a:cs typeface="Microsoft Sans Serif"/>
              </a:rPr>
              <a:t>ц</a:t>
            </a:r>
            <a:r>
              <a:rPr sz="900" spc="-20" dirty="0">
                <a:latin typeface="Microsoft Sans Serif"/>
                <a:cs typeface="Microsoft Sans Serif"/>
              </a:rPr>
              <a:t>уз</a:t>
            </a:r>
            <a:r>
              <a:rPr sz="900" spc="-30" dirty="0">
                <a:latin typeface="Microsoft Sans Serif"/>
                <a:cs typeface="Microsoft Sans Serif"/>
              </a:rPr>
              <a:t>с</a:t>
            </a:r>
            <a:r>
              <a:rPr sz="900" spc="-25" dirty="0">
                <a:latin typeface="Microsoft Sans Serif"/>
                <a:cs typeface="Microsoft Sans Serif"/>
              </a:rPr>
              <a:t>к</a:t>
            </a:r>
            <a:r>
              <a:rPr sz="900" spc="-10" dirty="0">
                <a:latin typeface="Microsoft Sans Serif"/>
                <a:cs typeface="Microsoft Sans Serif"/>
              </a:rPr>
              <a:t>и</a:t>
            </a:r>
            <a:r>
              <a:rPr sz="900" spc="-5" dirty="0">
                <a:latin typeface="Microsoft Sans Serif"/>
                <a:cs typeface="Microsoft Sans Serif"/>
              </a:rPr>
              <a:t>й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я</a:t>
            </a:r>
            <a:r>
              <a:rPr sz="900" spc="-45" dirty="0">
                <a:latin typeface="Microsoft Sans Serif"/>
                <a:cs typeface="Microsoft Sans Serif"/>
              </a:rPr>
              <a:t>з</a:t>
            </a:r>
            <a:r>
              <a:rPr sz="900" dirty="0">
                <a:latin typeface="Microsoft Sans Serif"/>
                <a:cs typeface="Microsoft Sans Serif"/>
              </a:rPr>
              <a:t>ы</a:t>
            </a:r>
            <a:r>
              <a:rPr sz="900" spc="-60" dirty="0">
                <a:latin typeface="Microsoft Sans Serif"/>
                <a:cs typeface="Microsoft Sans Serif"/>
              </a:rPr>
              <a:t>к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569858" y="2168144"/>
            <a:ext cx="765175" cy="7086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05"/>
              </a:spcBef>
            </a:pPr>
            <a:r>
              <a:rPr sz="900" spc="-5" dirty="0">
                <a:latin typeface="Microsoft Sans Serif"/>
                <a:cs typeface="Microsoft Sans Serif"/>
              </a:rPr>
              <a:t>Ин</a:t>
            </a:r>
            <a:r>
              <a:rPr sz="900" spc="-10" dirty="0">
                <a:latin typeface="Microsoft Sans Serif"/>
                <a:cs typeface="Microsoft Sans Serif"/>
              </a:rPr>
              <a:t>ф</a:t>
            </a:r>
            <a:r>
              <a:rPr sz="900" spc="-5" dirty="0">
                <a:latin typeface="Microsoft Sans Serif"/>
                <a:cs typeface="Microsoft Sans Serif"/>
              </a:rPr>
              <a:t>ор</a:t>
            </a:r>
            <a:r>
              <a:rPr sz="900" spc="-20" dirty="0">
                <a:latin typeface="Microsoft Sans Serif"/>
                <a:cs typeface="Microsoft Sans Serif"/>
              </a:rPr>
              <a:t>м</a:t>
            </a:r>
            <a:r>
              <a:rPr sz="900" spc="-5" dirty="0">
                <a:latin typeface="Microsoft Sans Serif"/>
                <a:cs typeface="Microsoft Sans Serif"/>
              </a:rPr>
              <a:t>а</a:t>
            </a:r>
            <a:r>
              <a:rPr sz="900" dirty="0">
                <a:latin typeface="Microsoft Sans Serif"/>
                <a:cs typeface="Microsoft Sans Serif"/>
              </a:rPr>
              <a:t>т</a:t>
            </a:r>
            <a:r>
              <a:rPr sz="900" spc="-10" dirty="0">
                <a:latin typeface="Microsoft Sans Serif"/>
                <a:cs typeface="Microsoft Sans Serif"/>
              </a:rPr>
              <a:t>и</a:t>
            </a:r>
            <a:r>
              <a:rPr sz="900" spc="-55" dirty="0">
                <a:latin typeface="Microsoft Sans Serif"/>
                <a:cs typeface="Microsoft Sans Serif"/>
              </a:rPr>
              <a:t>к</a:t>
            </a:r>
            <a:r>
              <a:rPr sz="900" dirty="0">
                <a:latin typeface="Microsoft Sans Serif"/>
                <a:cs typeface="Microsoft Sans Serif"/>
              </a:rPr>
              <a:t>а  </a:t>
            </a:r>
            <a:r>
              <a:rPr sz="900" spc="-10" dirty="0">
                <a:latin typeface="Microsoft Sans Serif"/>
                <a:cs typeface="Microsoft Sans Serif"/>
              </a:rPr>
              <a:t>Литература 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Русский </a:t>
            </a:r>
            <a:r>
              <a:rPr sz="900" spc="-25" dirty="0">
                <a:latin typeface="Microsoft Sans Serif"/>
                <a:cs typeface="Microsoft Sans Serif"/>
              </a:rPr>
              <a:t>язык </a:t>
            </a:r>
            <a:r>
              <a:rPr sz="900" spc="-20" dirty="0">
                <a:latin typeface="Microsoft Sans Serif"/>
                <a:cs typeface="Microsoft Sans Serif"/>
              </a:rPr>
              <a:t> </a:t>
            </a:r>
            <a:r>
              <a:rPr sz="900" spc="-35" dirty="0">
                <a:latin typeface="Microsoft Sans Serif"/>
                <a:cs typeface="Microsoft Sans Serif"/>
              </a:rPr>
              <a:t>Физика </a:t>
            </a:r>
            <a:r>
              <a:rPr sz="900" spc="-3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Химия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154102" y="3094735"/>
            <a:ext cx="2924810" cy="8026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225" marR="5080">
              <a:lnSpc>
                <a:spcPct val="102200"/>
              </a:lnSpc>
              <a:spcBef>
                <a:spcPts val="75"/>
              </a:spcBef>
            </a:pPr>
            <a:r>
              <a:rPr sz="900" b="1" spc="-5" dirty="0">
                <a:latin typeface="Arial"/>
                <a:cs typeface="Arial"/>
              </a:rPr>
              <a:t>4-7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комплектов: </a:t>
            </a:r>
            <a:r>
              <a:rPr sz="900" spc="-5" dirty="0">
                <a:latin typeface="Microsoft Sans Serif"/>
                <a:cs typeface="Microsoft Sans Serif"/>
              </a:rPr>
              <a:t>История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России,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Всеобщая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история, </a:t>
            </a:r>
            <a:r>
              <a:rPr sz="900" spc="-22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Математика</a:t>
            </a:r>
            <a:endParaRPr sz="900">
              <a:latin typeface="Microsoft Sans Serif"/>
              <a:cs typeface="Microsoft Sans Serif"/>
            </a:endParaRPr>
          </a:p>
          <a:p>
            <a:pPr marL="12700" marR="685165">
              <a:lnSpc>
                <a:spcPct val="100000"/>
              </a:lnSpc>
              <a:spcBef>
                <a:spcPts val="770"/>
              </a:spcBef>
            </a:pPr>
            <a:r>
              <a:rPr sz="900" spc="-5" dirty="0">
                <a:latin typeface="Microsoft Sans Serif"/>
                <a:cs typeface="Microsoft Sans Serif"/>
              </a:rPr>
              <a:t>Родной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язык: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11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15" dirty="0">
                <a:latin typeface="Microsoft Sans Serif"/>
                <a:cs typeface="Microsoft Sans Serif"/>
              </a:rPr>
              <a:t>комплектов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по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6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языкам; </a:t>
            </a:r>
            <a:r>
              <a:rPr sz="900" spc="-22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Литература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на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родном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sz="900" spc="-20" dirty="0">
                <a:latin typeface="Microsoft Sans Serif"/>
                <a:cs typeface="Microsoft Sans Serif"/>
              </a:rPr>
              <a:t>языке:</a:t>
            </a:r>
            <a:endParaRPr sz="900">
              <a:latin typeface="Microsoft Sans Serif"/>
              <a:cs typeface="Microsoft Sans Serif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Microsoft Sans Serif"/>
                <a:cs typeface="Microsoft Sans Serif"/>
              </a:rPr>
              <a:t>9 </a:t>
            </a:r>
            <a:r>
              <a:rPr sz="900" spc="-15" dirty="0">
                <a:latin typeface="Microsoft Sans Serif"/>
                <a:cs typeface="Microsoft Sans Serif"/>
              </a:rPr>
              <a:t>комплектов</a:t>
            </a:r>
            <a:r>
              <a:rPr sz="900" spc="-5" dirty="0">
                <a:latin typeface="Microsoft Sans Serif"/>
                <a:cs typeface="Microsoft Sans Serif"/>
              </a:rPr>
              <a:t> </a:t>
            </a:r>
            <a:r>
              <a:rPr sz="900" spc="-10" dirty="0">
                <a:latin typeface="Microsoft Sans Serif"/>
                <a:cs typeface="Microsoft Sans Serif"/>
              </a:rPr>
              <a:t>по</a:t>
            </a:r>
            <a:r>
              <a:rPr sz="900" dirty="0">
                <a:latin typeface="Microsoft Sans Serif"/>
                <a:cs typeface="Microsoft Sans Serif"/>
              </a:rPr>
              <a:t> 6 </a:t>
            </a:r>
            <a:r>
              <a:rPr sz="900" spc="-25" dirty="0">
                <a:latin typeface="Microsoft Sans Serif"/>
                <a:cs typeface="Microsoft Sans Serif"/>
              </a:rPr>
              <a:t>языкам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85738" y="4649787"/>
            <a:ext cx="8672830" cy="0"/>
          </a:xfrm>
          <a:custGeom>
            <a:avLst/>
            <a:gdLst/>
            <a:ahLst/>
            <a:cxnLst/>
            <a:rect l="l" t="t" r="r" b="b"/>
            <a:pathLst>
              <a:path w="8672830">
                <a:moveTo>
                  <a:pt x="0" y="0"/>
                </a:moveTo>
                <a:lnTo>
                  <a:pt x="8672512" y="1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57423" y="4044399"/>
            <a:ext cx="8783955" cy="725839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R="7620" algn="ctr">
              <a:lnSpc>
                <a:spcPct val="100000"/>
              </a:lnSpc>
              <a:spcBef>
                <a:spcPts val="790"/>
              </a:spcBef>
            </a:pPr>
            <a:r>
              <a:rPr sz="1200" b="1" spc="-10" dirty="0" err="1" smtClean="0">
                <a:latin typeface="Arial"/>
                <a:cs typeface="Arial"/>
              </a:rPr>
              <a:t>Всего</a:t>
            </a:r>
            <a:r>
              <a:rPr sz="1200" b="1" spc="-10" dirty="0">
                <a:latin typeface="Arial"/>
                <a:cs typeface="Arial"/>
              </a:rPr>
              <a:t>: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362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комплекта</a:t>
            </a:r>
            <a:endParaRPr sz="1200" dirty="0">
              <a:latin typeface="Arial"/>
              <a:cs typeface="Arial"/>
            </a:endParaRPr>
          </a:p>
          <a:p>
            <a:pPr marL="12065" marR="5080" algn="ctr">
              <a:lnSpc>
                <a:spcPts val="910"/>
              </a:lnSpc>
              <a:spcBef>
                <a:spcPts val="710"/>
              </a:spcBef>
            </a:pPr>
            <a:r>
              <a:rPr sz="800" spc="-15" dirty="0">
                <a:latin typeface="Microsoft Sans Serif"/>
                <a:cs typeface="Microsoft Sans Serif"/>
              </a:rPr>
              <a:t>Приказ</a:t>
            </a:r>
            <a:r>
              <a:rPr sz="800" spc="5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Министерства</a:t>
            </a:r>
            <a:r>
              <a:rPr sz="800" spc="70" dirty="0">
                <a:latin typeface="Microsoft Sans Serif"/>
                <a:cs typeface="Microsoft Sans Serif"/>
              </a:rPr>
              <a:t> </a:t>
            </a:r>
            <a:r>
              <a:rPr sz="800" dirty="0">
                <a:latin typeface="Microsoft Sans Serif"/>
                <a:cs typeface="Microsoft Sans Serif"/>
              </a:rPr>
              <a:t>просвещения</a:t>
            </a:r>
            <a:r>
              <a:rPr sz="800" spc="6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Российской</a:t>
            </a:r>
            <a:r>
              <a:rPr sz="800" spc="60" dirty="0">
                <a:latin typeface="Microsoft Sans Serif"/>
                <a:cs typeface="Microsoft Sans Serif"/>
              </a:rPr>
              <a:t> </a:t>
            </a:r>
            <a:r>
              <a:rPr sz="800" spc="-10" dirty="0">
                <a:latin typeface="Microsoft Sans Serif"/>
                <a:cs typeface="Microsoft Sans Serif"/>
              </a:rPr>
              <a:t>Федерации</a:t>
            </a:r>
            <a:r>
              <a:rPr sz="800" spc="65" dirty="0">
                <a:latin typeface="Microsoft Sans Serif"/>
                <a:cs typeface="Microsoft Sans Serif"/>
              </a:rPr>
              <a:t> </a:t>
            </a:r>
            <a:r>
              <a:rPr sz="800" dirty="0">
                <a:latin typeface="Microsoft Sans Serif"/>
                <a:cs typeface="Microsoft Sans Serif"/>
              </a:rPr>
              <a:t>от</a:t>
            </a:r>
            <a:r>
              <a:rPr sz="800" spc="60" dirty="0">
                <a:latin typeface="Microsoft Sans Serif"/>
                <a:cs typeface="Microsoft Sans Serif"/>
              </a:rPr>
              <a:t> </a:t>
            </a:r>
            <a:r>
              <a:rPr sz="800" dirty="0">
                <a:latin typeface="Microsoft Sans Serif"/>
                <a:cs typeface="Microsoft Sans Serif"/>
              </a:rPr>
              <a:t>21.09.2022</a:t>
            </a:r>
            <a:r>
              <a:rPr sz="800" spc="70" dirty="0">
                <a:latin typeface="Microsoft Sans Serif"/>
                <a:cs typeface="Microsoft Sans Serif"/>
              </a:rPr>
              <a:t> </a:t>
            </a:r>
            <a:r>
              <a:rPr sz="800" spc="55" dirty="0">
                <a:latin typeface="Microsoft Sans Serif"/>
                <a:cs typeface="Microsoft Sans Serif"/>
              </a:rPr>
              <a:t>№</a:t>
            </a:r>
            <a:r>
              <a:rPr sz="800" spc="60" dirty="0">
                <a:latin typeface="Microsoft Sans Serif"/>
                <a:cs typeface="Microsoft Sans Serif"/>
              </a:rPr>
              <a:t> </a:t>
            </a:r>
            <a:r>
              <a:rPr sz="800" dirty="0">
                <a:latin typeface="Microsoft Sans Serif"/>
                <a:cs typeface="Microsoft Sans Serif"/>
              </a:rPr>
              <a:t>858</a:t>
            </a:r>
            <a:r>
              <a:rPr sz="800" spc="70" dirty="0">
                <a:latin typeface="Microsoft Sans Serif"/>
                <a:cs typeface="Microsoft Sans Serif"/>
              </a:rPr>
              <a:t> </a:t>
            </a:r>
            <a:r>
              <a:rPr sz="800" dirty="0">
                <a:latin typeface="Microsoft Sans Serif"/>
                <a:cs typeface="Microsoft Sans Serif"/>
              </a:rPr>
              <a:t>«Об</a:t>
            </a:r>
            <a:r>
              <a:rPr sz="800" spc="6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утверждении</a:t>
            </a:r>
            <a:r>
              <a:rPr sz="800" spc="6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федерального</a:t>
            </a:r>
            <a:r>
              <a:rPr sz="800" spc="7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перечня</a:t>
            </a:r>
            <a:r>
              <a:rPr sz="800" spc="60" dirty="0">
                <a:latin typeface="Microsoft Sans Serif"/>
                <a:cs typeface="Microsoft Sans Serif"/>
              </a:rPr>
              <a:t> </a:t>
            </a:r>
            <a:r>
              <a:rPr sz="800" spc="-10" dirty="0">
                <a:latin typeface="Microsoft Sans Serif"/>
                <a:cs typeface="Microsoft Sans Serif"/>
              </a:rPr>
              <a:t>учебников,</a:t>
            </a:r>
            <a:r>
              <a:rPr sz="800" spc="6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допущенных</a:t>
            </a:r>
            <a:r>
              <a:rPr sz="800" spc="65" dirty="0">
                <a:latin typeface="Microsoft Sans Serif"/>
                <a:cs typeface="Microsoft Sans Serif"/>
              </a:rPr>
              <a:t> </a:t>
            </a:r>
            <a:r>
              <a:rPr sz="800" spc="-50" dirty="0">
                <a:latin typeface="Microsoft Sans Serif"/>
                <a:cs typeface="Microsoft Sans Serif"/>
              </a:rPr>
              <a:t>к</a:t>
            </a:r>
            <a:r>
              <a:rPr sz="800" spc="6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использованию</a:t>
            </a:r>
            <a:r>
              <a:rPr sz="800" spc="6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при</a:t>
            </a:r>
            <a:r>
              <a:rPr sz="800" spc="6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реализации </a:t>
            </a:r>
            <a:r>
              <a:rPr sz="80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имеющих</a:t>
            </a:r>
            <a:r>
              <a:rPr sz="800" spc="2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государственную</a:t>
            </a:r>
            <a:r>
              <a:rPr sz="800" spc="25" dirty="0">
                <a:latin typeface="Microsoft Sans Serif"/>
                <a:cs typeface="Microsoft Sans Serif"/>
              </a:rPr>
              <a:t> </a:t>
            </a:r>
            <a:r>
              <a:rPr sz="800" spc="-10" dirty="0">
                <a:latin typeface="Microsoft Sans Serif"/>
                <a:cs typeface="Microsoft Sans Serif"/>
              </a:rPr>
              <a:t>аккредитацию</a:t>
            </a:r>
            <a:r>
              <a:rPr sz="800" spc="3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образовательных</a:t>
            </a:r>
            <a:r>
              <a:rPr sz="800" spc="25" dirty="0">
                <a:latin typeface="Microsoft Sans Serif"/>
                <a:cs typeface="Microsoft Sans Serif"/>
              </a:rPr>
              <a:t> </a:t>
            </a:r>
            <a:r>
              <a:rPr sz="800" spc="-10" dirty="0">
                <a:latin typeface="Microsoft Sans Serif"/>
                <a:cs typeface="Microsoft Sans Serif"/>
              </a:rPr>
              <a:t>программ</a:t>
            </a:r>
            <a:r>
              <a:rPr sz="800" spc="2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начального</a:t>
            </a:r>
            <a:r>
              <a:rPr sz="800" spc="3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общего,</a:t>
            </a:r>
            <a:r>
              <a:rPr sz="800" spc="2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основного</a:t>
            </a:r>
            <a:r>
              <a:rPr sz="800" spc="3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общего,</a:t>
            </a:r>
            <a:r>
              <a:rPr sz="800" spc="2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среднего</a:t>
            </a:r>
            <a:r>
              <a:rPr sz="800" spc="3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общего</a:t>
            </a:r>
            <a:r>
              <a:rPr sz="800" spc="3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образования</a:t>
            </a:r>
            <a:r>
              <a:rPr sz="800" spc="2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организациями,</a:t>
            </a:r>
            <a:r>
              <a:rPr sz="800" spc="2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осуществляющими</a:t>
            </a:r>
            <a:endParaRPr sz="800" dirty="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703627" y="4909820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26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8" y="0"/>
                </a:moveTo>
                <a:lnTo>
                  <a:pt x="0" y="0"/>
                </a:lnTo>
                <a:lnTo>
                  <a:pt x="0" y="5143500"/>
                </a:lnTo>
                <a:lnTo>
                  <a:pt x="9143998" y="5143500"/>
                </a:lnTo>
                <a:lnTo>
                  <a:pt x="9143998" y="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4350" y="517525"/>
            <a:ext cx="8115300" cy="0"/>
          </a:xfrm>
          <a:custGeom>
            <a:avLst/>
            <a:gdLst/>
            <a:ahLst/>
            <a:cxnLst/>
            <a:rect l="l" t="t" r="r" b="b"/>
            <a:pathLst>
              <a:path w="8115300">
                <a:moveTo>
                  <a:pt x="0" y="0"/>
                </a:moveTo>
                <a:lnTo>
                  <a:pt x="8115299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40200" y="1743075"/>
            <a:ext cx="4464050" cy="0"/>
          </a:xfrm>
          <a:custGeom>
            <a:avLst/>
            <a:gdLst/>
            <a:ahLst/>
            <a:cxnLst/>
            <a:rect l="l" t="t" r="r" b="b"/>
            <a:pathLst>
              <a:path w="4464050">
                <a:moveTo>
                  <a:pt x="0" y="0"/>
                </a:moveTo>
                <a:lnTo>
                  <a:pt x="4463644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40200" y="2716212"/>
            <a:ext cx="4392295" cy="0"/>
          </a:xfrm>
          <a:custGeom>
            <a:avLst/>
            <a:gdLst/>
            <a:ahLst/>
            <a:cxnLst/>
            <a:rect l="l" t="t" r="r" b="b"/>
            <a:pathLst>
              <a:path w="4392295">
                <a:moveTo>
                  <a:pt x="0" y="0"/>
                </a:moveTo>
                <a:lnTo>
                  <a:pt x="4392214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11637" y="3435350"/>
            <a:ext cx="4392295" cy="0"/>
          </a:xfrm>
          <a:custGeom>
            <a:avLst/>
            <a:gdLst/>
            <a:ahLst/>
            <a:cxnLst/>
            <a:rect l="l" t="t" r="r" b="b"/>
            <a:pathLst>
              <a:path w="4392295">
                <a:moveTo>
                  <a:pt x="0" y="0"/>
                </a:moveTo>
                <a:lnTo>
                  <a:pt x="4392213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01650" y="406907"/>
            <a:ext cx="81407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2455" algn="l"/>
                <a:tab pos="8127365" algn="l"/>
              </a:tabLst>
            </a:pPr>
            <a:r>
              <a:rPr sz="4400" b="0" u="sng" dirty="0">
                <a:solidFill>
                  <a:srgbClr val="FFFFFF"/>
                </a:solidFill>
                <a:uFill>
                  <a:solidFill>
                    <a:srgbClr val="BEBEBE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4400" u="sng" spc="-70" dirty="0">
                <a:solidFill>
                  <a:srgbClr val="FFFFFF"/>
                </a:solidFill>
                <a:uFill>
                  <a:solidFill>
                    <a:srgbClr val="BEBEBE"/>
                  </a:solidFill>
                </a:uFill>
              </a:rPr>
              <a:t>ИТАК…	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40200" y="1276350"/>
            <a:ext cx="195262" cy="19526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479925" y="1198371"/>
            <a:ext cx="4001135" cy="510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solidFill>
                  <a:srgbClr val="F5F5F5"/>
                </a:solidFill>
                <a:latin typeface="Trebuchet MS"/>
                <a:cs typeface="Trebuchet MS"/>
              </a:rPr>
              <a:t>План</a:t>
            </a:r>
            <a:r>
              <a:rPr sz="1600" b="1" spc="-10" dirty="0">
                <a:solidFill>
                  <a:srgbClr val="F5F5F5"/>
                </a:solidFill>
                <a:latin typeface="Trebuchet MS"/>
                <a:cs typeface="Trebuchet MS"/>
              </a:rPr>
              <a:t> </a:t>
            </a:r>
            <a:r>
              <a:rPr sz="1600" b="1" dirty="0">
                <a:solidFill>
                  <a:srgbClr val="F5F5F5"/>
                </a:solidFill>
                <a:latin typeface="Trebuchet MS"/>
                <a:cs typeface="Trebuchet MS"/>
              </a:rPr>
              <a:t>перехода</a:t>
            </a:r>
            <a:r>
              <a:rPr sz="1600" b="1" spc="-10" dirty="0">
                <a:solidFill>
                  <a:srgbClr val="F5F5F5"/>
                </a:solidFill>
                <a:latin typeface="Trebuchet MS"/>
                <a:cs typeface="Trebuchet MS"/>
              </a:rPr>
              <a:t> </a:t>
            </a:r>
            <a:r>
              <a:rPr sz="1600" b="1" dirty="0">
                <a:solidFill>
                  <a:srgbClr val="F5F5F5"/>
                </a:solidFill>
                <a:latin typeface="Trebuchet MS"/>
                <a:cs typeface="Trebuchet MS"/>
              </a:rPr>
              <a:t>на</a:t>
            </a:r>
            <a:r>
              <a:rPr sz="1600" b="1" spc="-10" dirty="0">
                <a:solidFill>
                  <a:srgbClr val="F5F5F5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F5F5F5"/>
                </a:solidFill>
                <a:latin typeface="Trebuchet MS"/>
                <a:cs typeface="Trebuchet MS"/>
              </a:rPr>
              <a:t>ФГОС</a:t>
            </a:r>
            <a:r>
              <a:rPr sz="1600" b="1" spc="-10" dirty="0">
                <a:solidFill>
                  <a:srgbClr val="F5F5F5"/>
                </a:solidFill>
                <a:latin typeface="Trebuchet MS"/>
                <a:cs typeface="Trebuchet MS"/>
              </a:rPr>
              <a:t> </a:t>
            </a:r>
            <a:r>
              <a:rPr sz="1600" b="1" dirty="0">
                <a:solidFill>
                  <a:srgbClr val="F5F5F5"/>
                </a:solidFill>
                <a:latin typeface="Trebuchet MS"/>
                <a:cs typeface="Trebuchet MS"/>
              </a:rPr>
              <a:t>НОО,</a:t>
            </a:r>
            <a:r>
              <a:rPr sz="1600" b="1" spc="-5" dirty="0">
                <a:solidFill>
                  <a:srgbClr val="F5F5F5"/>
                </a:solidFill>
                <a:latin typeface="Trebuchet MS"/>
                <a:cs typeface="Trebuchet MS"/>
              </a:rPr>
              <a:t> </a:t>
            </a:r>
            <a:r>
              <a:rPr sz="1600" b="1" dirty="0">
                <a:solidFill>
                  <a:srgbClr val="F5F5F5"/>
                </a:solidFill>
                <a:latin typeface="Trebuchet MS"/>
                <a:cs typeface="Trebuchet MS"/>
              </a:rPr>
              <a:t>ООО,</a:t>
            </a:r>
            <a:r>
              <a:rPr sz="1600" b="1" spc="-5" dirty="0">
                <a:solidFill>
                  <a:srgbClr val="F5F5F5"/>
                </a:solidFill>
                <a:latin typeface="Trebuchet MS"/>
                <a:cs typeface="Trebuchet MS"/>
              </a:rPr>
              <a:t> СОО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ts val="1910"/>
              </a:lnSpc>
            </a:pPr>
            <a:r>
              <a:rPr sz="1600" b="1" dirty="0">
                <a:solidFill>
                  <a:srgbClr val="F5F5F5"/>
                </a:solidFill>
                <a:latin typeface="Trebuchet MS"/>
                <a:cs typeface="Trebuchet MS"/>
              </a:rPr>
              <a:t>(1-4,</a:t>
            </a:r>
            <a:r>
              <a:rPr sz="1600" b="1" spc="-15" dirty="0">
                <a:solidFill>
                  <a:srgbClr val="F5F5F5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F5F5F5"/>
                </a:solidFill>
                <a:latin typeface="Trebuchet MS"/>
                <a:cs typeface="Trebuchet MS"/>
              </a:rPr>
              <a:t>5-7,</a:t>
            </a:r>
            <a:r>
              <a:rPr sz="1600" b="1" spc="-15" dirty="0">
                <a:solidFill>
                  <a:srgbClr val="F5F5F5"/>
                </a:solidFill>
                <a:latin typeface="Trebuchet MS"/>
                <a:cs typeface="Trebuchet MS"/>
              </a:rPr>
              <a:t> </a:t>
            </a:r>
            <a:r>
              <a:rPr sz="1600" b="1" dirty="0">
                <a:solidFill>
                  <a:srgbClr val="F5F5F5"/>
                </a:solidFill>
                <a:latin typeface="Trebuchet MS"/>
                <a:cs typeface="Trebuchet MS"/>
              </a:rPr>
              <a:t>10</a:t>
            </a:r>
            <a:r>
              <a:rPr sz="1600" b="1" spc="-10" dirty="0">
                <a:solidFill>
                  <a:srgbClr val="F5F5F5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F5F5F5"/>
                </a:solidFill>
                <a:latin typeface="Trebuchet MS"/>
                <a:cs typeface="Trebuchet MS"/>
              </a:rPr>
              <a:t>кл.)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40200" y="1927225"/>
            <a:ext cx="195262" cy="19526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487862" y="1844548"/>
            <a:ext cx="4401820" cy="7512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9050" marR="5080" indent="-6350" algn="just">
              <a:lnSpc>
                <a:spcPts val="1900"/>
              </a:lnSpc>
              <a:spcBef>
                <a:spcPts val="180"/>
              </a:spcBef>
            </a:pPr>
            <a:r>
              <a:rPr sz="1600" b="1" spc="-5" dirty="0">
                <a:solidFill>
                  <a:srgbClr val="F5F5F5"/>
                </a:solidFill>
                <a:latin typeface="Trebuchet MS"/>
                <a:cs typeface="Trebuchet MS"/>
              </a:rPr>
              <a:t>Разработка основной общеобразовательной </a:t>
            </a:r>
            <a:r>
              <a:rPr sz="1600" b="1" spc="-470" dirty="0">
                <a:solidFill>
                  <a:srgbClr val="F5F5F5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F5F5F5"/>
                </a:solidFill>
                <a:latin typeface="Trebuchet MS"/>
                <a:cs typeface="Trebuchet MS"/>
              </a:rPr>
              <a:t>программы </a:t>
            </a:r>
            <a:r>
              <a:rPr sz="1600" b="1" dirty="0">
                <a:solidFill>
                  <a:srgbClr val="F5F5F5"/>
                </a:solidFill>
                <a:latin typeface="Trebuchet MS"/>
                <a:cs typeface="Trebuchet MS"/>
              </a:rPr>
              <a:t>с </a:t>
            </a:r>
            <a:r>
              <a:rPr sz="1600" b="1" spc="-5" dirty="0">
                <a:solidFill>
                  <a:srgbClr val="F5F5F5"/>
                </a:solidFill>
                <a:latin typeface="Trebuchet MS"/>
                <a:cs typeface="Trebuchet MS"/>
              </a:rPr>
              <a:t>основой </a:t>
            </a:r>
            <a:r>
              <a:rPr sz="1600" b="1" dirty="0">
                <a:solidFill>
                  <a:srgbClr val="F5F5F5"/>
                </a:solidFill>
                <a:latin typeface="Trebuchet MS"/>
                <a:cs typeface="Trebuchet MS"/>
              </a:rPr>
              <a:t>на </a:t>
            </a:r>
            <a:r>
              <a:rPr sz="1600" b="1" spc="-5" dirty="0">
                <a:solidFill>
                  <a:srgbClr val="F5F5F5"/>
                </a:solidFill>
                <a:latin typeface="Trebuchet MS"/>
                <a:cs typeface="Trebuchet MS"/>
              </a:rPr>
              <a:t>ФОП (внимание </a:t>
            </a:r>
            <a:r>
              <a:rPr sz="1600" b="1" dirty="0">
                <a:solidFill>
                  <a:srgbClr val="F5F5F5"/>
                </a:solidFill>
                <a:latin typeface="Trebuchet MS"/>
                <a:cs typeface="Trebuchet MS"/>
              </a:rPr>
              <a:t>на </a:t>
            </a:r>
            <a:r>
              <a:rPr sz="1600" b="1" spc="-470" dirty="0">
                <a:solidFill>
                  <a:srgbClr val="F5F5F5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F5F5F5"/>
                </a:solidFill>
                <a:latin typeface="Trebuchet MS"/>
                <a:cs typeface="Trebuchet MS"/>
              </a:rPr>
              <a:t>ФРП!!!)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4475" y="1749044"/>
            <a:ext cx="2272030" cy="1137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03885">
              <a:lnSpc>
                <a:spcPts val="3000"/>
              </a:lnSpc>
              <a:spcBef>
                <a:spcPts val="100"/>
              </a:spcBef>
            </a:pPr>
            <a:r>
              <a:rPr sz="2400" b="1" spc="-70" dirty="0">
                <a:solidFill>
                  <a:srgbClr val="FFFFFF"/>
                </a:solidFill>
                <a:latin typeface="Calibri"/>
                <a:cs typeface="Calibri"/>
              </a:rPr>
              <a:t>Г</a:t>
            </a:r>
            <a:r>
              <a:rPr sz="2400" b="1" spc="-5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2400" b="1" spc="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МСЯ  К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2023-2024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60"/>
              </a:lnSpc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УЧЕБНОМУ</a:t>
            </a:r>
            <a:r>
              <a:rPr sz="2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ГОДУ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40200" y="2860675"/>
            <a:ext cx="195262" cy="19526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40200" y="3565525"/>
            <a:ext cx="195262" cy="195262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4284662" y="4156074"/>
            <a:ext cx="4392295" cy="0"/>
          </a:xfrm>
          <a:custGeom>
            <a:avLst/>
            <a:gdLst/>
            <a:ahLst/>
            <a:cxnLst/>
            <a:rect l="l" t="t" r="r" b="b"/>
            <a:pathLst>
              <a:path w="4392295">
                <a:moveTo>
                  <a:pt x="0" y="0"/>
                </a:moveTo>
                <a:lnTo>
                  <a:pt x="4392213" y="0"/>
                </a:lnTo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60837" y="4321175"/>
            <a:ext cx="195262" cy="19526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4479925" y="2798572"/>
            <a:ext cx="4510405" cy="2249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F5F5F5"/>
                </a:solidFill>
                <a:latin typeface="Trebuchet MS"/>
                <a:cs typeface="Trebuchet MS"/>
              </a:rPr>
              <a:t>План</a:t>
            </a:r>
            <a:r>
              <a:rPr sz="1600" b="1" spc="-20" dirty="0">
                <a:solidFill>
                  <a:srgbClr val="F5F5F5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F5F5F5"/>
                </a:solidFill>
                <a:latin typeface="Trebuchet MS"/>
                <a:cs typeface="Trebuchet MS"/>
              </a:rPr>
              <a:t>закупки</a:t>
            </a:r>
            <a:r>
              <a:rPr sz="1600" b="1" spc="-15" dirty="0">
                <a:solidFill>
                  <a:srgbClr val="F5F5F5"/>
                </a:solidFill>
                <a:latin typeface="Trebuchet MS"/>
                <a:cs typeface="Trebuchet MS"/>
              </a:rPr>
              <a:t> </a:t>
            </a:r>
            <a:r>
              <a:rPr sz="1600" b="1" dirty="0">
                <a:solidFill>
                  <a:srgbClr val="F5F5F5"/>
                </a:solidFill>
                <a:latin typeface="Trebuchet MS"/>
                <a:cs typeface="Trebuchet MS"/>
              </a:rPr>
              <a:t>учебников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800">
              <a:latin typeface="Trebuchet MS"/>
              <a:cs typeface="Trebuchet MS"/>
            </a:endParaRPr>
          </a:p>
          <a:p>
            <a:pPr marL="19050" marR="5080" indent="-6350">
              <a:lnSpc>
                <a:spcPts val="1900"/>
              </a:lnSpc>
              <a:spcBef>
                <a:spcPts val="1490"/>
              </a:spcBef>
            </a:pPr>
            <a:r>
              <a:rPr sz="1600" b="1" spc="-5" dirty="0">
                <a:solidFill>
                  <a:srgbClr val="F5F5F5"/>
                </a:solidFill>
                <a:latin typeface="Trebuchet MS"/>
                <a:cs typeface="Trebuchet MS"/>
              </a:rPr>
              <a:t>Внедрение</a:t>
            </a:r>
            <a:r>
              <a:rPr sz="1600" b="1" spc="10" dirty="0">
                <a:solidFill>
                  <a:srgbClr val="F5F5F5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F5F5F5"/>
                </a:solidFill>
                <a:latin typeface="Trebuchet MS"/>
                <a:cs typeface="Trebuchet MS"/>
              </a:rPr>
              <a:t>внутришкольной</a:t>
            </a:r>
            <a:r>
              <a:rPr sz="1600" b="1" spc="15" dirty="0">
                <a:solidFill>
                  <a:srgbClr val="F5F5F5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F5F5F5"/>
                </a:solidFill>
                <a:latin typeface="Trebuchet MS"/>
                <a:cs typeface="Trebuchet MS"/>
              </a:rPr>
              <a:t>системы</a:t>
            </a:r>
            <a:r>
              <a:rPr sz="1600" b="1" spc="20" dirty="0">
                <a:solidFill>
                  <a:srgbClr val="F5F5F5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F5F5F5"/>
                </a:solidFill>
                <a:latin typeface="Trebuchet MS"/>
                <a:cs typeface="Trebuchet MS"/>
              </a:rPr>
              <a:t>оценки </a:t>
            </a:r>
            <a:r>
              <a:rPr sz="1600" b="1" spc="-465" dirty="0">
                <a:solidFill>
                  <a:srgbClr val="F5F5F5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F5F5F5"/>
                </a:solidFill>
                <a:latin typeface="Trebuchet MS"/>
                <a:cs typeface="Trebuchet MS"/>
              </a:rPr>
              <a:t>качества образования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Trebuchet MS"/>
              <a:cs typeface="Trebuchet MS"/>
            </a:endParaRPr>
          </a:p>
          <a:p>
            <a:pPr marL="12700" marR="1351915">
              <a:lnSpc>
                <a:spcPts val="1900"/>
              </a:lnSpc>
            </a:pPr>
            <a:r>
              <a:rPr sz="1600" b="1" spc="-5" dirty="0">
                <a:solidFill>
                  <a:srgbClr val="F5F5F5"/>
                </a:solidFill>
                <a:latin typeface="Trebuchet MS"/>
                <a:cs typeface="Trebuchet MS"/>
              </a:rPr>
              <a:t>План работы</a:t>
            </a:r>
            <a:r>
              <a:rPr sz="1600" b="1" spc="5" dirty="0">
                <a:solidFill>
                  <a:srgbClr val="F5F5F5"/>
                </a:solidFill>
                <a:latin typeface="Trebuchet MS"/>
                <a:cs typeface="Trebuchet MS"/>
              </a:rPr>
              <a:t> </a:t>
            </a:r>
            <a:r>
              <a:rPr sz="1600" b="1" dirty="0">
                <a:solidFill>
                  <a:srgbClr val="F5F5F5"/>
                </a:solidFill>
                <a:latin typeface="Trebuchet MS"/>
                <a:cs typeface="Trebuchet MS"/>
              </a:rPr>
              <a:t>по </a:t>
            </a:r>
            <a:r>
              <a:rPr sz="1600" b="1" spc="-5" dirty="0">
                <a:solidFill>
                  <a:srgbClr val="F5F5F5"/>
                </a:solidFill>
                <a:latin typeface="Trebuchet MS"/>
                <a:cs typeface="Trebuchet MS"/>
              </a:rPr>
              <a:t>формированию </a:t>
            </a:r>
            <a:r>
              <a:rPr sz="1600" b="1" spc="-470" dirty="0">
                <a:solidFill>
                  <a:srgbClr val="F5F5F5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F5F5F5"/>
                </a:solidFill>
                <a:latin typeface="Trebuchet MS"/>
                <a:cs typeface="Trebuchet MS"/>
              </a:rPr>
              <a:t>функциональной грамотности</a:t>
            </a:r>
            <a:endParaRPr sz="1600">
              <a:latin typeface="Trebuchet MS"/>
              <a:cs typeface="Trebuchet MS"/>
            </a:endParaRPr>
          </a:p>
          <a:p>
            <a:pPr marR="38735" algn="r">
              <a:lnSpc>
                <a:spcPct val="100000"/>
              </a:lnSpc>
              <a:spcBef>
                <a:spcPts val="525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27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H="1">
            <a:off x="4572000" y="4901145"/>
            <a:ext cx="4320480" cy="0"/>
          </a:xfrm>
          <a:prstGeom prst="line">
            <a:avLst/>
          </a:prstGeom>
          <a:ln w="19050">
            <a:solidFill>
              <a:srgbClr val="0023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884368" y="4793133"/>
            <a:ext cx="802432" cy="216024"/>
          </a:xfrm>
        </p:spPr>
        <p:txBody>
          <a:bodyPr/>
          <a:lstStyle/>
          <a:p>
            <a:fld id="{BE2F41D6-E52A-42C1-B23D-6AD0E96D1AD9}" type="slidenum">
              <a:rPr lang="ru-RU" sz="105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3</a:t>
            </a:fld>
            <a:endParaRPr lang="ru-RU" sz="10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865" t="39386" r="17598" b="11218"/>
          <a:stretch/>
        </p:blipFill>
        <p:spPr>
          <a:xfrm>
            <a:off x="152400" y="7142"/>
            <a:ext cx="6324600" cy="25640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930" t="44456" r="21852" b="9234"/>
          <a:stretch/>
        </p:blipFill>
        <p:spPr>
          <a:xfrm>
            <a:off x="395536" y="2953933"/>
            <a:ext cx="2088232" cy="1800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887" t="44324" r="19125" b="10272"/>
          <a:stretch/>
        </p:blipFill>
        <p:spPr>
          <a:xfrm>
            <a:off x="3073732" y="2926954"/>
            <a:ext cx="2325257" cy="1800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585" t="46246" r="18073" b="9721"/>
          <a:stretch/>
        </p:blipFill>
        <p:spPr>
          <a:xfrm>
            <a:off x="5949697" y="2866918"/>
            <a:ext cx="2520280" cy="187220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95536" y="2545649"/>
            <a:ext cx="6814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2E5496"/>
                </a:solidFill>
                <a:latin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2E5496"/>
                </a:solidFill>
                <a:latin typeface="Arial" panose="020B0604020202020204" pitchFamily="34" charset="0"/>
              </a:rPr>
              <a:t>Планируемые результаты освоения ООП в обновленном </a:t>
            </a:r>
            <a:r>
              <a:rPr lang="ru-RU" sz="1600" b="1" dirty="0">
                <a:solidFill>
                  <a:srgbClr val="2E5496"/>
                </a:solidFill>
                <a:latin typeface="Arial" panose="020B0604020202020204" pitchFamily="34" charset="0"/>
              </a:rPr>
              <a:t>ФГОС:</a:t>
            </a:r>
            <a:endParaRPr lang="ru-RU" sz="16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2107" y="721503"/>
            <a:ext cx="1904522" cy="128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27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40200" y="627062"/>
            <a:ext cx="5003800" cy="4248150"/>
          </a:xfrm>
          <a:custGeom>
            <a:avLst/>
            <a:gdLst/>
            <a:ahLst/>
            <a:cxnLst/>
            <a:rect l="l" t="t" r="r" b="b"/>
            <a:pathLst>
              <a:path w="5003800" h="4248150">
                <a:moveTo>
                  <a:pt x="5003800" y="0"/>
                </a:moveTo>
                <a:lnTo>
                  <a:pt x="0" y="0"/>
                </a:lnTo>
                <a:lnTo>
                  <a:pt x="0" y="4248150"/>
                </a:lnTo>
                <a:lnTo>
                  <a:pt x="5003800" y="4248150"/>
                </a:lnTo>
                <a:lnTo>
                  <a:pt x="5003800" y="0"/>
                </a:lnTo>
                <a:close/>
              </a:path>
            </a:pathLst>
          </a:custGeom>
          <a:solidFill>
            <a:srgbClr val="EBF1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9388" y="627062"/>
            <a:ext cx="3888104" cy="4248150"/>
          </a:xfrm>
          <a:custGeom>
            <a:avLst/>
            <a:gdLst/>
            <a:ahLst/>
            <a:cxnLst/>
            <a:rect l="l" t="t" r="r" b="b"/>
            <a:pathLst>
              <a:path w="3888104" h="4248150">
                <a:moveTo>
                  <a:pt x="3887786" y="0"/>
                </a:moveTo>
                <a:lnTo>
                  <a:pt x="0" y="0"/>
                </a:lnTo>
                <a:lnTo>
                  <a:pt x="0" y="4248150"/>
                </a:lnTo>
                <a:lnTo>
                  <a:pt x="3887786" y="4248150"/>
                </a:lnTo>
                <a:lnTo>
                  <a:pt x="3887786" y="0"/>
                </a:lnTo>
                <a:close/>
              </a:path>
            </a:pathLst>
          </a:custGeom>
          <a:solidFill>
            <a:srgbClr val="FCD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ФЕДЕРАЛЬНЫЙ</a:t>
            </a:r>
            <a:r>
              <a:rPr spc="-10" dirty="0"/>
              <a:t> </a:t>
            </a:r>
            <a:r>
              <a:rPr spc="-15" dirty="0"/>
              <a:t>ГОСУДАРСТВЕННЫЙ</a:t>
            </a:r>
            <a:r>
              <a:rPr spc="-10" dirty="0"/>
              <a:t> </a:t>
            </a:r>
            <a:r>
              <a:rPr spc="-25" dirty="0"/>
              <a:t>ОБРАЗОВАТЕЛЬНЫЙ</a:t>
            </a:r>
            <a:r>
              <a:rPr spc="-10" dirty="0"/>
              <a:t> </a:t>
            </a:r>
            <a:r>
              <a:rPr spc="-20" dirty="0"/>
              <a:t>СТАНДАРТ</a:t>
            </a:r>
            <a:r>
              <a:rPr spc="-5" dirty="0"/>
              <a:t> ООО: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28895" y="309371"/>
            <a:ext cx="49612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14112C"/>
                </a:solidFill>
                <a:latin typeface="Calibri"/>
                <a:cs typeface="Calibri"/>
              </a:rPr>
              <a:t>ТРЕБОВАНИЯ</a:t>
            </a:r>
            <a:r>
              <a:rPr sz="2000" b="1" spc="-1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4112C"/>
                </a:solidFill>
                <a:latin typeface="Calibri"/>
                <a:cs typeface="Calibri"/>
              </a:rPr>
              <a:t>К</a:t>
            </a:r>
            <a:r>
              <a:rPr sz="2000" b="1" spc="-1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14112C"/>
                </a:solidFill>
                <a:latin typeface="Calibri"/>
                <a:cs typeface="Calibri"/>
              </a:rPr>
              <a:t>ЛИЧНОСТНЫМ</a:t>
            </a:r>
            <a:r>
              <a:rPr sz="2000" b="1" spc="-1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2000" b="1" spc="-70" dirty="0">
                <a:solidFill>
                  <a:srgbClr val="14112C"/>
                </a:solidFill>
                <a:latin typeface="Calibri"/>
                <a:cs typeface="Calibri"/>
              </a:rPr>
              <a:t>РЕЗУЛЬТАТАМ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55575" cy="638175"/>
          </a:xfrm>
          <a:custGeom>
            <a:avLst/>
            <a:gdLst/>
            <a:ahLst/>
            <a:cxnLst/>
            <a:rect l="l" t="t" r="r" b="b"/>
            <a:pathLst>
              <a:path w="155575" h="638175">
                <a:moveTo>
                  <a:pt x="155575" y="0"/>
                </a:moveTo>
                <a:lnTo>
                  <a:pt x="0" y="0"/>
                </a:lnTo>
                <a:lnTo>
                  <a:pt x="0" y="638175"/>
                </a:lnTo>
                <a:lnTo>
                  <a:pt x="155575" y="638175"/>
                </a:lnTo>
                <a:lnTo>
                  <a:pt x="155575" y="0"/>
                </a:lnTo>
                <a:close/>
              </a:path>
            </a:pathLst>
          </a:custGeom>
          <a:solidFill>
            <a:srgbClr val="FF7C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80514" y="505459"/>
            <a:ext cx="961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14112C"/>
                </a:solidFill>
                <a:latin typeface="Calibri"/>
                <a:cs typeface="Calibri"/>
              </a:rPr>
              <a:t>«</a:t>
            </a: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Б</a:t>
            </a:r>
            <a:r>
              <a:rPr sz="1800" b="1" dirty="0">
                <a:solidFill>
                  <a:srgbClr val="14112C"/>
                </a:solidFill>
                <a:latin typeface="Calibri"/>
                <a:cs typeface="Calibri"/>
              </a:rPr>
              <a:t>ЫЛ</a:t>
            </a:r>
            <a:r>
              <a:rPr sz="1800" b="1" spc="-10" dirty="0">
                <a:solidFill>
                  <a:srgbClr val="14112C"/>
                </a:solidFill>
                <a:latin typeface="Calibri"/>
                <a:cs typeface="Calibri"/>
              </a:rPr>
              <a:t>О</a:t>
            </a:r>
            <a:r>
              <a:rPr sz="2400" b="1" dirty="0">
                <a:solidFill>
                  <a:srgbClr val="14112C"/>
                </a:solidFill>
                <a:latin typeface="Calibri"/>
                <a:cs typeface="Calibri"/>
              </a:rPr>
              <a:t>»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82427" y="4640579"/>
            <a:ext cx="30403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42.1.8.</a:t>
            </a:r>
            <a:r>
              <a:rPr sz="1400" b="1" spc="-1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Ценности</a:t>
            </a:r>
            <a:r>
              <a:rPr sz="1400" b="1" spc="-2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научного</a:t>
            </a:r>
            <a:r>
              <a:rPr sz="1400" b="1" spc="-1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познания:</a:t>
            </a:r>
            <a:r>
              <a:rPr sz="1400" b="1" spc="-1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…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3203" y="859027"/>
            <a:ext cx="3787140" cy="14605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46355">
              <a:lnSpc>
                <a:spcPct val="99400"/>
              </a:lnSpc>
              <a:spcBef>
                <a:spcPts val="110"/>
              </a:spcBef>
            </a:pP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II </a:t>
            </a:r>
            <a:r>
              <a:rPr sz="1800" b="1" spc="-15" dirty="0">
                <a:solidFill>
                  <a:srgbClr val="14112C"/>
                </a:solidFill>
                <a:latin typeface="Calibri"/>
                <a:cs typeface="Calibri"/>
              </a:rPr>
              <a:t>раздел.</a:t>
            </a: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14112C"/>
                </a:solidFill>
                <a:latin typeface="Calibri"/>
                <a:cs typeface="Calibri"/>
              </a:rPr>
              <a:t>Требования</a:t>
            </a:r>
            <a:r>
              <a:rPr sz="1800" b="1" dirty="0">
                <a:solidFill>
                  <a:srgbClr val="14112C"/>
                </a:solidFill>
                <a:latin typeface="Calibri"/>
                <a:cs typeface="Calibri"/>
              </a:rPr>
              <a:t> к </a:t>
            </a:r>
            <a:r>
              <a:rPr sz="1800" b="1" spc="-20" dirty="0">
                <a:solidFill>
                  <a:srgbClr val="14112C"/>
                </a:solidFill>
                <a:latin typeface="Calibri"/>
                <a:cs typeface="Calibri"/>
              </a:rPr>
              <a:t>результатам </a:t>
            </a:r>
            <a:r>
              <a:rPr sz="1800" b="1" spc="-1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освоения основной </a:t>
            </a:r>
            <a:r>
              <a:rPr sz="1800" b="1" spc="-10" dirty="0">
                <a:solidFill>
                  <a:srgbClr val="14112C"/>
                </a:solidFill>
                <a:latin typeface="Calibri"/>
                <a:cs typeface="Calibri"/>
              </a:rPr>
              <a:t>образовательной </a:t>
            </a:r>
            <a:r>
              <a:rPr sz="1800" b="1" spc="-39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программы</a:t>
            </a:r>
            <a:endParaRPr sz="1800" dirty="0">
              <a:latin typeface="Calibri"/>
              <a:cs typeface="Calibri"/>
            </a:endParaRPr>
          </a:p>
          <a:p>
            <a:pPr marL="23495">
              <a:lnSpc>
                <a:spcPts val="1430"/>
              </a:lnSpc>
            </a:pP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П.9.</a:t>
            </a:r>
            <a:r>
              <a:rPr sz="1400" b="1" spc="-1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Личностные</a:t>
            </a:r>
            <a:r>
              <a:rPr sz="1400" b="1" spc="-2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14112C"/>
                </a:solidFill>
                <a:latin typeface="Calibri"/>
                <a:cs typeface="Calibri"/>
              </a:rPr>
              <a:t>результаты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освоения</a:t>
            </a:r>
            <a:r>
              <a:rPr sz="1400" b="1" spc="-1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основной</a:t>
            </a:r>
            <a:endParaRPr sz="1400" dirty="0">
              <a:latin typeface="Calibri"/>
              <a:cs typeface="Calibri"/>
            </a:endParaRPr>
          </a:p>
          <a:p>
            <a:pPr marL="23495" marR="5080">
              <a:lnSpc>
                <a:spcPct val="101400"/>
              </a:lnSpc>
            </a:pP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образовательной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программы основного 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общего </a:t>
            </a:r>
            <a:r>
              <a:rPr sz="1400" b="1" spc="-30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образования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 должны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отражать: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3203" y="2372867"/>
            <a:ext cx="3672840" cy="2156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429895" indent="-342900">
              <a:lnSpc>
                <a:spcPct val="100000"/>
              </a:lnSpc>
              <a:spcBef>
                <a:spcPts val="100"/>
              </a:spcBef>
              <a:buAutoNum type="arabicParenR"/>
              <a:tabLst>
                <a:tab pos="354965" algn="l"/>
                <a:tab pos="355600" algn="l"/>
              </a:tabLst>
            </a:pP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воспитание 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российской гражданской </a:t>
            </a:r>
            <a:r>
              <a:rPr sz="1400" b="1" spc="-30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идентичности…</a:t>
            </a:r>
            <a:endParaRPr sz="1400">
              <a:latin typeface="Calibri"/>
              <a:cs typeface="Calibri"/>
            </a:endParaRPr>
          </a:p>
          <a:p>
            <a:pPr marL="355600" marR="5080" indent="-342900">
              <a:lnSpc>
                <a:spcPct val="99600"/>
              </a:lnSpc>
              <a:spcBef>
                <a:spcPts val="30"/>
              </a:spcBef>
              <a:buAutoNum type="arabicParenR"/>
              <a:tabLst>
                <a:tab pos="354965" algn="l"/>
                <a:tab pos="355600" algn="l"/>
              </a:tabLst>
            </a:pP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формирование 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ответственного отношения </a:t>
            </a:r>
            <a:r>
              <a:rPr sz="1400" b="1" spc="-30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к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учению, готовности 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и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способности 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обучающихся 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к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саморазвитию 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и </a:t>
            </a:r>
            <a:r>
              <a:rPr sz="14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самообразованию на основе мотивации 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к </a:t>
            </a:r>
            <a:r>
              <a:rPr sz="14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обучению</a:t>
            </a:r>
            <a:r>
              <a:rPr sz="1400" b="1" spc="-1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и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познанию…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  <a:tabLst>
                <a:tab pos="354965" algn="l"/>
              </a:tabLst>
            </a:pP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3)	….</a:t>
            </a:r>
            <a:endParaRPr sz="1400">
              <a:latin typeface="Calibri"/>
              <a:cs typeface="Calibri"/>
            </a:endParaRPr>
          </a:p>
          <a:p>
            <a:pPr marL="12700" marR="3415029">
              <a:lnSpc>
                <a:spcPts val="1610"/>
              </a:lnSpc>
              <a:spcBef>
                <a:spcPts val="135"/>
              </a:spcBef>
            </a:pP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… </a:t>
            </a:r>
            <a:r>
              <a:rPr sz="14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11)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27090" y="575563"/>
            <a:ext cx="927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solidFill>
                  <a:srgbClr val="14112C"/>
                </a:solidFill>
                <a:latin typeface="Calibri"/>
                <a:cs typeface="Calibri"/>
              </a:rPr>
              <a:t>«</a:t>
            </a: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С</a:t>
            </a:r>
            <a:r>
              <a:rPr sz="1800" b="1" spc="-125" dirty="0">
                <a:solidFill>
                  <a:srgbClr val="14112C"/>
                </a:solidFill>
                <a:latin typeface="Calibri"/>
                <a:cs typeface="Calibri"/>
              </a:rPr>
              <a:t>Т</a:t>
            </a: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А</a:t>
            </a:r>
            <a:r>
              <a:rPr sz="1800" b="1" spc="5" dirty="0">
                <a:solidFill>
                  <a:srgbClr val="14112C"/>
                </a:solidFill>
                <a:latin typeface="Calibri"/>
                <a:cs typeface="Calibri"/>
              </a:rPr>
              <a:t>Л</a:t>
            </a: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О</a:t>
            </a:r>
            <a:r>
              <a:rPr sz="1800" b="1" dirty="0">
                <a:solidFill>
                  <a:srgbClr val="14112C"/>
                </a:solidFill>
                <a:latin typeface="Calibri"/>
                <a:cs typeface="Calibri"/>
              </a:rPr>
              <a:t>»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82427" y="852932"/>
            <a:ext cx="4714240" cy="38227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8895" marR="624840">
              <a:lnSpc>
                <a:spcPct val="99400"/>
              </a:lnSpc>
              <a:spcBef>
                <a:spcPts val="110"/>
              </a:spcBef>
            </a:pP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IV </a:t>
            </a:r>
            <a:r>
              <a:rPr sz="1800" b="1" spc="-15" dirty="0">
                <a:solidFill>
                  <a:srgbClr val="14112C"/>
                </a:solidFill>
                <a:latin typeface="Calibri"/>
                <a:cs typeface="Calibri"/>
              </a:rPr>
              <a:t>раздел.</a:t>
            </a:r>
            <a:r>
              <a:rPr sz="18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14112C"/>
                </a:solidFill>
                <a:latin typeface="Calibri"/>
                <a:cs typeface="Calibri"/>
              </a:rPr>
              <a:t>Требования</a:t>
            </a:r>
            <a:r>
              <a:rPr sz="1800" b="1" dirty="0">
                <a:solidFill>
                  <a:srgbClr val="14112C"/>
                </a:solidFill>
                <a:latin typeface="Calibri"/>
                <a:cs typeface="Calibri"/>
              </a:rPr>
              <a:t> к </a:t>
            </a:r>
            <a:r>
              <a:rPr sz="1800" b="1" spc="-20" dirty="0">
                <a:solidFill>
                  <a:srgbClr val="14112C"/>
                </a:solidFill>
                <a:latin typeface="Calibri"/>
                <a:cs typeface="Calibri"/>
              </a:rPr>
              <a:t>результатам </a:t>
            </a:r>
            <a:r>
              <a:rPr sz="1800" b="1" spc="-1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освоения программы основного </a:t>
            </a:r>
            <a:r>
              <a:rPr sz="1800" b="1" spc="-10" dirty="0">
                <a:solidFill>
                  <a:srgbClr val="14112C"/>
                </a:solidFill>
                <a:latin typeface="Calibri"/>
                <a:cs typeface="Calibri"/>
              </a:rPr>
              <a:t>общего </a:t>
            </a:r>
            <a:r>
              <a:rPr sz="1800" b="1" spc="-39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образования</a:t>
            </a:r>
            <a:endParaRPr sz="1800">
              <a:latin typeface="Calibri"/>
              <a:cs typeface="Calibri"/>
            </a:endParaRPr>
          </a:p>
          <a:p>
            <a:pPr marL="419100" lvl="1" indent="-407034">
              <a:lnSpc>
                <a:spcPts val="1550"/>
              </a:lnSpc>
              <a:buAutoNum type="arabicPeriod"/>
              <a:tabLst>
                <a:tab pos="419734" algn="l"/>
              </a:tabLst>
            </a:pP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Личностные</a:t>
            </a:r>
            <a:r>
              <a:rPr sz="1400" b="1" spc="-15" dirty="0">
                <a:solidFill>
                  <a:srgbClr val="14112C"/>
                </a:solidFill>
                <a:latin typeface="Calibri"/>
                <a:cs typeface="Calibri"/>
              </a:rPr>
              <a:t> результаты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освоения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программы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ООО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должны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отражать готовность обучающихся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руководствоваться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системой позитивных ценностных 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ориентаций 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и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расширение опыта 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деятельности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на ее основе </a:t>
            </a:r>
            <a:r>
              <a:rPr sz="1400" b="1" spc="-30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и в 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процессе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реализации основных 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направлений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 воспитательной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 деятельности,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в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том числе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в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части:</a:t>
            </a:r>
            <a:endParaRPr sz="1400">
              <a:latin typeface="Calibri"/>
              <a:cs typeface="Calibri"/>
            </a:endParaRPr>
          </a:p>
          <a:p>
            <a:pPr marL="556895" lvl="2" indent="-544830">
              <a:lnSpc>
                <a:spcPct val="100000"/>
              </a:lnSpc>
              <a:buAutoNum type="arabicPeriod"/>
              <a:tabLst>
                <a:tab pos="557530" algn="l"/>
              </a:tabLst>
            </a:pPr>
            <a:r>
              <a:rPr sz="1400" b="1" spc="-15" dirty="0">
                <a:solidFill>
                  <a:srgbClr val="14112C"/>
                </a:solidFill>
                <a:latin typeface="Calibri"/>
                <a:cs typeface="Calibri"/>
              </a:rPr>
              <a:t>Гражданского</a:t>
            </a:r>
            <a:r>
              <a:rPr sz="1400" b="1" spc="-3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воспитания…</a:t>
            </a:r>
            <a:endParaRPr sz="1400">
              <a:latin typeface="Calibri"/>
              <a:cs typeface="Calibri"/>
            </a:endParaRPr>
          </a:p>
          <a:p>
            <a:pPr marL="556895" lvl="2" indent="-544830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557530" algn="l"/>
              </a:tabLst>
            </a:pP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Патриотического</a:t>
            </a:r>
            <a:r>
              <a:rPr sz="1400" b="1" spc="-1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воспитания: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…</a:t>
            </a:r>
            <a:endParaRPr sz="1400">
              <a:latin typeface="Calibri"/>
              <a:cs typeface="Calibri"/>
            </a:endParaRPr>
          </a:p>
          <a:p>
            <a:pPr marL="556895" lvl="2" indent="-544830">
              <a:lnSpc>
                <a:spcPts val="1645"/>
              </a:lnSpc>
              <a:spcBef>
                <a:spcPts val="25"/>
              </a:spcBef>
              <a:buAutoNum type="arabicPeriod"/>
              <a:tabLst>
                <a:tab pos="557530" algn="l"/>
              </a:tabLst>
            </a:pP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Духовно-нравственного</a:t>
            </a:r>
            <a:r>
              <a:rPr sz="1400" b="1" spc="-3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воспитания:</a:t>
            </a:r>
            <a:r>
              <a:rPr sz="1400" b="1" spc="-2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…</a:t>
            </a:r>
            <a:endParaRPr sz="1400">
              <a:latin typeface="Calibri"/>
              <a:cs typeface="Calibri"/>
            </a:endParaRPr>
          </a:p>
          <a:p>
            <a:pPr marL="556895" lvl="2" indent="-544830">
              <a:lnSpc>
                <a:spcPts val="1645"/>
              </a:lnSpc>
              <a:buAutoNum type="arabicPeriod"/>
              <a:tabLst>
                <a:tab pos="557530" algn="l"/>
              </a:tabLst>
            </a:pP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Эстетического</a:t>
            </a:r>
            <a:r>
              <a:rPr sz="1400" b="1" spc="-2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воспитания:</a:t>
            </a:r>
            <a:r>
              <a:rPr sz="1400" b="1" spc="-1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…</a:t>
            </a:r>
            <a:endParaRPr sz="1400">
              <a:latin typeface="Calibri"/>
              <a:cs typeface="Calibri"/>
            </a:endParaRPr>
          </a:p>
          <a:p>
            <a:pPr marL="12700" marR="200025" lvl="2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557530" algn="l"/>
              </a:tabLst>
            </a:pP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Физического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воспитания, формирования </a:t>
            </a:r>
            <a:r>
              <a:rPr sz="1400" b="1" spc="-15" dirty="0">
                <a:solidFill>
                  <a:srgbClr val="14112C"/>
                </a:solidFill>
                <a:latin typeface="Calibri"/>
                <a:cs typeface="Calibri"/>
              </a:rPr>
              <a:t>культуры </a:t>
            </a:r>
            <a:r>
              <a:rPr sz="1400" b="1" spc="-30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здоровья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и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эмоционального</a:t>
            </a: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 благополучия:…</a:t>
            </a:r>
            <a:endParaRPr sz="1400">
              <a:latin typeface="Calibri"/>
              <a:cs typeface="Calibri"/>
            </a:endParaRPr>
          </a:p>
          <a:p>
            <a:pPr marL="556895" lvl="2" indent="-544830">
              <a:lnSpc>
                <a:spcPct val="100000"/>
              </a:lnSpc>
              <a:spcBef>
                <a:spcPts val="20"/>
              </a:spcBef>
              <a:buAutoNum type="arabicPeriod"/>
              <a:tabLst>
                <a:tab pos="557530" algn="l"/>
              </a:tabLst>
            </a:pPr>
            <a:r>
              <a:rPr sz="1400" b="1" spc="-25" dirty="0">
                <a:solidFill>
                  <a:srgbClr val="14112C"/>
                </a:solidFill>
                <a:latin typeface="Calibri"/>
                <a:cs typeface="Calibri"/>
              </a:rPr>
              <a:t>Трудового</a:t>
            </a:r>
            <a:r>
              <a:rPr sz="1400" b="1" spc="-3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воспитания:</a:t>
            </a:r>
            <a:r>
              <a:rPr sz="1400" b="1" spc="-2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…</a:t>
            </a:r>
            <a:endParaRPr sz="1400">
              <a:latin typeface="Calibri"/>
              <a:cs typeface="Calibri"/>
            </a:endParaRPr>
          </a:p>
          <a:p>
            <a:pPr marL="556895" lvl="2" indent="-544830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557530" algn="l"/>
              </a:tabLst>
            </a:pPr>
            <a:r>
              <a:rPr sz="1400" b="1" spc="-10" dirty="0">
                <a:solidFill>
                  <a:srgbClr val="14112C"/>
                </a:solidFill>
                <a:latin typeface="Calibri"/>
                <a:cs typeface="Calibri"/>
              </a:rPr>
              <a:t>Экологического</a:t>
            </a:r>
            <a:r>
              <a:rPr sz="1400" b="1" spc="-3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4112C"/>
                </a:solidFill>
                <a:latin typeface="Calibri"/>
                <a:cs typeface="Calibri"/>
              </a:rPr>
              <a:t>воспитания:</a:t>
            </a:r>
            <a:r>
              <a:rPr sz="1400" b="1" spc="-2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…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85277" y="4845811"/>
            <a:ext cx="65684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!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b="1" spc="-15" dirty="0">
                <a:solidFill>
                  <a:srgbClr val="14112C"/>
                </a:solidFill>
                <a:latin typeface="Calibri"/>
                <a:cs typeface="Calibri"/>
              </a:rPr>
              <a:t>ДЕТАЛИЗИРОВАНЫ</a:t>
            </a:r>
            <a:r>
              <a:rPr sz="18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ТРЕБОВАНИЯ</a:t>
            </a:r>
            <a:r>
              <a:rPr sz="1800" b="1" spc="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4112C"/>
                </a:solidFill>
                <a:latin typeface="Calibri"/>
                <a:cs typeface="Calibri"/>
              </a:rPr>
              <a:t>К</a:t>
            </a:r>
            <a:r>
              <a:rPr sz="18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ЛИЧНОСТНЫМ</a:t>
            </a:r>
            <a:r>
              <a:rPr sz="18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800" b="1" spc="-65" dirty="0">
                <a:solidFill>
                  <a:srgbClr val="14112C"/>
                </a:solidFill>
                <a:latin typeface="Calibri"/>
                <a:cs typeface="Calibri"/>
              </a:rPr>
              <a:t>РЕЗУЛЬТАТАМ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79388" y="627061"/>
            <a:ext cx="4645025" cy="0"/>
          </a:xfrm>
          <a:custGeom>
            <a:avLst/>
            <a:gdLst/>
            <a:ahLst/>
            <a:cxnLst/>
            <a:rect l="l" t="t" r="r" b="b"/>
            <a:pathLst>
              <a:path w="4645025">
                <a:moveTo>
                  <a:pt x="0" y="1"/>
                </a:moveTo>
                <a:lnTo>
                  <a:pt x="4645025" y="0"/>
                </a:lnTo>
              </a:path>
            </a:pathLst>
          </a:custGeom>
          <a:ln w="15875">
            <a:solidFill>
              <a:srgbClr val="3A6E8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884602" y="4955032"/>
            <a:ext cx="704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ADAFBB"/>
                </a:solidFill>
                <a:latin typeface="Calibri"/>
                <a:cs typeface="Calibri"/>
              </a:rPr>
              <a:t>3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40200" y="627062"/>
            <a:ext cx="5003800" cy="4248150"/>
          </a:xfrm>
          <a:custGeom>
            <a:avLst/>
            <a:gdLst/>
            <a:ahLst/>
            <a:cxnLst/>
            <a:rect l="l" t="t" r="r" b="b"/>
            <a:pathLst>
              <a:path w="5003800" h="4248150">
                <a:moveTo>
                  <a:pt x="5003800" y="0"/>
                </a:moveTo>
                <a:lnTo>
                  <a:pt x="0" y="0"/>
                </a:lnTo>
                <a:lnTo>
                  <a:pt x="0" y="4248150"/>
                </a:lnTo>
                <a:lnTo>
                  <a:pt x="5003800" y="4248150"/>
                </a:lnTo>
                <a:lnTo>
                  <a:pt x="5003800" y="0"/>
                </a:lnTo>
                <a:close/>
              </a:path>
            </a:pathLst>
          </a:custGeom>
          <a:solidFill>
            <a:srgbClr val="EBF1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9388" y="627062"/>
            <a:ext cx="3888104" cy="4248150"/>
          </a:xfrm>
          <a:custGeom>
            <a:avLst/>
            <a:gdLst/>
            <a:ahLst/>
            <a:cxnLst/>
            <a:rect l="l" t="t" r="r" b="b"/>
            <a:pathLst>
              <a:path w="3888104" h="4248150">
                <a:moveTo>
                  <a:pt x="3887786" y="0"/>
                </a:moveTo>
                <a:lnTo>
                  <a:pt x="0" y="0"/>
                </a:lnTo>
                <a:lnTo>
                  <a:pt x="0" y="4248150"/>
                </a:lnTo>
                <a:lnTo>
                  <a:pt x="3887786" y="4248150"/>
                </a:lnTo>
                <a:lnTo>
                  <a:pt x="3887786" y="0"/>
                </a:lnTo>
                <a:close/>
              </a:path>
            </a:pathLst>
          </a:custGeom>
          <a:solidFill>
            <a:srgbClr val="FCD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ФЕДЕРАЛЬНЫЙ</a:t>
            </a:r>
            <a:r>
              <a:rPr spc="-10" dirty="0"/>
              <a:t> </a:t>
            </a:r>
            <a:r>
              <a:rPr spc="-15" dirty="0"/>
              <a:t>ГОСУДАРСТВЕННЫЙ</a:t>
            </a:r>
            <a:r>
              <a:rPr spc="-10" dirty="0"/>
              <a:t> </a:t>
            </a:r>
            <a:r>
              <a:rPr spc="-25" dirty="0"/>
              <a:t>ОБРАЗОВАТЕЛЬНЫЙ</a:t>
            </a:r>
            <a:r>
              <a:rPr spc="-10" dirty="0"/>
              <a:t> </a:t>
            </a:r>
            <a:r>
              <a:rPr spc="-20" dirty="0"/>
              <a:t>СТАНДАРТ</a:t>
            </a:r>
            <a:r>
              <a:rPr spc="-5" dirty="0"/>
              <a:t> ООО: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28895" y="309371"/>
            <a:ext cx="55657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14112C"/>
                </a:solidFill>
                <a:latin typeface="Calibri"/>
                <a:cs typeface="Calibri"/>
              </a:rPr>
              <a:t>ТРЕБОВАНИЯ</a:t>
            </a:r>
            <a:r>
              <a:rPr sz="2000" b="1" spc="-2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4112C"/>
                </a:solidFill>
                <a:latin typeface="Calibri"/>
                <a:cs typeface="Calibri"/>
              </a:rPr>
              <a:t>К</a:t>
            </a:r>
            <a:r>
              <a:rPr sz="2000" b="1" spc="-2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14112C"/>
                </a:solidFill>
                <a:latin typeface="Calibri"/>
                <a:cs typeface="Calibri"/>
              </a:rPr>
              <a:t>МЕТАПРЕДМЕТНЫМ</a:t>
            </a:r>
            <a:r>
              <a:rPr sz="2000" b="1" spc="-2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2000" b="1" spc="-70" dirty="0">
                <a:solidFill>
                  <a:srgbClr val="14112C"/>
                </a:solidFill>
                <a:latin typeface="Calibri"/>
                <a:cs typeface="Calibri"/>
              </a:rPr>
              <a:t>РЕЗУЛЬТАТАМ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55575" cy="638175"/>
          </a:xfrm>
          <a:custGeom>
            <a:avLst/>
            <a:gdLst/>
            <a:ahLst/>
            <a:cxnLst/>
            <a:rect l="l" t="t" r="r" b="b"/>
            <a:pathLst>
              <a:path w="155575" h="638175">
                <a:moveTo>
                  <a:pt x="155575" y="0"/>
                </a:moveTo>
                <a:lnTo>
                  <a:pt x="0" y="0"/>
                </a:lnTo>
                <a:lnTo>
                  <a:pt x="0" y="638175"/>
                </a:lnTo>
                <a:lnTo>
                  <a:pt x="155575" y="638175"/>
                </a:lnTo>
                <a:lnTo>
                  <a:pt x="155575" y="0"/>
                </a:lnTo>
                <a:close/>
              </a:path>
            </a:pathLst>
          </a:custGeom>
          <a:solidFill>
            <a:srgbClr val="FF7C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80514" y="505459"/>
            <a:ext cx="961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14112C"/>
                </a:solidFill>
                <a:latin typeface="Calibri"/>
                <a:cs typeface="Calibri"/>
              </a:rPr>
              <a:t>«</a:t>
            </a: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Б</a:t>
            </a:r>
            <a:r>
              <a:rPr sz="1800" b="1" dirty="0">
                <a:solidFill>
                  <a:srgbClr val="14112C"/>
                </a:solidFill>
                <a:latin typeface="Calibri"/>
                <a:cs typeface="Calibri"/>
              </a:rPr>
              <a:t>ЫЛ</a:t>
            </a:r>
            <a:r>
              <a:rPr sz="1800" b="1" spc="-10" dirty="0">
                <a:solidFill>
                  <a:srgbClr val="14112C"/>
                </a:solidFill>
                <a:latin typeface="Calibri"/>
                <a:cs typeface="Calibri"/>
              </a:rPr>
              <a:t>О</a:t>
            </a:r>
            <a:r>
              <a:rPr sz="2400" b="1" dirty="0">
                <a:solidFill>
                  <a:srgbClr val="14112C"/>
                </a:solidFill>
                <a:latin typeface="Calibri"/>
                <a:cs typeface="Calibri"/>
              </a:rPr>
              <a:t>»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3203" y="859027"/>
            <a:ext cx="3745865" cy="36925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10"/>
              </a:spcBef>
            </a:pP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II </a:t>
            </a:r>
            <a:r>
              <a:rPr sz="1800" b="1" spc="-15" dirty="0">
                <a:solidFill>
                  <a:srgbClr val="14112C"/>
                </a:solidFill>
                <a:latin typeface="Calibri"/>
                <a:cs typeface="Calibri"/>
              </a:rPr>
              <a:t>раздел.</a:t>
            </a: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14112C"/>
                </a:solidFill>
                <a:latin typeface="Calibri"/>
                <a:cs typeface="Calibri"/>
              </a:rPr>
              <a:t>Требования</a:t>
            </a:r>
            <a:r>
              <a:rPr sz="1800" b="1" dirty="0">
                <a:solidFill>
                  <a:srgbClr val="14112C"/>
                </a:solidFill>
                <a:latin typeface="Calibri"/>
                <a:cs typeface="Calibri"/>
              </a:rPr>
              <a:t> к </a:t>
            </a:r>
            <a:r>
              <a:rPr sz="1800" b="1" spc="-20" dirty="0">
                <a:solidFill>
                  <a:srgbClr val="14112C"/>
                </a:solidFill>
                <a:latin typeface="Calibri"/>
                <a:cs typeface="Calibri"/>
              </a:rPr>
              <a:t>результатам </a:t>
            </a:r>
            <a:r>
              <a:rPr sz="1800" b="1" spc="-1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освоения основной </a:t>
            </a:r>
            <a:r>
              <a:rPr sz="1800" b="1" spc="-10" dirty="0">
                <a:solidFill>
                  <a:srgbClr val="14112C"/>
                </a:solidFill>
                <a:latin typeface="Calibri"/>
                <a:cs typeface="Calibri"/>
              </a:rPr>
              <a:t>образовательной </a:t>
            </a:r>
            <a:r>
              <a:rPr sz="1800" b="1" spc="-39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программы</a:t>
            </a:r>
            <a:endParaRPr sz="1800">
              <a:latin typeface="Calibri"/>
              <a:cs typeface="Calibri"/>
            </a:endParaRPr>
          </a:p>
          <a:p>
            <a:pPr marL="118745" marR="107950">
              <a:lnSpc>
                <a:spcPct val="100800"/>
              </a:lnSpc>
              <a:spcBef>
                <a:spcPts val="760"/>
              </a:spcBef>
            </a:pP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10.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Метапредметные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14112C"/>
                </a:solidFill>
                <a:latin typeface="Calibri"/>
                <a:cs typeface="Calibri"/>
              </a:rPr>
              <a:t>результаты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освоения</a:t>
            </a:r>
            <a:r>
              <a:rPr sz="12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основной </a:t>
            </a:r>
            <a:r>
              <a:rPr sz="1200" b="1" spc="-254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образовательной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 программы основного</a:t>
            </a:r>
            <a:r>
              <a:rPr sz="12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общего 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 образования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должны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отражать:</a:t>
            </a:r>
            <a:endParaRPr sz="1200">
              <a:latin typeface="Calibri"/>
              <a:cs typeface="Calibri"/>
            </a:endParaRPr>
          </a:p>
          <a:p>
            <a:pPr marL="278765" indent="-160655">
              <a:lnSpc>
                <a:spcPts val="1415"/>
              </a:lnSpc>
              <a:buAutoNum type="arabicParenR"/>
              <a:tabLst>
                <a:tab pos="279400" algn="l"/>
              </a:tabLst>
            </a:pP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умение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самостоятельно</a:t>
            </a:r>
            <a:r>
              <a:rPr sz="12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определять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14112C"/>
                </a:solidFill>
                <a:latin typeface="Calibri"/>
                <a:cs typeface="Calibri"/>
              </a:rPr>
              <a:t>цели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своего</a:t>
            </a:r>
            <a:endParaRPr sz="1200">
              <a:latin typeface="Calibri"/>
              <a:cs typeface="Calibri"/>
            </a:endParaRPr>
          </a:p>
          <a:p>
            <a:pPr marL="118745" marR="100330">
              <a:lnSpc>
                <a:spcPct val="99400"/>
              </a:lnSpc>
              <a:spcBef>
                <a:spcPts val="55"/>
              </a:spcBef>
            </a:pP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обучения,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ставить 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и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 формулировать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 для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себя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новые 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задачи 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в 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учебе 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и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познавательной деятельности, 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развивать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мотивы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и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 интересы своей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познавательной </a:t>
            </a:r>
            <a:r>
              <a:rPr sz="1200" b="1" spc="-26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деятельности;</a:t>
            </a:r>
            <a:endParaRPr sz="1200">
              <a:latin typeface="Calibri"/>
              <a:cs typeface="Calibri"/>
            </a:endParaRPr>
          </a:p>
          <a:p>
            <a:pPr marL="278765" indent="-160655">
              <a:lnSpc>
                <a:spcPts val="1415"/>
              </a:lnSpc>
              <a:buAutoNum type="arabicParenR" startAt="2"/>
              <a:tabLst>
                <a:tab pos="279400" algn="l"/>
              </a:tabLst>
            </a:pP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умение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самостоятельно</a:t>
            </a:r>
            <a:r>
              <a:rPr sz="12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планировать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пути</a:t>
            </a:r>
            <a:endParaRPr sz="1200">
              <a:latin typeface="Calibri"/>
              <a:cs typeface="Calibri"/>
            </a:endParaRPr>
          </a:p>
          <a:p>
            <a:pPr marL="118745" marR="139700">
              <a:lnSpc>
                <a:spcPct val="99400"/>
              </a:lnSpc>
              <a:spcBef>
                <a:spcPts val="55"/>
              </a:spcBef>
            </a:pP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достижения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целей,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 в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том 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числе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 альтернативные, 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 осознанно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выбирать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 наиболее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 эффективные 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способы решения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учебных 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и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 познавательных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 задач; </a:t>
            </a:r>
            <a:r>
              <a:rPr sz="1200" b="1" spc="-254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3)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…</a:t>
            </a:r>
            <a:endParaRPr sz="1200">
              <a:latin typeface="Calibri"/>
              <a:cs typeface="Calibri"/>
            </a:endParaRPr>
          </a:p>
          <a:p>
            <a:pPr marL="118745">
              <a:lnSpc>
                <a:spcPts val="1415"/>
              </a:lnSpc>
            </a:pP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…</a:t>
            </a:r>
            <a:endParaRPr sz="1200">
              <a:latin typeface="Calibri"/>
              <a:cs typeface="Calibri"/>
            </a:endParaRPr>
          </a:p>
          <a:p>
            <a:pPr marL="118745">
              <a:lnSpc>
                <a:spcPct val="100000"/>
              </a:lnSpc>
              <a:spcBef>
                <a:spcPts val="50"/>
              </a:spcBef>
            </a:pP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12)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27090" y="575563"/>
            <a:ext cx="927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solidFill>
                  <a:srgbClr val="14112C"/>
                </a:solidFill>
                <a:latin typeface="Calibri"/>
                <a:cs typeface="Calibri"/>
              </a:rPr>
              <a:t>«</a:t>
            </a: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С</a:t>
            </a:r>
            <a:r>
              <a:rPr sz="1800" b="1" spc="-125" dirty="0">
                <a:solidFill>
                  <a:srgbClr val="14112C"/>
                </a:solidFill>
                <a:latin typeface="Calibri"/>
                <a:cs typeface="Calibri"/>
              </a:rPr>
              <a:t>Т</a:t>
            </a: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А</a:t>
            </a:r>
            <a:r>
              <a:rPr sz="1800" b="1" spc="5" dirty="0">
                <a:solidFill>
                  <a:srgbClr val="14112C"/>
                </a:solidFill>
                <a:latin typeface="Calibri"/>
                <a:cs typeface="Calibri"/>
              </a:rPr>
              <a:t>Л</a:t>
            </a: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О</a:t>
            </a:r>
            <a:r>
              <a:rPr sz="1800" b="1" dirty="0">
                <a:solidFill>
                  <a:srgbClr val="14112C"/>
                </a:solidFill>
                <a:latin typeface="Calibri"/>
                <a:cs typeface="Calibri"/>
              </a:rPr>
              <a:t>»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82427" y="853947"/>
            <a:ext cx="4719955" cy="378904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48895" marR="521970">
              <a:lnSpc>
                <a:spcPts val="1900"/>
              </a:lnSpc>
              <a:spcBef>
                <a:spcPts val="180"/>
              </a:spcBef>
            </a:pP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IV </a:t>
            </a: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раздел.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14112C"/>
                </a:solidFill>
                <a:latin typeface="Calibri"/>
                <a:cs typeface="Calibri"/>
              </a:rPr>
              <a:t>Требования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 к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14112C"/>
                </a:solidFill>
                <a:latin typeface="Calibri"/>
                <a:cs typeface="Calibri"/>
              </a:rPr>
              <a:t>результатам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 освоения </a:t>
            </a:r>
            <a:r>
              <a:rPr sz="1600" b="1" spc="-35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программы</a:t>
            </a: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основного</a:t>
            </a:r>
            <a:r>
              <a:rPr sz="16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4112C"/>
                </a:solidFill>
                <a:latin typeface="Calibri"/>
                <a:cs typeface="Calibri"/>
              </a:rPr>
              <a:t>общего</a:t>
            </a:r>
            <a:r>
              <a:rPr sz="1600" b="1" spc="-5" dirty="0">
                <a:solidFill>
                  <a:srgbClr val="14112C"/>
                </a:solidFill>
                <a:latin typeface="Calibri"/>
                <a:cs typeface="Calibri"/>
              </a:rPr>
              <a:t> образования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99400"/>
              </a:lnSpc>
              <a:spcBef>
                <a:spcPts val="1230"/>
              </a:spcBef>
            </a:pP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41.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Метапредметные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14112C"/>
                </a:solidFill>
                <a:latin typeface="Calibri"/>
                <a:cs typeface="Calibri"/>
              </a:rPr>
              <a:t>результаты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 освоения</a:t>
            </a:r>
            <a:r>
              <a:rPr sz="12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программы основного 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общего</a:t>
            </a:r>
            <a:r>
              <a:rPr sz="12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образования,</a:t>
            </a:r>
            <a:r>
              <a:rPr sz="1200" b="1" spc="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в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том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числе адаптированной,</a:t>
            </a:r>
            <a:r>
              <a:rPr sz="1200" b="1" spc="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должны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отражать: </a:t>
            </a:r>
            <a:r>
              <a:rPr sz="1200" b="1" spc="-254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u="sng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43.1.</a:t>
            </a:r>
            <a:r>
              <a:rPr sz="1200" b="1" u="sng" spc="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sng" spc="-10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Овладение</a:t>
            </a:r>
            <a:r>
              <a:rPr sz="1200" b="1" u="sng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sng" spc="-10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универсальными</a:t>
            </a:r>
            <a:r>
              <a:rPr sz="12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учебными </a:t>
            </a:r>
            <a:r>
              <a:rPr sz="1200" b="1" u="sng" spc="-10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познавательными 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u="sng" spc="-10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действиями:</a:t>
            </a:r>
            <a:endParaRPr sz="1200">
              <a:latin typeface="Calibri"/>
              <a:cs typeface="Calibri"/>
            </a:endParaRPr>
          </a:p>
          <a:p>
            <a:pPr marL="172720" indent="-160655">
              <a:lnSpc>
                <a:spcPts val="1430"/>
              </a:lnSpc>
              <a:spcBef>
                <a:spcPts val="50"/>
              </a:spcBef>
              <a:buAutoNum type="arabicParenR"/>
              <a:tabLst>
                <a:tab pos="173355" algn="l"/>
              </a:tabLst>
            </a:pP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базовые</a:t>
            </a:r>
            <a:r>
              <a:rPr sz="1200" b="1" spc="-1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логические</a:t>
            </a:r>
            <a:r>
              <a:rPr sz="1200" b="1" spc="-1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действия:</a:t>
            </a:r>
            <a:r>
              <a:rPr sz="1200" b="1" spc="-2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…</a:t>
            </a:r>
            <a:endParaRPr sz="1200">
              <a:latin typeface="Calibri"/>
              <a:cs typeface="Calibri"/>
            </a:endParaRPr>
          </a:p>
          <a:p>
            <a:pPr marL="172720" indent="-160655">
              <a:lnSpc>
                <a:spcPts val="1430"/>
              </a:lnSpc>
              <a:buAutoNum type="arabicParenR"/>
              <a:tabLst>
                <a:tab pos="173355" algn="l"/>
              </a:tabLst>
            </a:pP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базовые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14112C"/>
                </a:solidFill>
                <a:latin typeface="Calibri"/>
                <a:cs typeface="Calibri"/>
              </a:rPr>
              <a:t>исследовательские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действия: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 …</a:t>
            </a:r>
            <a:endParaRPr sz="1200">
              <a:latin typeface="Calibri"/>
              <a:cs typeface="Calibri"/>
            </a:endParaRPr>
          </a:p>
          <a:p>
            <a:pPr marL="172720" indent="-160655">
              <a:lnSpc>
                <a:spcPts val="1430"/>
              </a:lnSpc>
              <a:spcBef>
                <a:spcPts val="45"/>
              </a:spcBef>
              <a:buAutoNum type="arabicParenR"/>
              <a:tabLst>
                <a:tab pos="173355" algn="l"/>
              </a:tabLst>
            </a:pP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работа</a:t>
            </a:r>
            <a:r>
              <a:rPr sz="1200" b="1" spc="-2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с</a:t>
            </a:r>
            <a:r>
              <a:rPr sz="1200" b="1" spc="-2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информацией:</a:t>
            </a:r>
            <a:r>
              <a:rPr sz="1200" b="1" spc="-2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…</a:t>
            </a:r>
            <a:endParaRPr sz="1200">
              <a:latin typeface="Calibri"/>
              <a:cs typeface="Calibri"/>
            </a:endParaRPr>
          </a:p>
          <a:p>
            <a:pPr marL="12700" marR="318770">
              <a:lnSpc>
                <a:spcPts val="1390"/>
              </a:lnSpc>
              <a:spcBef>
                <a:spcPts val="80"/>
              </a:spcBef>
            </a:pPr>
            <a:r>
              <a:rPr sz="1200" b="1" u="sng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43.2.</a:t>
            </a:r>
            <a:r>
              <a:rPr sz="1200" b="1" u="sng" spc="1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sng" spc="-10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Овладение</a:t>
            </a:r>
            <a:r>
              <a:rPr sz="1200" b="1" u="sng" spc="10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sng" spc="-10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универсальными</a:t>
            </a:r>
            <a:r>
              <a:rPr sz="1200" b="1" u="sng" spc="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учебными</a:t>
            </a:r>
            <a:r>
              <a:rPr sz="1200" b="1" u="sng" spc="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sng" spc="-1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коммуникативными </a:t>
            </a:r>
            <a:r>
              <a:rPr sz="1200" b="1" spc="-254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u="sng" spc="-10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действиями:</a:t>
            </a:r>
            <a:endParaRPr sz="1200">
              <a:latin typeface="Calibri"/>
              <a:cs typeface="Calibri"/>
            </a:endParaRPr>
          </a:p>
          <a:p>
            <a:pPr marL="172720" indent="-160655">
              <a:lnSpc>
                <a:spcPts val="1430"/>
              </a:lnSpc>
              <a:spcBef>
                <a:spcPts val="10"/>
              </a:spcBef>
              <a:buAutoNum type="arabicParenR"/>
              <a:tabLst>
                <a:tab pos="173355" algn="l"/>
              </a:tabLst>
            </a:pP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общение:</a:t>
            </a:r>
            <a:r>
              <a:rPr sz="1200" b="1" spc="-4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…</a:t>
            </a:r>
            <a:endParaRPr sz="1200">
              <a:latin typeface="Calibri"/>
              <a:cs typeface="Calibri"/>
            </a:endParaRPr>
          </a:p>
          <a:p>
            <a:pPr marL="172720" indent="-160655">
              <a:lnSpc>
                <a:spcPts val="1430"/>
              </a:lnSpc>
              <a:buAutoNum type="arabicParenR"/>
              <a:tabLst>
                <a:tab pos="173355" algn="l"/>
              </a:tabLst>
            </a:pP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совместная деятельность:</a:t>
            </a:r>
            <a:r>
              <a:rPr sz="1200" b="1" spc="-1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…</a:t>
            </a:r>
            <a:endParaRPr sz="1200">
              <a:latin typeface="Calibri"/>
              <a:cs typeface="Calibri"/>
            </a:endParaRPr>
          </a:p>
          <a:p>
            <a:pPr marL="12700" marR="638175">
              <a:lnSpc>
                <a:spcPts val="1420"/>
              </a:lnSpc>
              <a:spcBef>
                <a:spcPts val="110"/>
              </a:spcBef>
            </a:pPr>
            <a:r>
              <a:rPr sz="1200" b="1" u="sng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43.3. </a:t>
            </a:r>
            <a:r>
              <a:rPr sz="1200" b="1" u="sng" spc="-10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Овладение</a:t>
            </a:r>
            <a:r>
              <a:rPr sz="1200" b="1" u="sng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sng" spc="-10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универсальными </a:t>
            </a:r>
            <a:r>
              <a:rPr sz="12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учебными </a:t>
            </a:r>
            <a:r>
              <a:rPr sz="1200" b="1" u="sng" spc="-10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регулятивными </a:t>
            </a:r>
            <a:r>
              <a:rPr sz="1200" b="1" spc="-26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u="sng" spc="-10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действиями:</a:t>
            </a:r>
            <a:endParaRPr sz="1200">
              <a:latin typeface="Calibri"/>
              <a:cs typeface="Calibri"/>
            </a:endParaRPr>
          </a:p>
          <a:p>
            <a:pPr marL="172720" indent="-160655">
              <a:lnSpc>
                <a:spcPts val="1345"/>
              </a:lnSpc>
              <a:buAutoNum type="arabicParenR"/>
              <a:tabLst>
                <a:tab pos="173355" algn="l"/>
              </a:tabLst>
            </a:pP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самоорганизация:</a:t>
            </a:r>
            <a:r>
              <a:rPr sz="1200" b="1" spc="-4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…</a:t>
            </a:r>
            <a:endParaRPr sz="1200">
              <a:latin typeface="Calibri"/>
              <a:cs typeface="Calibri"/>
            </a:endParaRPr>
          </a:p>
          <a:p>
            <a:pPr marL="172720" indent="-160655">
              <a:lnSpc>
                <a:spcPts val="1430"/>
              </a:lnSpc>
              <a:spcBef>
                <a:spcPts val="50"/>
              </a:spcBef>
              <a:buAutoNum type="arabicParenR"/>
              <a:tabLst>
                <a:tab pos="173355" algn="l"/>
              </a:tabLst>
            </a:pP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самоконтроль:</a:t>
            </a:r>
            <a:r>
              <a:rPr sz="1200" b="1" spc="-3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…</a:t>
            </a:r>
            <a:endParaRPr sz="1200">
              <a:latin typeface="Calibri"/>
              <a:cs typeface="Calibri"/>
            </a:endParaRPr>
          </a:p>
          <a:p>
            <a:pPr marL="172720" indent="-160655">
              <a:lnSpc>
                <a:spcPts val="1430"/>
              </a:lnSpc>
              <a:buAutoNum type="arabicParenR"/>
              <a:tabLst>
                <a:tab pos="173355" algn="l"/>
              </a:tabLst>
            </a:pP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эмоциональный</a:t>
            </a:r>
            <a:r>
              <a:rPr sz="1200" b="1" spc="-3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интеллект:</a:t>
            </a:r>
            <a:r>
              <a:rPr sz="1200" b="1" spc="-3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…</a:t>
            </a:r>
            <a:endParaRPr sz="1200">
              <a:latin typeface="Calibri"/>
              <a:cs typeface="Calibri"/>
            </a:endParaRPr>
          </a:p>
          <a:p>
            <a:pPr marL="172720" indent="-160655">
              <a:lnSpc>
                <a:spcPct val="100000"/>
              </a:lnSpc>
              <a:spcBef>
                <a:spcPts val="50"/>
              </a:spcBef>
              <a:buAutoNum type="arabicParenR"/>
              <a:tabLst>
                <a:tab pos="173355" algn="l"/>
              </a:tabLst>
            </a:pP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принятие</a:t>
            </a:r>
            <a:r>
              <a:rPr sz="1200" b="1" spc="-1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14112C"/>
                </a:solidFill>
                <a:latin typeface="Calibri"/>
                <a:cs typeface="Calibri"/>
              </a:rPr>
              <a:t>себя 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и</a:t>
            </a:r>
            <a:r>
              <a:rPr sz="1200" b="1" spc="-1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4112C"/>
                </a:solidFill>
                <a:latin typeface="Calibri"/>
                <a:cs typeface="Calibri"/>
              </a:rPr>
              <a:t>других:</a:t>
            </a:r>
            <a:r>
              <a:rPr sz="1200" b="1" spc="-1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4112C"/>
                </a:solidFill>
                <a:latin typeface="Calibri"/>
                <a:cs typeface="Calibri"/>
              </a:rPr>
              <a:t>…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85277" y="4839715"/>
            <a:ext cx="7112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!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b="1" spc="-15" dirty="0">
                <a:solidFill>
                  <a:srgbClr val="14112C"/>
                </a:solidFill>
                <a:latin typeface="Calibri"/>
                <a:cs typeface="Calibri"/>
              </a:rPr>
              <a:t>ДЕТАЛИЗИРОВАНЫ</a:t>
            </a:r>
            <a:r>
              <a:rPr sz="18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ТРЕБОВАНИЯ</a:t>
            </a:r>
            <a:r>
              <a:rPr sz="1800" b="1" spc="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4112C"/>
                </a:solidFill>
                <a:latin typeface="Calibri"/>
                <a:cs typeface="Calibri"/>
              </a:rPr>
              <a:t>К</a:t>
            </a:r>
            <a:r>
              <a:rPr sz="18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14112C"/>
                </a:solidFill>
                <a:latin typeface="Calibri"/>
                <a:cs typeface="Calibri"/>
              </a:rPr>
              <a:t>МЕТАПРЕДМЕТНЫМ</a:t>
            </a:r>
            <a:r>
              <a:rPr sz="18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800" b="1" spc="-65" dirty="0">
                <a:solidFill>
                  <a:srgbClr val="14112C"/>
                </a:solidFill>
                <a:latin typeface="Calibri"/>
                <a:cs typeface="Calibri"/>
              </a:rPr>
              <a:t>РЕЗУЛЬТАТАМ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9388" y="627061"/>
            <a:ext cx="4645025" cy="0"/>
          </a:xfrm>
          <a:custGeom>
            <a:avLst/>
            <a:gdLst/>
            <a:ahLst/>
            <a:cxnLst/>
            <a:rect l="l" t="t" r="r" b="b"/>
            <a:pathLst>
              <a:path w="4645025">
                <a:moveTo>
                  <a:pt x="0" y="1"/>
                </a:moveTo>
                <a:lnTo>
                  <a:pt x="4645025" y="0"/>
                </a:lnTo>
              </a:path>
            </a:pathLst>
          </a:custGeom>
          <a:ln w="15875">
            <a:solidFill>
              <a:srgbClr val="3A6E8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884602" y="4955032"/>
            <a:ext cx="704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ADAFBB"/>
                </a:solidFill>
                <a:latin typeface="Calibri"/>
                <a:cs typeface="Calibri"/>
              </a:rPr>
              <a:t>4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79950" y="339725"/>
            <a:ext cx="4356100" cy="4572000"/>
          </a:xfrm>
          <a:custGeom>
            <a:avLst/>
            <a:gdLst/>
            <a:ahLst/>
            <a:cxnLst/>
            <a:rect l="l" t="t" r="r" b="b"/>
            <a:pathLst>
              <a:path w="4356100" h="4572000">
                <a:moveTo>
                  <a:pt x="4356100" y="0"/>
                </a:moveTo>
                <a:lnTo>
                  <a:pt x="0" y="0"/>
                </a:lnTo>
                <a:lnTo>
                  <a:pt x="0" y="4571999"/>
                </a:lnTo>
                <a:lnTo>
                  <a:pt x="4356100" y="4571999"/>
                </a:lnTo>
                <a:lnTo>
                  <a:pt x="4356100" y="0"/>
                </a:lnTo>
                <a:close/>
              </a:path>
            </a:pathLst>
          </a:custGeom>
          <a:solidFill>
            <a:srgbClr val="EBF1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9388" y="339725"/>
            <a:ext cx="4356100" cy="4572000"/>
          </a:xfrm>
          <a:custGeom>
            <a:avLst/>
            <a:gdLst/>
            <a:ahLst/>
            <a:cxnLst/>
            <a:rect l="l" t="t" r="r" b="b"/>
            <a:pathLst>
              <a:path w="4356100" h="4572000">
                <a:moveTo>
                  <a:pt x="4356099" y="0"/>
                </a:moveTo>
                <a:lnTo>
                  <a:pt x="0" y="0"/>
                </a:lnTo>
                <a:lnTo>
                  <a:pt x="0" y="4571999"/>
                </a:lnTo>
                <a:lnTo>
                  <a:pt x="4356099" y="4571999"/>
                </a:lnTo>
                <a:lnTo>
                  <a:pt x="4356099" y="0"/>
                </a:lnTo>
                <a:close/>
              </a:path>
            </a:pathLst>
          </a:custGeom>
          <a:solidFill>
            <a:srgbClr val="FCD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8895" y="0"/>
            <a:ext cx="7404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/>
              <a:t>ФГОС</a:t>
            </a:r>
            <a:r>
              <a:rPr sz="1800" dirty="0"/>
              <a:t> </a:t>
            </a:r>
            <a:r>
              <a:rPr sz="1800" spc="-10" dirty="0"/>
              <a:t>ООО:</a:t>
            </a:r>
            <a:r>
              <a:rPr sz="1800" spc="10" dirty="0"/>
              <a:t> </a:t>
            </a:r>
            <a:r>
              <a:rPr sz="1800" spc="-5" dirty="0"/>
              <a:t>ТРЕБОВАНИЯ</a:t>
            </a:r>
            <a:r>
              <a:rPr sz="1800" spc="5" dirty="0"/>
              <a:t> </a:t>
            </a:r>
            <a:r>
              <a:rPr sz="1800" dirty="0"/>
              <a:t>К</a:t>
            </a:r>
            <a:r>
              <a:rPr sz="1800" spc="5" dirty="0"/>
              <a:t> </a:t>
            </a:r>
            <a:r>
              <a:rPr sz="1800" spc="-5" dirty="0"/>
              <a:t>ПРЕДМЕТНЫМ</a:t>
            </a:r>
            <a:r>
              <a:rPr sz="1800" spc="5" dirty="0"/>
              <a:t> </a:t>
            </a:r>
            <a:r>
              <a:rPr sz="1800" spc="-65" dirty="0"/>
              <a:t>РЕЗУЛЬТАТАМ</a:t>
            </a:r>
            <a:r>
              <a:rPr sz="1800" spc="5" dirty="0"/>
              <a:t> </a:t>
            </a:r>
            <a:r>
              <a:rPr sz="1800" dirty="0"/>
              <a:t>ПО</a:t>
            </a:r>
            <a:r>
              <a:rPr sz="1800" spc="-5" dirty="0"/>
              <a:t> </a:t>
            </a:r>
            <a:r>
              <a:rPr sz="1800" spc="-30" dirty="0"/>
              <a:t>МАТЕМАТИКЕ</a:t>
            </a:r>
            <a:endParaRPr sz="1800"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55575" cy="573405"/>
          </a:xfrm>
          <a:custGeom>
            <a:avLst/>
            <a:gdLst/>
            <a:ahLst/>
            <a:cxnLst/>
            <a:rect l="l" t="t" r="r" b="b"/>
            <a:pathLst>
              <a:path w="155575" h="573405">
                <a:moveTo>
                  <a:pt x="0" y="573087"/>
                </a:moveTo>
                <a:lnTo>
                  <a:pt x="155575" y="573087"/>
                </a:lnTo>
                <a:lnTo>
                  <a:pt x="155575" y="0"/>
                </a:lnTo>
                <a:lnTo>
                  <a:pt x="0" y="0"/>
                </a:lnTo>
                <a:lnTo>
                  <a:pt x="0" y="573087"/>
                </a:lnTo>
                <a:close/>
              </a:path>
            </a:pathLst>
          </a:custGeom>
          <a:solidFill>
            <a:srgbClr val="FF7C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744402" y="595376"/>
            <a:ext cx="4234815" cy="387222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lvl="1" algn="just">
              <a:lnSpc>
                <a:spcPts val="1100"/>
              </a:lnSpc>
              <a:spcBef>
                <a:spcPts val="120"/>
              </a:spcBef>
              <a:buSzPct val="122222"/>
              <a:buAutoNum type="arabicPeriod" startAt="5"/>
              <a:tabLst>
                <a:tab pos="283845" algn="l"/>
              </a:tabLst>
            </a:pP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Предметные результаты по предметной области «Математика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и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информатика»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должны</a:t>
            </a: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обеспечивать:</a:t>
            </a:r>
            <a:endParaRPr sz="900" dirty="0">
              <a:latin typeface="Calibri"/>
              <a:cs typeface="Calibri"/>
            </a:endParaRPr>
          </a:p>
          <a:p>
            <a:pPr marL="367665" lvl="2" indent="-355600" algn="just">
              <a:lnSpc>
                <a:spcPts val="1070"/>
              </a:lnSpc>
              <a:buAutoNum type="arabicPeriod"/>
              <a:tabLst>
                <a:tab pos="368300" algn="l"/>
              </a:tabLst>
            </a:pP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По</a:t>
            </a:r>
            <a:r>
              <a:rPr sz="900" b="1" u="sng" spc="80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учебному</a:t>
            </a:r>
            <a:r>
              <a:rPr sz="900" b="1" u="sng" spc="80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предмету</a:t>
            </a:r>
            <a:r>
              <a:rPr sz="900" b="1" u="sng" spc="7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«Математика»</a:t>
            </a:r>
            <a:r>
              <a:rPr sz="900" b="1" u="sng" spc="8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(включая</a:t>
            </a:r>
            <a:r>
              <a:rPr sz="900" b="1" u="sng" spc="80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учебные</a:t>
            </a:r>
            <a:r>
              <a:rPr sz="900" b="1" u="sng" spc="80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курсы</a:t>
            </a:r>
            <a:r>
              <a:rPr sz="900" b="1" u="sng" spc="7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«Алгебра»,</a:t>
            </a:r>
            <a:endParaRPr sz="900" dirty="0">
              <a:latin typeface="Calibri"/>
              <a:cs typeface="Calibri"/>
            </a:endParaRPr>
          </a:p>
          <a:p>
            <a:pPr marL="12700" algn="just">
              <a:lnSpc>
                <a:spcPts val="1045"/>
              </a:lnSpc>
            </a:pP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«Геометрия»,</a:t>
            </a:r>
            <a:r>
              <a:rPr sz="900" b="1" u="sng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«Вероятность</a:t>
            </a:r>
            <a:r>
              <a:rPr sz="900" b="1" u="sng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и</a:t>
            </a: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статистика»</a:t>
            </a:r>
            <a:r>
              <a:rPr sz="900" b="1" u="sng" spc="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(на</a:t>
            </a:r>
            <a:r>
              <a:rPr sz="900" b="1" u="sng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базовом</a:t>
            </a:r>
            <a:r>
              <a:rPr sz="900" b="1" u="sng" spc="-10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уровне)</a:t>
            </a:r>
            <a:r>
              <a:rPr sz="900" b="1" spc="-5" dirty="0">
                <a:solidFill>
                  <a:srgbClr val="14112C"/>
                </a:solidFill>
                <a:latin typeface="Calibri"/>
                <a:cs typeface="Calibri"/>
              </a:rPr>
              <a:t>:</a:t>
            </a:r>
            <a:endParaRPr sz="900" dirty="0">
              <a:latin typeface="Calibri"/>
              <a:cs typeface="Calibri"/>
            </a:endParaRPr>
          </a:p>
          <a:p>
            <a:pPr marL="12700" algn="just">
              <a:lnSpc>
                <a:spcPts val="1045"/>
              </a:lnSpc>
            </a:pP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1) умение</a:t>
            </a:r>
            <a:r>
              <a:rPr sz="900" spc="53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оперировать</a:t>
            </a:r>
            <a:r>
              <a:rPr sz="900" spc="53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понятиями:</a:t>
            </a:r>
            <a:r>
              <a:rPr sz="900" spc="53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множество,</a:t>
            </a:r>
            <a:r>
              <a:rPr sz="900" spc="53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подмножество,</a:t>
            </a:r>
            <a:r>
              <a:rPr sz="900" spc="53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операции</a:t>
            </a:r>
            <a:r>
              <a:rPr sz="900" spc="54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над</a:t>
            </a:r>
            <a:endParaRPr sz="900" dirty="0">
              <a:latin typeface="Calibri"/>
              <a:cs typeface="Calibri"/>
            </a:endParaRPr>
          </a:p>
          <a:p>
            <a:pPr marL="12700" marR="5080" algn="just">
              <a:lnSpc>
                <a:spcPct val="101499"/>
              </a:lnSpc>
              <a:spcBef>
                <a:spcPts val="5"/>
              </a:spcBef>
            </a:pP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множествами; умение оперировать понятиями: </a:t>
            </a:r>
            <a:r>
              <a:rPr sz="900" spc="-5" dirty="0" err="1" smtClean="0">
                <a:solidFill>
                  <a:srgbClr val="14112C"/>
                </a:solidFill>
                <a:latin typeface="Calibri"/>
                <a:cs typeface="Calibri"/>
              </a:rPr>
              <a:t>граф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, </a:t>
            </a: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связный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граф, дерево, цикл,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применять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их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при решении </a:t>
            </a: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задач;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умение использовать графическое представление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множеств для описания реальных процессов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и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явлений, при решении </a:t>
            </a: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задач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из других </a:t>
            </a:r>
            <a:r>
              <a:rPr sz="900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учебных</a:t>
            </a: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предметов;</a:t>
            </a:r>
            <a:endParaRPr sz="900" dirty="0">
              <a:latin typeface="Calibri"/>
              <a:cs typeface="Calibri"/>
            </a:endParaRPr>
          </a:p>
          <a:p>
            <a:pPr marL="12700" algn="just">
              <a:lnSpc>
                <a:spcPts val="1010"/>
              </a:lnSpc>
            </a:pP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2)</a:t>
            </a:r>
            <a:r>
              <a:rPr sz="900" spc="-4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…</a:t>
            </a:r>
            <a:endParaRPr sz="900" dirty="0">
              <a:latin typeface="Calibri"/>
              <a:cs typeface="Calibri"/>
            </a:endParaRPr>
          </a:p>
          <a:p>
            <a:pPr marL="12700" marR="5080" algn="just">
              <a:lnSpc>
                <a:spcPct val="99400"/>
              </a:lnSpc>
              <a:spcBef>
                <a:spcPts val="30"/>
              </a:spcBef>
            </a:pP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16)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умение выбирать подходящий изученный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метод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для решения задачи, приводить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примеры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математических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закономерностей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в</a:t>
            </a:r>
            <a:r>
              <a:rPr sz="900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природе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и</a:t>
            </a:r>
            <a:r>
              <a:rPr sz="900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жизни,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распознавать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 проявление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законов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математики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в</a:t>
            </a:r>
            <a:r>
              <a:rPr sz="900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искусстве,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описывать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отдельные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выдающиеся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результаты, полученные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в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ходе развития математики как науки, приводить примеры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математических</a:t>
            </a: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открытий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и их</a:t>
            </a: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авторов</a:t>
            </a: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в</a:t>
            </a: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отечественной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и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всемирной истории.</a:t>
            </a:r>
            <a:endParaRPr sz="9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5"/>
              </a:spcBef>
            </a:pPr>
            <a:r>
              <a:rPr sz="900" b="1" u="sng" spc="-10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45.5.2.</a:t>
            </a:r>
            <a:r>
              <a:rPr sz="900" b="1" u="sng" spc="7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По</a:t>
            </a:r>
            <a:r>
              <a:rPr sz="900" b="1" u="sng" spc="8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учебному</a:t>
            </a:r>
            <a:r>
              <a:rPr sz="900" b="1" u="sng" spc="80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предмету</a:t>
            </a:r>
            <a:r>
              <a:rPr sz="900" b="1" u="sng" spc="80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«Математика»</a:t>
            </a:r>
            <a:r>
              <a:rPr sz="900" b="1" u="sng" spc="8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(включая</a:t>
            </a:r>
            <a:r>
              <a:rPr sz="900" b="1" u="sng" spc="8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учебные</a:t>
            </a:r>
            <a:r>
              <a:rPr sz="900" b="1" u="sng" spc="80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курсы</a:t>
            </a:r>
            <a:r>
              <a:rPr sz="900" b="1" u="sng" spc="80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«Алгебра»,</a:t>
            </a:r>
            <a:endParaRPr sz="9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5"/>
              </a:spcBef>
            </a:pP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«Геометрия»,</a:t>
            </a:r>
            <a:r>
              <a:rPr sz="900" b="1" u="sng" spc="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«Вероятность</a:t>
            </a:r>
            <a:r>
              <a:rPr sz="900" b="1" u="sng" spc="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и </a:t>
            </a: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статистика») (на</a:t>
            </a:r>
            <a:r>
              <a:rPr sz="900" b="1" u="sng" spc="10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углубленном</a:t>
            </a:r>
            <a:r>
              <a:rPr sz="900" b="1" u="sng" spc="-10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уровне):</a:t>
            </a:r>
            <a:endParaRPr sz="900" dirty="0">
              <a:latin typeface="Calibri"/>
              <a:cs typeface="Calibri"/>
            </a:endParaRPr>
          </a:p>
          <a:p>
            <a:pPr marL="12700" marR="5080" algn="just">
              <a:lnSpc>
                <a:spcPct val="98500"/>
              </a:lnSpc>
              <a:spcBef>
                <a:spcPts val="40"/>
              </a:spcBef>
            </a:pP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1) умение свободно оперировать понятиями: множество, подмножество, операции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над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множествами; умение использовать графическое представление множеств для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описания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реальных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процессов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и</a:t>
            </a:r>
            <a:r>
              <a:rPr sz="900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явлений,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при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решении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задач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из</a:t>
            </a:r>
            <a:r>
              <a:rPr sz="900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других</a:t>
            </a:r>
            <a:r>
              <a:rPr sz="900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учебных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предметов;</a:t>
            </a:r>
            <a:endParaRPr sz="9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5"/>
              </a:spcBef>
            </a:pP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2)</a:t>
            </a:r>
            <a:r>
              <a:rPr sz="900" spc="-4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…</a:t>
            </a:r>
            <a:endParaRPr sz="900" dirty="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25"/>
              </a:spcBef>
            </a:pP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21)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умение выбирать подходящий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метод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для решения задачи, приводить примеры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математических закономерностей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в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природе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и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общественной жизни, </a:t>
            </a: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распознавать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 проявление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законов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математики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в</a:t>
            </a:r>
            <a:r>
              <a:rPr sz="900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искусстве;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умение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описывать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отдельные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выдающиеся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результаты,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полученные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в</a:t>
            </a:r>
            <a:r>
              <a:rPr sz="900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ходе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развития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математики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как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науки;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приводить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примеры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математических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открытий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и</a:t>
            </a:r>
            <a:r>
              <a:rPr sz="900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их</a:t>
            </a:r>
            <a:r>
              <a:rPr sz="900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авторов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в</a:t>
            </a:r>
            <a:r>
              <a:rPr sz="900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отечественной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и </a:t>
            </a:r>
            <a:r>
              <a:rPr sz="900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всемирной</a:t>
            </a: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истории.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22177" y="309371"/>
            <a:ext cx="44557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14112C"/>
                </a:solidFill>
                <a:latin typeface="Calibri"/>
                <a:cs typeface="Calibri"/>
              </a:rPr>
              <a:t>«</a:t>
            </a:r>
            <a:r>
              <a:rPr sz="1100" b="1" dirty="0">
                <a:solidFill>
                  <a:srgbClr val="14112C"/>
                </a:solidFill>
                <a:latin typeface="Calibri"/>
                <a:cs typeface="Calibri"/>
              </a:rPr>
              <a:t>СТАЛО»</a:t>
            </a:r>
            <a:r>
              <a:rPr sz="1100" b="1" spc="-5" dirty="0">
                <a:solidFill>
                  <a:srgbClr val="14112C"/>
                </a:solidFill>
                <a:latin typeface="Calibri"/>
                <a:cs typeface="Calibri"/>
              </a:rPr>
              <a:t> (в</a:t>
            </a:r>
            <a:r>
              <a:rPr sz="11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4112C"/>
                </a:solidFill>
                <a:latin typeface="Calibri"/>
                <a:cs typeface="Calibri"/>
              </a:rPr>
              <a:t>ред.</a:t>
            </a:r>
            <a:r>
              <a:rPr sz="11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4112C"/>
                </a:solidFill>
                <a:latin typeface="Calibri"/>
                <a:cs typeface="Calibri"/>
              </a:rPr>
              <a:t>Приказа Минпросвещения</a:t>
            </a:r>
            <a:r>
              <a:rPr sz="11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4112C"/>
                </a:solidFill>
                <a:latin typeface="Calibri"/>
                <a:cs typeface="Calibri"/>
              </a:rPr>
              <a:t>России</a:t>
            </a:r>
            <a:r>
              <a:rPr sz="11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4112C"/>
                </a:solidFill>
                <a:latin typeface="Calibri"/>
                <a:cs typeface="Calibri"/>
              </a:rPr>
              <a:t>от</a:t>
            </a:r>
            <a:r>
              <a:rPr sz="1100" b="1" dirty="0">
                <a:solidFill>
                  <a:srgbClr val="14112C"/>
                </a:solidFill>
                <a:latin typeface="Calibri"/>
                <a:cs typeface="Calibri"/>
              </a:rPr>
              <a:t> 31.05.2021</a:t>
            </a:r>
            <a:r>
              <a:rPr sz="11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100" spc="-130" dirty="0">
                <a:solidFill>
                  <a:srgbClr val="14112C"/>
                </a:solidFill>
                <a:latin typeface="Microsoft Sans Serif"/>
                <a:cs typeface="Microsoft Sans Serif"/>
              </a:rPr>
              <a:t>№</a:t>
            </a:r>
            <a:r>
              <a:rPr sz="1100" spc="-50" dirty="0">
                <a:solidFill>
                  <a:srgbClr val="14112C"/>
                </a:solidFill>
                <a:latin typeface="Microsoft Sans Serif"/>
                <a:cs typeface="Microsoft Sans Serif"/>
              </a:rPr>
              <a:t> </a:t>
            </a:r>
            <a:r>
              <a:rPr sz="1100" b="1" dirty="0">
                <a:solidFill>
                  <a:srgbClr val="14112C"/>
                </a:solidFill>
                <a:latin typeface="Calibri"/>
                <a:cs typeface="Calibri"/>
              </a:rPr>
              <a:t>287)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29789" y="4839715"/>
            <a:ext cx="65665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!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b="1" spc="-15" dirty="0">
                <a:solidFill>
                  <a:srgbClr val="14112C"/>
                </a:solidFill>
                <a:latin typeface="Calibri"/>
                <a:cs typeface="Calibri"/>
              </a:rPr>
              <a:t>ДЕТАЛИЗИРОВАНЫ</a:t>
            </a:r>
            <a:r>
              <a:rPr sz="18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ТРЕБОВАНИЯ</a:t>
            </a:r>
            <a:r>
              <a:rPr sz="18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4112C"/>
                </a:solidFill>
                <a:latin typeface="Calibri"/>
                <a:cs typeface="Calibri"/>
              </a:rPr>
              <a:t>К</a:t>
            </a:r>
            <a:r>
              <a:rPr sz="18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14112C"/>
                </a:solidFill>
                <a:latin typeface="Calibri"/>
                <a:cs typeface="Calibri"/>
              </a:rPr>
              <a:t>ПРЕДМЕТНЫМ</a:t>
            </a:r>
            <a:r>
              <a:rPr sz="1800" b="1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800" b="1" spc="-65" dirty="0">
                <a:solidFill>
                  <a:srgbClr val="14112C"/>
                </a:solidFill>
                <a:latin typeface="Calibri"/>
                <a:cs typeface="Calibri"/>
              </a:rPr>
              <a:t>РЕЗУЛЬТАТАМ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9388" y="268286"/>
            <a:ext cx="4645025" cy="0"/>
          </a:xfrm>
          <a:custGeom>
            <a:avLst/>
            <a:gdLst/>
            <a:ahLst/>
            <a:cxnLst/>
            <a:rect l="l" t="t" r="r" b="b"/>
            <a:pathLst>
              <a:path w="4645025">
                <a:moveTo>
                  <a:pt x="0" y="1"/>
                </a:moveTo>
                <a:lnTo>
                  <a:pt x="4645025" y="0"/>
                </a:lnTo>
              </a:path>
            </a:pathLst>
          </a:custGeom>
          <a:ln w="15875">
            <a:solidFill>
              <a:srgbClr val="3A6E8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58128" y="220923"/>
            <a:ext cx="4234815" cy="1595120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5"/>
              </a:spcBef>
            </a:pPr>
            <a:r>
              <a:rPr sz="1100" b="1" spc="-5" dirty="0">
                <a:solidFill>
                  <a:srgbClr val="14112C"/>
                </a:solidFill>
                <a:latin typeface="Calibri"/>
                <a:cs typeface="Calibri"/>
              </a:rPr>
              <a:t>«БЫЛО»</a:t>
            </a:r>
            <a:r>
              <a:rPr sz="1100" b="1" spc="5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4112C"/>
                </a:solidFill>
                <a:latin typeface="Calibri"/>
                <a:cs typeface="Calibri"/>
              </a:rPr>
              <a:t>(в</a:t>
            </a:r>
            <a:r>
              <a:rPr sz="1100" b="1" spc="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4112C"/>
                </a:solidFill>
                <a:latin typeface="Calibri"/>
                <a:cs typeface="Calibri"/>
              </a:rPr>
              <a:t>ред.</a:t>
            </a:r>
            <a:r>
              <a:rPr sz="1100" b="1" spc="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4112C"/>
                </a:solidFill>
                <a:latin typeface="Calibri"/>
                <a:cs typeface="Calibri"/>
              </a:rPr>
              <a:t>Приказа</a:t>
            </a:r>
            <a:r>
              <a:rPr sz="11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4112C"/>
                </a:solidFill>
                <a:latin typeface="Calibri"/>
                <a:cs typeface="Calibri"/>
              </a:rPr>
              <a:t>Минобрнауки</a:t>
            </a:r>
            <a:r>
              <a:rPr sz="11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4112C"/>
                </a:solidFill>
                <a:latin typeface="Calibri"/>
                <a:cs typeface="Calibri"/>
              </a:rPr>
              <a:t>России</a:t>
            </a:r>
            <a:r>
              <a:rPr sz="11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4112C"/>
                </a:solidFill>
                <a:latin typeface="Calibri"/>
                <a:cs typeface="Calibri"/>
              </a:rPr>
              <a:t>от</a:t>
            </a:r>
            <a:r>
              <a:rPr sz="1100" b="1" dirty="0">
                <a:solidFill>
                  <a:srgbClr val="14112C"/>
                </a:solidFill>
                <a:latin typeface="Calibri"/>
                <a:cs typeface="Calibri"/>
              </a:rPr>
              <a:t> 17.12.2010 </a:t>
            </a:r>
            <a:r>
              <a:rPr sz="1100" spc="-130" dirty="0">
                <a:solidFill>
                  <a:srgbClr val="14112C"/>
                </a:solidFill>
                <a:latin typeface="Microsoft Sans Serif"/>
                <a:cs typeface="Microsoft Sans Serif"/>
              </a:rPr>
              <a:t>№</a:t>
            </a:r>
            <a:r>
              <a:rPr sz="1100" spc="-45" dirty="0">
                <a:solidFill>
                  <a:srgbClr val="14112C"/>
                </a:solidFill>
                <a:latin typeface="Microsoft Sans Serif"/>
                <a:cs typeface="Microsoft Sans Serif"/>
              </a:rPr>
              <a:t> </a:t>
            </a:r>
            <a:r>
              <a:rPr sz="1100" b="1" spc="5" dirty="0">
                <a:solidFill>
                  <a:srgbClr val="14112C"/>
                </a:solidFill>
                <a:latin typeface="Calibri"/>
                <a:cs typeface="Calibri"/>
              </a:rPr>
              <a:t>1897)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2200"/>
              </a:lnSpc>
              <a:spcBef>
                <a:spcPts val="535"/>
              </a:spcBef>
            </a:pPr>
            <a:r>
              <a:rPr sz="900" b="1" spc="-10" dirty="0">
                <a:solidFill>
                  <a:srgbClr val="14112C"/>
                </a:solidFill>
                <a:latin typeface="Calibri"/>
                <a:cs typeface="Calibri"/>
              </a:rPr>
              <a:t>11.5.</a:t>
            </a:r>
            <a:r>
              <a:rPr sz="900" b="1" spc="8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4112C"/>
                </a:solidFill>
                <a:latin typeface="Calibri"/>
                <a:cs typeface="Calibri"/>
              </a:rPr>
              <a:t>…</a:t>
            </a:r>
            <a:r>
              <a:rPr sz="900" b="1" spc="7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14112C"/>
                </a:solidFill>
                <a:latin typeface="Calibri"/>
                <a:cs typeface="Calibri"/>
              </a:rPr>
              <a:t>Предметные</a:t>
            </a:r>
            <a:r>
              <a:rPr sz="900" b="1" spc="8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14112C"/>
                </a:solidFill>
                <a:latin typeface="Calibri"/>
                <a:cs typeface="Calibri"/>
              </a:rPr>
              <a:t>результаты</a:t>
            </a:r>
            <a:r>
              <a:rPr sz="900" b="1" spc="8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14112C"/>
                </a:solidFill>
                <a:latin typeface="Calibri"/>
                <a:cs typeface="Calibri"/>
              </a:rPr>
              <a:t>изучения</a:t>
            </a:r>
            <a:r>
              <a:rPr sz="900" b="1" spc="8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14112C"/>
                </a:solidFill>
                <a:latin typeface="Calibri"/>
                <a:cs typeface="Calibri"/>
              </a:rPr>
              <a:t>предметной</a:t>
            </a:r>
            <a:r>
              <a:rPr sz="900" b="1" spc="8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14112C"/>
                </a:solidFill>
                <a:latin typeface="Calibri"/>
                <a:cs typeface="Calibri"/>
              </a:rPr>
              <a:t>области</a:t>
            </a:r>
            <a:r>
              <a:rPr sz="900" b="1" spc="8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14112C"/>
                </a:solidFill>
                <a:latin typeface="Calibri"/>
                <a:cs typeface="Calibri"/>
              </a:rPr>
              <a:t>"Математика</a:t>
            </a:r>
            <a:r>
              <a:rPr sz="900" b="1" spc="8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4112C"/>
                </a:solidFill>
                <a:latin typeface="Calibri"/>
                <a:cs typeface="Calibri"/>
              </a:rPr>
              <a:t>и </a:t>
            </a:r>
            <a:r>
              <a:rPr sz="900" b="1" spc="-19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14112C"/>
                </a:solidFill>
                <a:latin typeface="Calibri"/>
                <a:cs typeface="Calibri"/>
              </a:rPr>
              <a:t>информатика" должны</a:t>
            </a:r>
            <a:r>
              <a:rPr sz="900" b="1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4112C"/>
                </a:solidFill>
                <a:latin typeface="Calibri"/>
                <a:cs typeface="Calibri"/>
              </a:rPr>
              <a:t>отражать: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Математика.</a:t>
            </a:r>
            <a:r>
              <a:rPr sz="900" b="1" u="sng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Алгебра.</a:t>
            </a:r>
            <a:r>
              <a:rPr sz="900" b="1" u="sng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Геометрия.</a:t>
            </a:r>
            <a:r>
              <a:rPr sz="900" b="1" u="sng" spc="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 </a:t>
            </a:r>
            <a:r>
              <a:rPr sz="900" b="1" u="sng" spc="-5" dirty="0">
                <a:solidFill>
                  <a:srgbClr val="14112C"/>
                </a:solidFill>
                <a:uFill>
                  <a:solidFill>
                    <a:srgbClr val="14112C"/>
                  </a:solidFill>
                </a:uFill>
                <a:latin typeface="Calibri"/>
                <a:cs typeface="Calibri"/>
              </a:rPr>
              <a:t>Информатика</a:t>
            </a:r>
            <a:r>
              <a:rPr sz="900" b="1" spc="-5" dirty="0">
                <a:solidFill>
                  <a:srgbClr val="14112C"/>
                </a:solidFill>
                <a:latin typeface="Calibri"/>
                <a:cs typeface="Calibri"/>
              </a:rPr>
              <a:t>: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2200"/>
              </a:lnSpc>
            </a:pP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1)</a:t>
            </a:r>
            <a:r>
              <a:rPr sz="900" spc="265" dirty="0">
                <a:solidFill>
                  <a:srgbClr val="14112C"/>
                </a:solidFill>
                <a:latin typeface="Calibri"/>
                <a:cs typeface="Calibri"/>
              </a:rPr>
              <a:t> 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формирование</a:t>
            </a:r>
            <a:r>
              <a:rPr sz="900" spc="28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28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представлений</a:t>
            </a:r>
            <a:r>
              <a:rPr sz="900" spc="270" dirty="0">
                <a:solidFill>
                  <a:srgbClr val="14112C"/>
                </a:solidFill>
                <a:latin typeface="Calibri"/>
                <a:cs typeface="Calibri"/>
              </a:rPr>
              <a:t> 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о   </a:t>
            </a:r>
            <a:r>
              <a:rPr sz="900" spc="13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математике</a:t>
            </a:r>
            <a:r>
              <a:rPr sz="900" spc="280" dirty="0">
                <a:solidFill>
                  <a:srgbClr val="14112C"/>
                </a:solidFill>
                <a:latin typeface="Calibri"/>
                <a:cs typeface="Calibri"/>
              </a:rPr>
              <a:t> 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как</a:t>
            </a:r>
            <a:r>
              <a:rPr sz="900" spc="265" dirty="0">
                <a:solidFill>
                  <a:srgbClr val="14112C"/>
                </a:solidFill>
                <a:latin typeface="Calibri"/>
                <a:cs typeface="Calibri"/>
              </a:rPr>
              <a:t> 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о   </a:t>
            </a:r>
            <a:r>
              <a:rPr sz="900" spc="13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методе</a:t>
            </a:r>
            <a:r>
              <a:rPr sz="900" spc="280" dirty="0">
                <a:solidFill>
                  <a:srgbClr val="14112C"/>
                </a:solidFill>
                <a:latin typeface="Calibri"/>
                <a:cs typeface="Calibri"/>
              </a:rPr>
              <a:t>  </a:t>
            </a: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познания </a:t>
            </a:r>
            <a:r>
              <a:rPr sz="900" spc="-19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действительности, позволяющем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описывать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и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изучать реальные</a:t>
            </a:r>
            <a:r>
              <a:rPr sz="900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процессы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и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явления: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ts val="985"/>
              </a:lnSpc>
            </a:pP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-</a:t>
            </a: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 осознание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роли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 математики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в</a:t>
            </a: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развитии России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и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 мира;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-</a:t>
            </a:r>
            <a:r>
              <a:rPr sz="900" spc="-4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…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2200"/>
              </a:lnSpc>
              <a:spcBef>
                <a:spcPts val="5"/>
              </a:spcBef>
            </a:pP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2)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развитие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умений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работать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с</a:t>
            </a:r>
            <a:r>
              <a:rPr sz="900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учебным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математическим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текстом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(анализировать, </a:t>
            </a:r>
            <a:r>
              <a:rPr sz="900" spc="-19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извлекать</a:t>
            </a:r>
            <a:r>
              <a:rPr sz="900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необходимую</a:t>
            </a:r>
            <a:r>
              <a:rPr sz="900" spc="19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информацию),  точно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и</a:t>
            </a:r>
            <a:r>
              <a:rPr sz="900" spc="2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грамотно  выражать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свои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мысли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с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8128" y="1793239"/>
            <a:ext cx="423418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6700"/>
              </a:lnSpc>
              <a:spcBef>
                <a:spcPts val="135"/>
              </a:spcBef>
            </a:pP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применением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математической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терминологии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и</a:t>
            </a:r>
            <a:r>
              <a:rPr sz="900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символики,</a:t>
            </a:r>
            <a:r>
              <a:rPr sz="900" spc="19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проводить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классификации,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логические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обоснования,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доказательства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математических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утверждений: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8128" y="2198623"/>
            <a:ext cx="4235450" cy="22199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just">
              <a:lnSpc>
                <a:spcPct val="102200"/>
              </a:lnSpc>
              <a:spcBef>
                <a:spcPts val="75"/>
              </a:spcBef>
            </a:pP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-</a:t>
            </a:r>
            <a:r>
              <a:rPr sz="900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оперирование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понятиями: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множество,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элемент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множества,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подмножество,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принадлежность,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нахождение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пересечения,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объединения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подмножества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в </a:t>
            </a:r>
            <a:r>
              <a:rPr sz="900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простейших</a:t>
            </a:r>
            <a:r>
              <a:rPr sz="900" spc="-1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ситуациях;</a:t>
            </a:r>
            <a:endParaRPr sz="900">
              <a:latin typeface="Calibri"/>
              <a:cs typeface="Calibri"/>
            </a:endParaRPr>
          </a:p>
          <a:p>
            <a:pPr marL="12700" algn="just">
              <a:lnSpc>
                <a:spcPts val="985"/>
              </a:lnSpc>
            </a:pP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-</a:t>
            </a:r>
            <a:r>
              <a:rPr sz="900" spc="-4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…</a:t>
            </a:r>
            <a:endParaRPr sz="900">
              <a:latin typeface="Calibri"/>
              <a:cs typeface="Calibri"/>
            </a:endParaRPr>
          </a:p>
          <a:p>
            <a:pPr marL="12700" marR="5715" algn="just">
              <a:lnSpc>
                <a:spcPct val="102200"/>
              </a:lnSpc>
              <a:buAutoNum type="arabicParenR" startAt="14"/>
              <a:tabLst>
                <a:tab pos="190500" algn="l"/>
              </a:tabLst>
            </a:pP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формирование навыков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и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умений безопасного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и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целесообразного поведения при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работе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с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компьютерными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программами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и в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Интернете,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умения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соблюдать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нормы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информационной</a:t>
            </a: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этики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и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права;</a:t>
            </a:r>
            <a:endParaRPr sz="900">
              <a:latin typeface="Calibri"/>
              <a:cs typeface="Calibri"/>
            </a:endParaRPr>
          </a:p>
          <a:p>
            <a:pPr marL="187325" indent="-174625" algn="just">
              <a:lnSpc>
                <a:spcPts val="1030"/>
              </a:lnSpc>
              <a:spcBef>
                <a:spcPts val="25"/>
              </a:spcBef>
              <a:buAutoNum type="arabicParenR" startAt="14"/>
              <a:tabLst>
                <a:tab pos="187325" algn="l"/>
              </a:tabLst>
            </a:pPr>
            <a:r>
              <a:rPr sz="900" b="1" dirty="0">
                <a:solidFill>
                  <a:srgbClr val="14112C"/>
                </a:solidFill>
                <a:latin typeface="Calibri"/>
                <a:cs typeface="Calibri"/>
              </a:rPr>
              <a:t>для</a:t>
            </a:r>
            <a:r>
              <a:rPr sz="900" b="1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14112C"/>
                </a:solidFill>
                <a:latin typeface="Calibri"/>
                <a:cs typeface="Calibri"/>
              </a:rPr>
              <a:t>слепых</a:t>
            </a:r>
            <a:r>
              <a:rPr sz="900" b="1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4112C"/>
                </a:solidFill>
                <a:latin typeface="Calibri"/>
                <a:cs typeface="Calibri"/>
              </a:rPr>
              <a:t>и</a:t>
            </a:r>
            <a:r>
              <a:rPr sz="900" b="1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14112C"/>
                </a:solidFill>
                <a:latin typeface="Calibri"/>
                <a:cs typeface="Calibri"/>
              </a:rPr>
              <a:t>слабовидящих обучающихся: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ts val="1030"/>
              </a:lnSpc>
            </a:pP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-  </a:t>
            </a:r>
            <a:r>
              <a:rPr sz="900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владение</a:t>
            </a:r>
            <a:r>
              <a:rPr sz="900" spc="409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правилами</a:t>
            </a:r>
            <a:r>
              <a:rPr sz="900" spc="41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записи</a:t>
            </a:r>
            <a:r>
              <a:rPr sz="900" spc="41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математических</a:t>
            </a:r>
            <a:r>
              <a:rPr sz="900" spc="41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формул  </a:t>
            </a:r>
            <a:r>
              <a:rPr sz="900" spc="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и  </a:t>
            </a:r>
            <a:r>
              <a:rPr sz="900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специальных</a:t>
            </a:r>
            <a:r>
              <a:rPr sz="900" spc="409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знаков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рельефно-точечной системы обозначений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Л.</a:t>
            </a: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Брайля;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-</a:t>
            </a:r>
            <a:r>
              <a:rPr sz="900" spc="-4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…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900" b="1" spc="-10" dirty="0">
                <a:solidFill>
                  <a:srgbClr val="14112C"/>
                </a:solidFill>
                <a:latin typeface="Calibri"/>
                <a:cs typeface="Calibri"/>
              </a:rPr>
              <a:t>16)</a:t>
            </a:r>
            <a:r>
              <a:rPr sz="900" b="1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4112C"/>
                </a:solidFill>
                <a:latin typeface="Calibri"/>
                <a:cs typeface="Calibri"/>
              </a:rPr>
              <a:t>для</a:t>
            </a:r>
            <a:r>
              <a:rPr sz="9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14112C"/>
                </a:solidFill>
                <a:latin typeface="Calibri"/>
                <a:cs typeface="Calibri"/>
              </a:rPr>
              <a:t>обучающихся</a:t>
            </a:r>
            <a:r>
              <a:rPr sz="9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4112C"/>
                </a:solidFill>
                <a:latin typeface="Calibri"/>
                <a:cs typeface="Calibri"/>
              </a:rPr>
              <a:t>с </a:t>
            </a:r>
            <a:r>
              <a:rPr sz="900" b="1" spc="-5" dirty="0">
                <a:solidFill>
                  <a:srgbClr val="14112C"/>
                </a:solidFill>
                <a:latin typeface="Calibri"/>
                <a:cs typeface="Calibri"/>
              </a:rPr>
              <a:t>нарушениями</a:t>
            </a:r>
            <a:r>
              <a:rPr sz="9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14112C"/>
                </a:solidFill>
                <a:latin typeface="Calibri"/>
                <a:cs typeface="Calibri"/>
              </a:rPr>
              <a:t>опорно-двигательного</a:t>
            </a:r>
            <a:r>
              <a:rPr sz="900" b="1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14112C"/>
                </a:solidFill>
                <a:latin typeface="Calibri"/>
                <a:cs typeface="Calibri"/>
              </a:rPr>
              <a:t>аппарата:</a:t>
            </a:r>
            <a:endParaRPr sz="900">
              <a:latin typeface="Calibri"/>
              <a:cs typeface="Calibri"/>
            </a:endParaRPr>
          </a:p>
          <a:p>
            <a:pPr marL="184150" marR="5080" indent="-171450" algn="just">
              <a:lnSpc>
                <a:spcPct val="96700"/>
              </a:lnSpc>
              <a:spcBef>
                <a:spcPts val="60"/>
              </a:spcBef>
            </a:pP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-</a:t>
            </a:r>
            <a:r>
              <a:rPr sz="900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владение специальными компьютерными средствами представления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и </a:t>
            </a: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анализа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данных</a:t>
            </a:r>
            <a:r>
              <a:rPr sz="900" spc="18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и</a:t>
            </a:r>
            <a:r>
              <a:rPr sz="900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умение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использовать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персональные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средства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доступа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 с</a:t>
            </a:r>
            <a:r>
              <a:rPr sz="900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учетом </a:t>
            </a:r>
            <a:r>
              <a:rPr sz="900" spc="5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двигательных,</a:t>
            </a: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речедвигательных </a:t>
            </a:r>
            <a:r>
              <a:rPr sz="900" dirty="0">
                <a:solidFill>
                  <a:srgbClr val="14112C"/>
                </a:solidFill>
                <a:latin typeface="Calibri"/>
                <a:cs typeface="Calibri"/>
              </a:rPr>
              <a:t>и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 сенсорных</a:t>
            </a:r>
            <a:r>
              <a:rPr sz="900" spc="-10" dirty="0">
                <a:solidFill>
                  <a:srgbClr val="14112C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14112C"/>
                </a:solidFill>
                <a:latin typeface="Calibri"/>
                <a:cs typeface="Calibri"/>
              </a:rPr>
              <a:t>нарушений;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900" b="1" dirty="0">
                <a:solidFill>
                  <a:srgbClr val="14112C"/>
                </a:solidFill>
                <a:latin typeface="Calibri"/>
                <a:cs typeface="Calibri"/>
              </a:rPr>
              <a:t>…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020" y="0"/>
            <a:ext cx="8198484" cy="8820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75"/>
              </a:spcBef>
            </a:pPr>
            <a:r>
              <a:rPr sz="2800" spc="-25" dirty="0"/>
              <a:t>ФГОС</a:t>
            </a:r>
            <a:r>
              <a:rPr sz="2800" spc="5" dirty="0"/>
              <a:t> </a:t>
            </a:r>
            <a:r>
              <a:rPr sz="2800" spc="-25" dirty="0"/>
              <a:t>НОО,</a:t>
            </a:r>
            <a:r>
              <a:rPr sz="2800" dirty="0"/>
              <a:t> </a:t>
            </a:r>
            <a:r>
              <a:rPr sz="2800" spc="-25" dirty="0"/>
              <a:t>ООО,</a:t>
            </a:r>
            <a:r>
              <a:rPr sz="2800" dirty="0"/>
              <a:t> </a:t>
            </a:r>
            <a:r>
              <a:rPr sz="2800" spc="-5" dirty="0"/>
              <a:t>СОО:</a:t>
            </a:r>
            <a:r>
              <a:rPr sz="2800" dirty="0"/>
              <a:t> </a:t>
            </a:r>
            <a:r>
              <a:rPr sz="2800" spc="-5" dirty="0"/>
              <a:t>ОБЩИЙ</a:t>
            </a:r>
            <a:r>
              <a:rPr sz="2800" dirty="0"/>
              <a:t> </a:t>
            </a:r>
            <a:r>
              <a:rPr sz="2800" spc="-25" dirty="0"/>
              <a:t>ОБЪЕМ</a:t>
            </a:r>
            <a:r>
              <a:rPr sz="2800" spc="5" dirty="0"/>
              <a:t> </a:t>
            </a:r>
            <a:r>
              <a:rPr sz="2800" spc="-45" dirty="0"/>
              <a:t>АУДИТОРНОЙ </a:t>
            </a:r>
            <a:r>
              <a:rPr sz="2800" spc="-620" dirty="0"/>
              <a:t> </a:t>
            </a:r>
            <a:r>
              <a:rPr sz="2800" spc="-5" dirty="0"/>
              <a:t>НАГРУЗКИ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55575" cy="638175"/>
          </a:xfrm>
          <a:custGeom>
            <a:avLst/>
            <a:gdLst/>
            <a:ahLst/>
            <a:cxnLst/>
            <a:rect l="l" t="t" r="r" b="b"/>
            <a:pathLst>
              <a:path w="155575" h="638175">
                <a:moveTo>
                  <a:pt x="155575" y="0"/>
                </a:moveTo>
                <a:lnTo>
                  <a:pt x="0" y="0"/>
                </a:lnTo>
                <a:lnTo>
                  <a:pt x="0" y="638175"/>
                </a:lnTo>
                <a:lnTo>
                  <a:pt x="155575" y="638175"/>
                </a:lnTo>
                <a:lnTo>
                  <a:pt x="155575" y="0"/>
                </a:lnTo>
                <a:close/>
              </a:path>
            </a:pathLst>
          </a:custGeom>
          <a:solidFill>
            <a:srgbClr val="FF7C8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13613859"/>
              </p:ext>
            </p:extLst>
          </p:nvPr>
        </p:nvGraphicFramePr>
        <p:xfrm>
          <a:off x="244475" y="1052512"/>
          <a:ext cx="8569324" cy="39100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28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274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2684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15938">
                <a:tc gridSpan="2">
                  <a:txBody>
                    <a:bodyPr/>
                    <a:lstStyle/>
                    <a:p>
                      <a:pPr marL="90995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ФГОС</a:t>
                      </a:r>
                      <a:r>
                        <a:rPr sz="18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НОО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0487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ФГОС</a:t>
                      </a:r>
                      <a:r>
                        <a:rPr sz="18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ООО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2138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ФГОС</a:t>
                      </a:r>
                      <a:r>
                        <a:rPr sz="18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СОО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31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50"/>
                        </a:lnSpc>
                        <a:spcBef>
                          <a:spcPts val="1030"/>
                        </a:spcBef>
                      </a:pPr>
                      <a:r>
                        <a:rPr sz="1400" b="1" spc="-1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Приказ</a:t>
                      </a:r>
                      <a:r>
                        <a:rPr sz="1400" b="1" spc="-3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от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081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50"/>
                        </a:lnSpc>
                        <a:spcBef>
                          <a:spcPts val="1030"/>
                        </a:spcBef>
                      </a:pPr>
                      <a:r>
                        <a:rPr sz="1400" b="1" spc="-1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Приказ</a:t>
                      </a:r>
                      <a:r>
                        <a:rPr sz="1400" b="1" spc="-3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от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081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6699">
                <a:tc>
                  <a:txBody>
                    <a:bodyPr/>
                    <a:lstStyle/>
                    <a:p>
                      <a:pPr marL="90805">
                        <a:lnSpc>
                          <a:spcPts val="1605"/>
                        </a:lnSpc>
                      </a:pPr>
                      <a:r>
                        <a:rPr sz="1400" b="1" spc="-1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Приказ</a:t>
                      </a:r>
                      <a:r>
                        <a:rPr sz="1400" b="1" spc="-3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от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05"/>
                        </a:lnSpc>
                      </a:pPr>
                      <a:r>
                        <a:rPr sz="1400" b="1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31.05.2021</a:t>
                      </a:r>
                      <a:r>
                        <a:rPr sz="1400" b="1" spc="-4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3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05"/>
                        </a:lnSpc>
                      </a:pPr>
                      <a:r>
                        <a:rPr sz="1400" b="1" spc="-1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Приказ</a:t>
                      </a:r>
                      <a:r>
                        <a:rPr sz="1400" b="1" spc="-3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от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05"/>
                        </a:lnSpc>
                      </a:pPr>
                      <a:r>
                        <a:rPr sz="1400" b="1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31.05.2021</a:t>
                      </a:r>
                      <a:r>
                        <a:rPr sz="1400" b="1" spc="-4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3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05"/>
                        </a:lnSpc>
                      </a:pPr>
                      <a:r>
                        <a:rPr sz="1400" b="1" spc="-1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Приказ</a:t>
                      </a:r>
                      <a:r>
                        <a:rPr sz="1400" b="1" spc="-3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от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05"/>
                        </a:lnSpc>
                      </a:pPr>
                      <a:r>
                        <a:rPr sz="1400" b="1" spc="-1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Приказ</a:t>
                      </a:r>
                      <a:r>
                        <a:rPr sz="1400" b="1" spc="-3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от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6408">
                <a:tc>
                  <a:txBody>
                    <a:bodyPr/>
                    <a:lstStyle/>
                    <a:p>
                      <a:pPr marL="90805">
                        <a:lnSpc>
                          <a:spcPts val="1605"/>
                        </a:lnSpc>
                      </a:pPr>
                      <a:r>
                        <a:rPr sz="1400" b="1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6.10.2009</a:t>
                      </a:r>
                      <a:r>
                        <a:rPr sz="1400" b="1" spc="-4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3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05"/>
                        </a:lnSpc>
                      </a:pPr>
                      <a:r>
                        <a:rPr sz="1400" b="1" spc="-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№286,</a:t>
                      </a:r>
                      <a:r>
                        <a:rPr sz="1400" b="1" spc="-3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Приказ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05"/>
                        </a:lnSpc>
                      </a:pPr>
                      <a:r>
                        <a:rPr sz="1400" b="1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17.12.2010</a:t>
                      </a:r>
                      <a:r>
                        <a:rPr sz="1400" b="1" spc="-4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3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05"/>
                        </a:lnSpc>
                      </a:pPr>
                      <a:r>
                        <a:rPr sz="1400" b="1" spc="-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№287,</a:t>
                      </a:r>
                      <a:r>
                        <a:rPr sz="1400" b="1" spc="-3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Приказ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05"/>
                        </a:lnSpc>
                      </a:pPr>
                      <a:r>
                        <a:rPr sz="1400" b="1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6.10.2009</a:t>
                      </a:r>
                      <a:r>
                        <a:rPr sz="1400" b="1" spc="-4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3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05"/>
                        </a:lnSpc>
                      </a:pPr>
                      <a:r>
                        <a:rPr sz="1400" b="1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12.09.2022</a:t>
                      </a:r>
                      <a:r>
                        <a:rPr sz="1400" b="1" spc="-4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3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9422">
                <a:tc>
                  <a:txBody>
                    <a:bodyPr/>
                    <a:lstStyle/>
                    <a:p>
                      <a:pPr marL="90805">
                        <a:lnSpc>
                          <a:spcPts val="1610"/>
                        </a:lnSpc>
                      </a:pPr>
                      <a:r>
                        <a:rPr sz="1400" b="1" spc="-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№373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585"/>
                        </a:lnSpc>
                      </a:pPr>
                      <a:r>
                        <a:rPr sz="1400" b="1" spc="-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от</a:t>
                      </a:r>
                      <a:r>
                        <a:rPr sz="1400" b="1" spc="-3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18.07.2022</a:t>
                      </a:r>
                      <a:r>
                        <a:rPr sz="1400" b="1" spc="-3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3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0805">
                        <a:lnSpc>
                          <a:spcPts val="1630"/>
                        </a:lnSpc>
                      </a:pPr>
                      <a:r>
                        <a:rPr sz="1400" b="1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№</a:t>
                      </a:r>
                      <a:r>
                        <a:rPr sz="1400" b="1" spc="-5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569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10"/>
                        </a:lnSpc>
                      </a:pPr>
                      <a:r>
                        <a:rPr sz="1400" b="1" spc="-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№1897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585"/>
                        </a:lnSpc>
                      </a:pPr>
                      <a:r>
                        <a:rPr sz="1400" b="1" spc="-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от</a:t>
                      </a:r>
                      <a:r>
                        <a:rPr sz="1400" b="1" spc="-4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18.07.2022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0805">
                        <a:lnSpc>
                          <a:spcPts val="1630"/>
                        </a:lnSpc>
                      </a:pPr>
                      <a:r>
                        <a:rPr sz="1400" b="1" spc="-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№568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10"/>
                        </a:lnSpc>
                      </a:pPr>
                      <a:r>
                        <a:rPr sz="1400" b="1" spc="-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№413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10"/>
                        </a:lnSpc>
                      </a:pPr>
                      <a:r>
                        <a:rPr sz="1400" b="1" spc="-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№732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7870">
                <a:tc>
                  <a:txBody>
                    <a:bodyPr/>
                    <a:lstStyle/>
                    <a:p>
                      <a:pPr marL="90805">
                        <a:lnSpc>
                          <a:spcPts val="1660"/>
                        </a:lnSpc>
                        <a:spcBef>
                          <a:spcPts val="26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менее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60"/>
                        </a:lnSpc>
                        <a:spcBef>
                          <a:spcPts val="26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менее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60"/>
                        </a:lnSpc>
                        <a:spcBef>
                          <a:spcPts val="26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менее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60"/>
                        </a:lnSpc>
                        <a:spcBef>
                          <a:spcPts val="26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менее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60"/>
                        </a:lnSpc>
                        <a:spcBef>
                          <a:spcPts val="26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менее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60"/>
                        </a:lnSpc>
                        <a:spcBef>
                          <a:spcPts val="26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менее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4884">
                <a:tc>
                  <a:txBody>
                    <a:bodyPr/>
                    <a:lstStyle/>
                    <a:p>
                      <a:pPr marL="90805">
                        <a:lnSpc>
                          <a:spcPts val="159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2904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59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2954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(+50)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59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5267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590"/>
                        </a:lnSpc>
                      </a:pPr>
                      <a:r>
                        <a:rPr sz="14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5058</a:t>
                      </a:r>
                      <a:r>
                        <a:rPr sz="1400" b="1" u="sng" spc="-3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(-209)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59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2170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59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2170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6407">
                <a:tc>
                  <a:txBody>
                    <a:bodyPr/>
                    <a:lstStyle/>
                    <a:p>
                      <a:pPr marL="90805">
                        <a:lnSpc>
                          <a:spcPts val="1605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часов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05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часов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05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часов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05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часов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05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часов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05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часов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0311">
                <a:tc>
                  <a:txBody>
                    <a:bodyPr/>
                    <a:lstStyle/>
                    <a:p>
                      <a:pPr marL="90805">
                        <a:lnSpc>
                          <a:spcPts val="1555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более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555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более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555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более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555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более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555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более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555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более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pPr marL="90805">
                        <a:lnSpc>
                          <a:spcPts val="1555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3345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555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3345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555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6020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555"/>
                        </a:lnSpc>
                      </a:pPr>
                      <a:r>
                        <a:rPr sz="14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5848</a:t>
                      </a:r>
                      <a:r>
                        <a:rPr sz="1400" b="1" u="sng" spc="-3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(-172)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555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2590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555"/>
                        </a:lnSpc>
                      </a:pPr>
                      <a:r>
                        <a:rPr sz="14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2516</a:t>
                      </a:r>
                      <a:r>
                        <a:rPr sz="1400" b="1" u="sng" spc="-4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(-74)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928562">
                <a:tc>
                  <a:txBody>
                    <a:bodyPr/>
                    <a:lstStyle/>
                    <a:p>
                      <a:pPr marL="90805">
                        <a:lnSpc>
                          <a:spcPts val="161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часов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1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часов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1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часов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1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часов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1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часов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1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часов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1771014" y="3382646"/>
            <a:ext cx="787400" cy="12700"/>
          </a:xfrm>
          <a:custGeom>
            <a:avLst/>
            <a:gdLst/>
            <a:ahLst/>
            <a:cxnLst/>
            <a:rect l="l" t="t" r="r" b="b"/>
            <a:pathLst>
              <a:path w="787400" h="12700">
                <a:moveTo>
                  <a:pt x="787400" y="0"/>
                </a:moveTo>
                <a:lnTo>
                  <a:pt x="0" y="0"/>
                </a:lnTo>
                <a:lnTo>
                  <a:pt x="0" y="12700"/>
                </a:lnTo>
                <a:lnTo>
                  <a:pt x="787400" y="12700"/>
                </a:lnTo>
                <a:lnTo>
                  <a:pt x="787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884602" y="4955032"/>
            <a:ext cx="704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ADAFBB"/>
                </a:solidFill>
                <a:latin typeface="Calibri"/>
                <a:cs typeface="Calibri"/>
              </a:rPr>
              <a:t>6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1000" y="514350"/>
            <a:ext cx="4824730" cy="638175"/>
            <a:chOff x="0" y="0"/>
            <a:chExt cx="4824730" cy="63817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55575" cy="638175"/>
            </a:xfrm>
            <a:custGeom>
              <a:avLst/>
              <a:gdLst/>
              <a:ahLst/>
              <a:cxnLst/>
              <a:rect l="l" t="t" r="r" b="b"/>
              <a:pathLst>
                <a:path w="155575" h="638175">
                  <a:moveTo>
                    <a:pt x="155575" y="0"/>
                  </a:moveTo>
                  <a:lnTo>
                    <a:pt x="0" y="0"/>
                  </a:lnTo>
                  <a:lnTo>
                    <a:pt x="0" y="638175"/>
                  </a:lnTo>
                  <a:lnTo>
                    <a:pt x="155575" y="638175"/>
                  </a:lnTo>
                  <a:lnTo>
                    <a:pt x="155575" y="0"/>
                  </a:lnTo>
                  <a:close/>
                </a:path>
              </a:pathLst>
            </a:custGeom>
            <a:solidFill>
              <a:srgbClr val="FF7C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9388" y="484186"/>
              <a:ext cx="4645025" cy="0"/>
            </a:xfrm>
            <a:custGeom>
              <a:avLst/>
              <a:gdLst/>
              <a:ahLst/>
              <a:cxnLst/>
              <a:rect l="l" t="t" r="r" b="b"/>
              <a:pathLst>
                <a:path w="4645025">
                  <a:moveTo>
                    <a:pt x="0" y="1"/>
                  </a:moveTo>
                  <a:lnTo>
                    <a:pt x="4645025" y="0"/>
                  </a:lnTo>
                </a:path>
              </a:pathLst>
            </a:custGeom>
            <a:ln w="15875">
              <a:solidFill>
                <a:srgbClr val="3A6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81660" y="542003"/>
            <a:ext cx="8338184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15" dirty="0">
                <a:solidFill>
                  <a:srgbClr val="000000"/>
                </a:solidFill>
              </a:rPr>
              <a:t>УЧЕБНО-МЕТОДИЧЕСКИЕ</a:t>
            </a:r>
            <a:r>
              <a:rPr sz="2200" dirty="0">
                <a:solidFill>
                  <a:srgbClr val="000000"/>
                </a:solidFill>
              </a:rPr>
              <a:t> </a:t>
            </a:r>
            <a:r>
              <a:rPr sz="2200" spc="-10" dirty="0">
                <a:solidFill>
                  <a:srgbClr val="000000"/>
                </a:solidFill>
              </a:rPr>
              <a:t>УСЛОВИЯ</a:t>
            </a:r>
            <a:r>
              <a:rPr sz="2200" dirty="0">
                <a:solidFill>
                  <a:srgbClr val="000000"/>
                </a:solidFill>
              </a:rPr>
              <a:t> </a:t>
            </a:r>
            <a:r>
              <a:rPr sz="2200" spc="-5" dirty="0">
                <a:solidFill>
                  <a:srgbClr val="000000"/>
                </a:solidFill>
              </a:rPr>
              <a:t>РЕАЛИЗАЦИИ</a:t>
            </a:r>
            <a:r>
              <a:rPr sz="2200" spc="5" dirty="0">
                <a:solidFill>
                  <a:srgbClr val="000000"/>
                </a:solidFill>
              </a:rPr>
              <a:t> </a:t>
            </a:r>
            <a:r>
              <a:rPr sz="2200" spc="-15" dirty="0">
                <a:solidFill>
                  <a:srgbClr val="000000"/>
                </a:solidFill>
              </a:rPr>
              <a:t>ПРОГРАММЫ</a:t>
            </a:r>
            <a:r>
              <a:rPr sz="2200" spc="5" dirty="0">
                <a:solidFill>
                  <a:srgbClr val="000000"/>
                </a:solidFill>
              </a:rPr>
              <a:t> </a:t>
            </a:r>
            <a:r>
              <a:rPr sz="2200" spc="-5" dirty="0">
                <a:solidFill>
                  <a:srgbClr val="000000"/>
                </a:solidFill>
              </a:rPr>
              <a:t>НОО</a:t>
            </a:r>
            <a:endParaRPr sz="2200" dirty="0"/>
          </a:p>
        </p:txBody>
      </p:sp>
      <p:sp>
        <p:nvSpPr>
          <p:cNvPr id="6" name="object 6"/>
          <p:cNvSpPr txBox="1"/>
          <p:nvPr/>
        </p:nvSpPr>
        <p:spPr>
          <a:xfrm>
            <a:off x="381000" y="1428750"/>
            <a:ext cx="8391845" cy="23827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36.1.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Организация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должна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предоставлять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не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менее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одного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учебника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и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(или)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учебного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пособия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в </a:t>
            </a:r>
            <a:r>
              <a:rPr sz="1400" b="1" spc="-375" dirty="0"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печатной</a:t>
            </a:r>
            <a:r>
              <a:rPr sz="1400" b="1" u="sng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форме</a:t>
            </a:r>
            <a:r>
              <a:rPr sz="1400" spc="-10" dirty="0">
                <a:latin typeface="Microsoft Sans Serif"/>
                <a:cs typeface="Microsoft Sans Serif"/>
              </a:rPr>
              <a:t>,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выпущенных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организациями,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входящими</a:t>
            </a:r>
            <a:r>
              <a:rPr sz="1400" spc="5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перечень</a:t>
            </a:r>
            <a:r>
              <a:rPr sz="1400" spc="4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организаций, 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осуществляющих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выпуск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учебных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пособий,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которые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допускаются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90" dirty="0">
                <a:latin typeface="Microsoft Sans Serif"/>
                <a:cs typeface="Microsoft Sans Serif"/>
              </a:rPr>
              <a:t>к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использованию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при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реализации </a:t>
            </a:r>
            <a:r>
              <a:rPr sz="1400" spc="-5" dirty="0">
                <a:latin typeface="Microsoft Sans Serif"/>
                <a:cs typeface="Microsoft Sans Serif"/>
              </a:rPr>
              <a:t> имеющих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государственную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аккредитацию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образовательных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программ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начального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общего,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основного 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общего,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среднего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общего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образования,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необходимого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для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освоения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программы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начального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общего 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образования,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на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каждого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обучающегося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по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учебным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предметам: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2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русский</a:t>
            </a:r>
            <a:r>
              <a:rPr sz="1400" u="sng" spc="2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3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язык,</a:t>
            </a:r>
            <a:r>
              <a:rPr sz="1400" u="sng" spc="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2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математика, 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u="sng" spc="-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окружающий</a:t>
            </a:r>
            <a:r>
              <a:rPr sz="1400" u="sng" spc="2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мир,</a:t>
            </a:r>
            <a:r>
              <a:rPr sz="1400" u="sng" spc="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литературное</a:t>
            </a:r>
            <a:r>
              <a:rPr sz="1400" u="sng" spc="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чтение,</a:t>
            </a:r>
            <a:r>
              <a:rPr sz="1400" u="sng" spc="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иностранные</a:t>
            </a:r>
            <a:r>
              <a:rPr sz="1400" u="sng" spc="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2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языки,</a:t>
            </a:r>
            <a:r>
              <a:rPr sz="1400" u="sng" spc="1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а</a:t>
            </a:r>
            <a:r>
              <a:rPr sz="1400" u="sng" spc="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3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также</a:t>
            </a:r>
            <a:r>
              <a:rPr sz="1400" u="sng" spc="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не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менее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одного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учебника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и 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(или)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учебного пособия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в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печатной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и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(или)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электронной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форме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,</a:t>
            </a:r>
            <a:r>
              <a:rPr sz="1400" u="sng" spc="1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необходимого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для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освоения 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программы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начального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общего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образования,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на</a:t>
            </a:r>
            <a:r>
              <a:rPr sz="1400" u="sng" spc="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3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каждого</a:t>
            </a:r>
            <a:r>
              <a:rPr sz="1400" u="sng" spc="1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обучающегося</a:t>
            </a:r>
            <a:r>
              <a:rPr sz="1400" u="sng" spc="2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по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иным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учебным 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предметам</a:t>
            </a:r>
            <a:r>
              <a:rPr sz="1400" b="1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(дисциплинам,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курсам)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,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входящим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b="1" spc="-5" dirty="0">
                <a:latin typeface="Arial"/>
                <a:cs typeface="Arial"/>
              </a:rPr>
              <a:t>как</a:t>
            </a:r>
            <a:r>
              <a:rPr sz="1400" b="1" dirty="0">
                <a:latin typeface="Arial"/>
                <a:cs typeface="Arial"/>
              </a:rPr>
              <a:t> в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обязательную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часть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учебного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плана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указанной </a:t>
            </a:r>
            <a:r>
              <a:rPr sz="1400" spc="-15" dirty="0">
                <a:latin typeface="Microsoft Sans Serif"/>
                <a:cs typeface="Microsoft Sans Serif"/>
              </a:rPr>
              <a:t> программы,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40" dirty="0">
                <a:latin typeface="Microsoft Sans Serif"/>
                <a:cs typeface="Microsoft Sans Serif"/>
              </a:rPr>
              <a:t>так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b="1" dirty="0">
                <a:latin typeface="Arial"/>
                <a:cs typeface="Arial"/>
              </a:rPr>
              <a:t>и в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часть, </a:t>
            </a:r>
            <a:r>
              <a:rPr sz="1400" b="1" spc="-15" dirty="0">
                <a:latin typeface="Arial"/>
                <a:cs typeface="Arial"/>
              </a:rPr>
              <a:t>формируемую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участниками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образовательных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отношений.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84602" y="4955032"/>
            <a:ext cx="704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ADAFBB"/>
                </a:solidFill>
                <a:latin typeface="Calibri"/>
                <a:cs typeface="Calibri"/>
              </a:rPr>
              <a:t>7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2295" y="708991"/>
            <a:ext cx="155575" cy="638175"/>
          </a:xfrm>
          <a:custGeom>
            <a:avLst/>
            <a:gdLst/>
            <a:ahLst/>
            <a:cxnLst/>
            <a:rect l="l" t="t" r="r" b="b"/>
            <a:pathLst>
              <a:path w="155575" h="638175">
                <a:moveTo>
                  <a:pt x="155575" y="0"/>
                </a:moveTo>
                <a:lnTo>
                  <a:pt x="0" y="0"/>
                </a:lnTo>
                <a:lnTo>
                  <a:pt x="0" y="638175"/>
                </a:lnTo>
                <a:lnTo>
                  <a:pt x="155575" y="638175"/>
                </a:lnTo>
                <a:lnTo>
                  <a:pt x="155575" y="0"/>
                </a:lnTo>
                <a:close/>
              </a:path>
            </a:pathLst>
          </a:custGeom>
          <a:solidFill>
            <a:srgbClr val="FF7C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4741" y="1347166"/>
            <a:ext cx="4645025" cy="0"/>
          </a:xfrm>
          <a:custGeom>
            <a:avLst/>
            <a:gdLst/>
            <a:ahLst/>
            <a:cxnLst/>
            <a:rect l="l" t="t" r="r" b="b"/>
            <a:pathLst>
              <a:path w="4645025">
                <a:moveTo>
                  <a:pt x="0" y="1"/>
                </a:moveTo>
                <a:lnTo>
                  <a:pt x="4645025" y="0"/>
                </a:lnTo>
              </a:path>
            </a:pathLst>
          </a:custGeom>
          <a:ln w="15875">
            <a:solidFill>
              <a:srgbClr val="3A6E8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4741" y="617739"/>
            <a:ext cx="7719695" cy="69024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225"/>
              </a:spcBef>
            </a:pPr>
            <a:r>
              <a:rPr sz="2200" spc="-15" dirty="0">
                <a:solidFill>
                  <a:srgbClr val="000000"/>
                </a:solidFill>
              </a:rPr>
              <a:t>УЧЕБНО-МЕТОДИЧЕСКИЕ</a:t>
            </a:r>
            <a:r>
              <a:rPr sz="2200" spc="-5" dirty="0">
                <a:solidFill>
                  <a:srgbClr val="000000"/>
                </a:solidFill>
              </a:rPr>
              <a:t> </a:t>
            </a:r>
            <a:r>
              <a:rPr sz="2200" spc="-10" dirty="0">
                <a:solidFill>
                  <a:srgbClr val="000000"/>
                </a:solidFill>
              </a:rPr>
              <a:t>УСЛОВИЯ</a:t>
            </a:r>
            <a:r>
              <a:rPr sz="2200" dirty="0">
                <a:solidFill>
                  <a:srgbClr val="000000"/>
                </a:solidFill>
              </a:rPr>
              <a:t> </a:t>
            </a:r>
            <a:r>
              <a:rPr sz="2200" spc="-5" dirty="0">
                <a:solidFill>
                  <a:srgbClr val="000000"/>
                </a:solidFill>
              </a:rPr>
              <a:t>РЕАЛИЗАЦИИ</a:t>
            </a:r>
            <a:r>
              <a:rPr sz="2200" spc="5" dirty="0">
                <a:solidFill>
                  <a:srgbClr val="000000"/>
                </a:solidFill>
              </a:rPr>
              <a:t> </a:t>
            </a:r>
            <a:r>
              <a:rPr sz="2200" spc="-15" dirty="0">
                <a:solidFill>
                  <a:srgbClr val="000000"/>
                </a:solidFill>
              </a:rPr>
              <a:t>ПРОГРАММЫ </a:t>
            </a:r>
            <a:r>
              <a:rPr sz="2200" spc="-484" dirty="0">
                <a:solidFill>
                  <a:srgbClr val="000000"/>
                </a:solidFill>
              </a:rPr>
              <a:t> </a:t>
            </a:r>
            <a:r>
              <a:rPr sz="2200" spc="-5" dirty="0">
                <a:solidFill>
                  <a:srgbClr val="000000"/>
                </a:solidFill>
              </a:rPr>
              <a:t>ООО</a:t>
            </a:r>
            <a:endParaRPr sz="2200" dirty="0"/>
          </a:p>
        </p:txBody>
      </p:sp>
      <p:sp>
        <p:nvSpPr>
          <p:cNvPr id="5" name="object 5"/>
          <p:cNvSpPr txBox="1"/>
          <p:nvPr/>
        </p:nvSpPr>
        <p:spPr>
          <a:xfrm>
            <a:off x="381000" y="1657350"/>
            <a:ext cx="8411210" cy="2576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99600"/>
              </a:lnSpc>
              <a:spcBef>
                <a:spcPts val="105"/>
              </a:spcBef>
            </a:pP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37.3. Организация </a:t>
            </a:r>
            <a:r>
              <a:rPr sz="14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должна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предоставлять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не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менее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одного учебника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и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(или)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учебного пособия 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в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печатной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форме</a:t>
            </a:r>
            <a:r>
              <a:rPr sz="1400" spc="-10" dirty="0">
                <a:latin typeface="Microsoft Sans Serif"/>
                <a:cs typeface="Microsoft Sans Serif"/>
              </a:rPr>
              <a:t>,</a:t>
            </a:r>
            <a:r>
              <a:rPr sz="1400" spc="-5" dirty="0">
                <a:latin typeface="Microsoft Sans Serif"/>
                <a:cs typeface="Microsoft Sans Serif"/>
              </a:rPr>
              <a:t> выпущенных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организациями,</a:t>
            </a:r>
            <a:r>
              <a:rPr sz="1400" spc="-10" dirty="0">
                <a:latin typeface="Microsoft Sans Serif"/>
                <a:cs typeface="Microsoft Sans Serif"/>
              </a:rPr>
              <a:t> входящими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перечень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организаций, 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осуществляющих </a:t>
            </a:r>
            <a:r>
              <a:rPr sz="1400" spc="-20" dirty="0">
                <a:latin typeface="Microsoft Sans Serif"/>
                <a:cs typeface="Microsoft Sans Serif"/>
              </a:rPr>
              <a:t>выпуск </a:t>
            </a:r>
            <a:r>
              <a:rPr sz="1400" spc="-10" dirty="0">
                <a:latin typeface="Microsoft Sans Serif"/>
                <a:cs typeface="Microsoft Sans Serif"/>
              </a:rPr>
              <a:t>учебных </a:t>
            </a:r>
            <a:r>
              <a:rPr sz="1400" spc="-5" dirty="0">
                <a:latin typeface="Microsoft Sans Serif"/>
                <a:cs typeface="Microsoft Sans Serif"/>
              </a:rPr>
              <a:t>пособий, </a:t>
            </a:r>
            <a:r>
              <a:rPr sz="1400" spc="-20" dirty="0">
                <a:latin typeface="Microsoft Sans Serif"/>
                <a:cs typeface="Microsoft Sans Serif"/>
              </a:rPr>
              <a:t>которые </a:t>
            </a:r>
            <a:r>
              <a:rPr sz="1400" spc="-15" dirty="0">
                <a:latin typeface="Microsoft Sans Serif"/>
                <a:cs typeface="Microsoft Sans Serif"/>
              </a:rPr>
              <a:t>допускаются </a:t>
            </a:r>
            <a:r>
              <a:rPr sz="1400" spc="-90" dirty="0">
                <a:latin typeface="Microsoft Sans Serif"/>
                <a:cs typeface="Microsoft Sans Serif"/>
              </a:rPr>
              <a:t>к </a:t>
            </a:r>
            <a:r>
              <a:rPr sz="1400" spc="-15" dirty="0">
                <a:latin typeface="Microsoft Sans Serif"/>
                <a:cs typeface="Microsoft Sans Serif"/>
              </a:rPr>
              <a:t>использованию </a:t>
            </a:r>
            <a:r>
              <a:rPr sz="1400" spc="-10" dirty="0">
                <a:latin typeface="Microsoft Sans Serif"/>
                <a:cs typeface="Microsoft Sans Serif"/>
              </a:rPr>
              <a:t>при реализации </a:t>
            </a:r>
            <a:r>
              <a:rPr sz="1400" spc="-5" dirty="0">
                <a:latin typeface="Microsoft Sans Serif"/>
                <a:cs typeface="Microsoft Sans Serif"/>
              </a:rPr>
              <a:t> имеющих </a:t>
            </a:r>
            <a:r>
              <a:rPr sz="1400" spc="-10" dirty="0">
                <a:latin typeface="Microsoft Sans Serif"/>
                <a:cs typeface="Microsoft Sans Serif"/>
              </a:rPr>
              <a:t>государственную </a:t>
            </a:r>
            <a:r>
              <a:rPr sz="1400" spc="-25" dirty="0">
                <a:latin typeface="Microsoft Sans Serif"/>
                <a:cs typeface="Microsoft Sans Serif"/>
              </a:rPr>
              <a:t>аккредитацию </a:t>
            </a:r>
            <a:r>
              <a:rPr sz="1400" spc="-20" dirty="0">
                <a:latin typeface="Microsoft Sans Serif"/>
                <a:cs typeface="Microsoft Sans Serif"/>
              </a:rPr>
              <a:t>образовательных программ </a:t>
            </a:r>
            <a:r>
              <a:rPr sz="1400" spc="-15" dirty="0">
                <a:latin typeface="Microsoft Sans Serif"/>
                <a:cs typeface="Microsoft Sans Serif"/>
              </a:rPr>
              <a:t>начального общего, </a:t>
            </a:r>
            <a:r>
              <a:rPr sz="1400" spc="-10" dirty="0">
                <a:latin typeface="Microsoft Sans Serif"/>
                <a:cs typeface="Microsoft Sans Serif"/>
              </a:rPr>
              <a:t>основного 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общего, среднего </a:t>
            </a:r>
            <a:r>
              <a:rPr sz="1400" spc="-20" dirty="0">
                <a:latin typeface="Microsoft Sans Serif"/>
                <a:cs typeface="Microsoft Sans Serif"/>
              </a:rPr>
              <a:t>общего </a:t>
            </a:r>
            <a:r>
              <a:rPr sz="1400" spc="-15" dirty="0">
                <a:latin typeface="Microsoft Sans Serif"/>
                <a:cs typeface="Microsoft Sans Serif"/>
              </a:rPr>
              <a:t>образования, </a:t>
            </a:r>
            <a:r>
              <a:rPr sz="1400" spc="-20" dirty="0">
                <a:latin typeface="Microsoft Sans Serif"/>
                <a:cs typeface="Microsoft Sans Serif"/>
              </a:rPr>
              <a:t>необходимого </a:t>
            </a:r>
            <a:r>
              <a:rPr sz="1400" dirty="0">
                <a:latin typeface="Microsoft Sans Serif"/>
                <a:cs typeface="Microsoft Sans Serif"/>
              </a:rPr>
              <a:t>для </a:t>
            </a:r>
            <a:r>
              <a:rPr sz="1400" spc="-5" dirty="0">
                <a:latin typeface="Microsoft Sans Serif"/>
                <a:cs typeface="Microsoft Sans Serif"/>
              </a:rPr>
              <a:t>освоения </a:t>
            </a:r>
            <a:r>
              <a:rPr sz="1400" spc="-20" dirty="0">
                <a:latin typeface="Microsoft Sans Serif"/>
                <a:cs typeface="Microsoft Sans Serif"/>
              </a:rPr>
              <a:t>программы </a:t>
            </a:r>
            <a:r>
              <a:rPr sz="1400" spc="-10" dirty="0">
                <a:latin typeface="Microsoft Sans Serif"/>
                <a:cs typeface="Microsoft Sans Serif"/>
              </a:rPr>
              <a:t>основного </a:t>
            </a:r>
            <a:r>
              <a:rPr sz="1400" spc="-20" dirty="0">
                <a:latin typeface="Microsoft Sans Serif"/>
                <a:cs typeface="Microsoft Sans Serif"/>
              </a:rPr>
              <a:t>общего </a:t>
            </a:r>
            <a:r>
              <a:rPr sz="1400" spc="-15" dirty="0">
                <a:latin typeface="Microsoft Sans Serif"/>
                <a:cs typeface="Microsoft Sans Serif"/>
              </a:rPr>
              <a:t> образования,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на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каждого обучающегося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по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учебным предметам: </a:t>
            </a:r>
            <a:r>
              <a:rPr sz="14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русский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язык,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математика, 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физика,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химия,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биология,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литература,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география,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история,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обществознание,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иностранные </a:t>
            </a:r>
            <a:r>
              <a:rPr sz="1400" b="1" spc="-375" dirty="0"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языки,</a:t>
            </a:r>
            <a:r>
              <a:rPr sz="1400" b="1" u="sng" spc="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информатика,</a:t>
            </a:r>
            <a:r>
              <a:rPr sz="1400" b="1" u="sng" spc="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а</a:t>
            </a:r>
            <a:r>
              <a:rPr sz="1400" spc="90" dirty="0">
                <a:latin typeface="Microsoft Sans Serif"/>
                <a:cs typeface="Microsoft Sans Serif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также</a:t>
            </a:r>
            <a:r>
              <a:rPr sz="1400" b="1" u="sng" spc="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не</a:t>
            </a:r>
            <a:r>
              <a:rPr sz="1400" b="1" u="sng" spc="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менее</a:t>
            </a:r>
            <a:r>
              <a:rPr sz="1400" b="1" u="sng" spc="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одного</a:t>
            </a:r>
            <a:r>
              <a:rPr sz="1400" b="1" u="sng" spc="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учебника</a:t>
            </a:r>
            <a:r>
              <a:rPr sz="1400" b="1" u="sng" spc="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и</a:t>
            </a:r>
            <a:r>
              <a:rPr sz="1400" b="1" u="sng" spc="8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(или)</a:t>
            </a:r>
            <a:r>
              <a:rPr sz="1400" b="1" u="sng" spc="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учебного</a:t>
            </a:r>
            <a:r>
              <a:rPr sz="1400" b="1" u="sng" spc="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пособия</a:t>
            </a:r>
            <a:r>
              <a:rPr sz="1400" b="1" u="sng" spc="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в</a:t>
            </a:r>
            <a:r>
              <a:rPr sz="1400" b="1" u="sng" spc="8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печатной </a:t>
            </a:r>
            <a:r>
              <a:rPr sz="1400" b="1" spc="-380" dirty="0">
                <a:latin typeface="Arial"/>
                <a:cs typeface="Arial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и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(или)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электронной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форме,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необходимого</a:t>
            </a:r>
            <a:r>
              <a:rPr sz="1400" spc="33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для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освоения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программы</a:t>
            </a:r>
            <a:r>
              <a:rPr sz="1400" spc="33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основного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общего </a:t>
            </a:r>
            <a:r>
              <a:rPr sz="1400" spc="-15" dirty="0">
                <a:latin typeface="Microsoft Sans Serif"/>
                <a:cs typeface="Microsoft Sans Serif"/>
              </a:rPr>
              <a:t> образования,</a:t>
            </a:r>
            <a:r>
              <a:rPr sz="1400" u="sng" spc="-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на </a:t>
            </a:r>
            <a:r>
              <a:rPr sz="1400" u="sng" spc="-3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каждого </a:t>
            </a:r>
            <a:r>
              <a:rPr sz="1400" u="sng" spc="-1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обучающегося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по иным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учебным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предметам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(дисциплинам, курсам) 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входящим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50" dirty="0">
                <a:latin typeface="Microsoft Sans Serif"/>
                <a:cs typeface="Microsoft Sans Serif"/>
              </a:rPr>
              <a:t>как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обязательную</a:t>
            </a:r>
            <a:r>
              <a:rPr sz="1400" spc="33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часть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учебного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плана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указанной</a:t>
            </a:r>
            <a:r>
              <a:rPr sz="1400" spc="33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программы,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40" dirty="0">
                <a:latin typeface="Microsoft Sans Serif"/>
                <a:cs typeface="Microsoft Sans Serif"/>
              </a:rPr>
              <a:t>так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и</a:t>
            </a:r>
            <a:r>
              <a:rPr sz="1400" dirty="0">
                <a:latin typeface="Microsoft Sans Serif"/>
                <a:cs typeface="Microsoft Sans Serif"/>
              </a:rPr>
              <a:t> в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часть, 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формируемую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участниками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образовательных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отношений.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84602" y="4955032"/>
            <a:ext cx="704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ADAFBB"/>
                </a:solidFill>
                <a:latin typeface="Calibri"/>
                <a:cs typeface="Calibri"/>
              </a:rPr>
              <a:t>8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206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</TotalTime>
  <Words>2973</Words>
  <Application>Microsoft Office PowerPoint</Application>
  <PresentationFormat>Экран (16:9)</PresentationFormat>
  <Paragraphs>399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Office Theme</vt:lpstr>
      <vt:lpstr>Введение ФГОС общего образования: методический</vt:lpstr>
      <vt:lpstr>Слайд 2</vt:lpstr>
      <vt:lpstr>Слайд 3</vt:lpstr>
      <vt:lpstr>ФЕДЕРАЛЬНЫЙ ГОСУДАРСТВЕННЫЙ ОБРАЗОВАТЕЛЬНЫЙ СТАНДАРТ ООО:</vt:lpstr>
      <vt:lpstr>ФЕДЕРАЛЬНЫЙ ГОСУДАРСТВЕННЫЙ ОБРАЗОВАТЕЛЬНЫЙ СТАНДАРТ ООО:</vt:lpstr>
      <vt:lpstr>ФГОС ООО: ТРЕБОВАНИЯ К ПРЕДМЕТНЫМ РЕЗУЛЬТАТАМ ПО МАТЕМАТИКЕ</vt:lpstr>
      <vt:lpstr>ФГОС НОО, ООО, СОО: ОБЩИЙ ОБЪЕМ АУДИТОРНОЙ  НАГРУЗКИ</vt:lpstr>
      <vt:lpstr>УЧЕБНО-МЕТОДИЧЕСКИЕ УСЛОВИЯ РЕАЛИЗАЦИИ ПРОГРАММЫ НОО</vt:lpstr>
      <vt:lpstr>УЧЕБНО-МЕТОДИЧЕСКИЕ УСЛОВИЯ РЕАЛИЗАЦИИ ПРОГРАММЫ  ООО</vt:lpstr>
      <vt:lpstr>УЧЕБНО-МЕТОДИЧЕСКИЕ УСЛОВИЯ РЕАЛИЗАЦИИ ПРОГРАММЫ СОО</vt:lpstr>
      <vt:lpstr>ИССЛЕДОВАНИЕ РАБОЧИХ ПРОГРАММ  ПО УЧЕБНОМУ ПРЕДМЕТУ «ИСТОРИЯ»</vt:lpstr>
      <vt:lpstr>ЕДИНОЕ ОБРАЗОВАТЕЛЬНОЕ ПРОСТРАНСТВО</vt:lpstr>
      <vt:lpstr>МОНИТОРИНГ ВВЕДЕНИЯ ФГОС НОО И ООО:  РЕЗУЛЬТАТЫ </vt:lpstr>
      <vt:lpstr>ОНЛАЙН-ИНСТРУМЕНТЫ</vt:lpstr>
      <vt:lpstr>ФГОС: ИЗМЕНЕНИЯ В ОБРАЗОВАТЕЛЬНОЙ  ДЕЯТЕЛЬНОСТИ</vt:lpstr>
      <vt:lpstr>НА  ЧТО  ОБРАТИТЬ  ВНИМАНИЕ  В  2022 - 2023  УЧЕБНОМ ГОДУ? </vt:lpstr>
      <vt:lpstr>ОБНОВЛЕННЫЙ ФГОС СРЕДНЕГО ОБЩЕГО ОБРАЗОВАНИЯ</vt:lpstr>
      <vt:lpstr>ВНЕСЕНЫ ИЗМЕНЕНИЯ № ФЗ-273 «Об образовании в Российской Федерации»</vt:lpstr>
      <vt:lpstr>О ВНЕСЕНИИ ИЗМЕНЕНИЙ В ФЕДЕРАЛЬНЫЙ ЗАКОН «ОБ ОБРАЗОВАНИИ В РОССИЙСКОЙ ФЕДЕРАЦИИ»</vt:lpstr>
      <vt:lpstr>Важно!!!</vt:lpstr>
      <vt:lpstr>ФПУ: КОМПЛЕКТЫ ПО УЧЕБНЫМ ПРЕДМЕТАМ</vt:lpstr>
      <vt:lpstr>  ИТАК…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Введение ФГОС общего образования: методический</dc:title>
  <cp:lastModifiedBy>Специалист</cp:lastModifiedBy>
  <cp:revision>22</cp:revision>
  <dcterms:created xsi:type="dcterms:W3CDTF">2023-01-29T23:24:09Z</dcterms:created>
  <dcterms:modified xsi:type="dcterms:W3CDTF">2023-02-03T03:01:53Z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2023-01-19T00:00:00Z</vt:filetime>
  </property>
  <property fmtid="{D5CDD505-2E9C-101B-9397-08002B2CF9AE}" pid="3" name="LastSaved">
    <vt:filetime>2023-01-29T00:00:00Z</vt:filetime>
  </property>
</Properties>
</file>