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4" r:id="rId2"/>
    <p:sldId id="263" r:id="rId3"/>
    <p:sldId id="258" r:id="rId4"/>
    <p:sldId id="259" r:id="rId5"/>
    <p:sldId id="264" r:id="rId6"/>
    <p:sldId id="271" r:id="rId7"/>
    <p:sldId id="272" r:id="rId8"/>
    <p:sldId id="265" r:id="rId9"/>
    <p:sldId id="27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3571B"/>
    <a:srgbClr val="DF8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6" d="100"/>
          <a:sy n="96" d="100"/>
        </p:scale>
        <p:origin x="-33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827B07-60F4-4F6B-91E4-5DFDF601E39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1759C8-944B-4585-9A3C-695A66024FC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7A07619F-ABC1-4F2D-A345-B6E5D88F7FB3}" type="parTrans" cxnId="{6A2B71FA-DE86-4A78-B1D1-6C77DF3E3E26}">
      <dgm:prSet/>
      <dgm:spPr/>
      <dgm:t>
        <a:bodyPr/>
        <a:lstStyle/>
        <a:p>
          <a:endParaRPr lang="ru-RU"/>
        </a:p>
      </dgm:t>
    </dgm:pt>
    <dgm:pt modelId="{197E6DFC-F8AC-4149-B144-6E35778696BC}" type="sibTrans" cxnId="{6A2B71FA-DE86-4A78-B1D1-6C77DF3E3E26}">
      <dgm:prSet/>
      <dgm:spPr/>
      <dgm:t>
        <a:bodyPr/>
        <a:lstStyle/>
        <a:p>
          <a:endParaRPr lang="ru-RU"/>
        </a:p>
      </dgm:t>
    </dgm:pt>
    <dgm:pt modelId="{46D71D4C-BF01-4293-8A39-8D8A733BCD69}">
      <dgm:prSet phldrT="[Текст]" custT="1"/>
      <dgm:spPr/>
      <dgm:t>
        <a:bodyPr/>
        <a:lstStyle/>
        <a:p>
          <a:r>
            <a:rPr lang="ru-RU" sz="1500" dirty="0" smtClean="0"/>
            <a:t>Руководитель образовательного учреждения, имеющего</a:t>
          </a:r>
          <a:r>
            <a:rPr lang="ru-RU" sz="1500" b="1" dirty="0" smtClean="0"/>
            <a:t> статус  инновационной / </a:t>
          </a:r>
          <a:r>
            <a:rPr lang="ru-RU" sz="1500" b="1" dirty="0" err="1" smtClean="0"/>
            <a:t>апробационной</a:t>
          </a:r>
          <a:r>
            <a:rPr lang="ru-RU" sz="1500" b="1" dirty="0" smtClean="0"/>
            <a:t> / </a:t>
          </a:r>
          <a:r>
            <a:rPr lang="ru-RU" sz="1500" b="1" dirty="0" err="1" smtClean="0"/>
            <a:t>стажировочной</a:t>
          </a:r>
          <a:r>
            <a:rPr lang="ru-RU" sz="1500" b="1" dirty="0" smtClean="0"/>
            <a:t> площадки муниципального / краевого / федерального уровня </a:t>
          </a:r>
          <a:r>
            <a:rPr lang="ru-RU" sz="1500" dirty="0" smtClean="0"/>
            <a:t>имеет право на альтернативную форму процедуры аттестации.</a:t>
          </a:r>
          <a:endParaRPr lang="ru-RU" sz="1500" dirty="0"/>
        </a:p>
      </dgm:t>
    </dgm:pt>
    <dgm:pt modelId="{17B02FF7-E606-4900-98F7-2F734AA6D928}" type="parTrans" cxnId="{00E5C498-4BE9-4FF5-9D5E-50D081566345}">
      <dgm:prSet/>
      <dgm:spPr/>
      <dgm:t>
        <a:bodyPr/>
        <a:lstStyle/>
        <a:p>
          <a:endParaRPr lang="ru-RU"/>
        </a:p>
      </dgm:t>
    </dgm:pt>
    <dgm:pt modelId="{C2B8ADE8-552A-4582-9061-E6E489FCE4E1}" type="sibTrans" cxnId="{00E5C498-4BE9-4FF5-9D5E-50D081566345}">
      <dgm:prSet/>
      <dgm:spPr/>
      <dgm:t>
        <a:bodyPr/>
        <a:lstStyle/>
        <a:p>
          <a:endParaRPr lang="ru-RU"/>
        </a:p>
      </dgm:t>
    </dgm:pt>
    <dgm:pt modelId="{660F38E0-A4E1-4FEC-ADB4-11FE830955B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C030D7AD-935D-4425-967C-16A930E327B2}" type="parTrans" cxnId="{370B84C5-AF99-40C0-B429-2A85C8696DA6}">
      <dgm:prSet/>
      <dgm:spPr/>
      <dgm:t>
        <a:bodyPr/>
        <a:lstStyle/>
        <a:p>
          <a:endParaRPr lang="ru-RU"/>
        </a:p>
      </dgm:t>
    </dgm:pt>
    <dgm:pt modelId="{0794F0C9-34F0-4D15-B175-63CB674470BB}" type="sibTrans" cxnId="{370B84C5-AF99-40C0-B429-2A85C8696DA6}">
      <dgm:prSet/>
      <dgm:spPr/>
      <dgm:t>
        <a:bodyPr/>
        <a:lstStyle/>
        <a:p>
          <a:endParaRPr lang="ru-RU"/>
        </a:p>
      </dgm:t>
    </dgm:pt>
    <dgm:pt modelId="{68181DEE-04BD-4545-A2C2-504649832608}">
      <dgm:prSet phldrT="[Текст]" custT="1"/>
      <dgm:spPr/>
      <dgm:t>
        <a:bodyPr/>
        <a:lstStyle/>
        <a:p>
          <a:r>
            <a:rPr lang="ru-RU" sz="1600" b="0" dirty="0" smtClean="0"/>
            <a:t>Руководитель</a:t>
          </a:r>
          <a:r>
            <a:rPr lang="ru-RU" sz="1600" b="1" dirty="0" smtClean="0"/>
            <a:t> </a:t>
          </a:r>
          <a:r>
            <a:rPr lang="ru-RU" sz="1600" b="0" dirty="0" smtClean="0"/>
            <a:t>представляет</a:t>
          </a:r>
          <a:r>
            <a:rPr lang="ru-RU" sz="1600" b="1" dirty="0" smtClean="0"/>
            <a:t> деятельность площадки на заседании городского Совета по управлению инновациями.</a:t>
          </a:r>
          <a:r>
            <a:rPr lang="ru-RU" sz="1600" dirty="0" smtClean="0"/>
            <a:t> Экспертиза уровня квалификации и профессионализма аттестуемого не проводится</a:t>
          </a:r>
          <a:r>
            <a:rPr lang="ru-RU" sz="1500" dirty="0" smtClean="0"/>
            <a:t>. </a:t>
          </a:r>
          <a:endParaRPr lang="ru-RU" sz="1500" dirty="0"/>
        </a:p>
      </dgm:t>
    </dgm:pt>
    <dgm:pt modelId="{BF1581FA-BECA-40A4-AB50-F43F3A4FB6A9}" type="parTrans" cxnId="{06C973DA-EFD7-4F3E-AB7A-6DA4C11D1834}">
      <dgm:prSet/>
      <dgm:spPr/>
      <dgm:t>
        <a:bodyPr/>
        <a:lstStyle/>
        <a:p>
          <a:endParaRPr lang="ru-RU"/>
        </a:p>
      </dgm:t>
    </dgm:pt>
    <dgm:pt modelId="{9074DBE0-9458-4A1D-B7C9-9B7EB21F1A0C}" type="sibTrans" cxnId="{06C973DA-EFD7-4F3E-AB7A-6DA4C11D1834}">
      <dgm:prSet/>
      <dgm:spPr/>
      <dgm:t>
        <a:bodyPr/>
        <a:lstStyle/>
        <a:p>
          <a:endParaRPr lang="ru-RU"/>
        </a:p>
      </dgm:t>
    </dgm:pt>
    <dgm:pt modelId="{85D11D13-3F1A-406F-8899-784259370C4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AB087740-D9C5-46A5-A4B2-93BDF4732B5D}" type="parTrans" cxnId="{C4322F10-88D7-417C-9DA0-1A2EF9AA7CB9}">
      <dgm:prSet/>
      <dgm:spPr/>
      <dgm:t>
        <a:bodyPr/>
        <a:lstStyle/>
        <a:p>
          <a:endParaRPr lang="ru-RU"/>
        </a:p>
      </dgm:t>
    </dgm:pt>
    <dgm:pt modelId="{4B870675-F479-4F35-83B2-E18D0C3415C8}" type="sibTrans" cxnId="{C4322F10-88D7-417C-9DA0-1A2EF9AA7CB9}">
      <dgm:prSet/>
      <dgm:spPr/>
      <dgm:t>
        <a:bodyPr/>
        <a:lstStyle/>
        <a:p>
          <a:endParaRPr lang="ru-RU"/>
        </a:p>
      </dgm:t>
    </dgm:pt>
    <dgm:pt modelId="{89260670-84AD-4FEC-AB42-15E7A1A16508}">
      <dgm:prSet phldrT="[Текст]"/>
      <dgm:spPr/>
      <dgm:t>
        <a:bodyPr/>
        <a:lstStyle/>
        <a:p>
          <a:r>
            <a:rPr lang="ru-RU" b="0" dirty="0" smtClean="0"/>
            <a:t>Городской Совет по управлению инновациями выносит решение </a:t>
          </a:r>
          <a:r>
            <a:rPr lang="ru-RU" b="1" dirty="0" smtClean="0"/>
            <a:t>об </a:t>
          </a:r>
          <a:r>
            <a:rPr lang="ru-RU" b="1" dirty="0" smtClean="0">
              <a:solidFill>
                <a:srgbClr val="FF3300"/>
              </a:solidFill>
            </a:rPr>
            <a:t>эффективном</a:t>
          </a:r>
          <a:r>
            <a:rPr lang="ru-RU" b="1" dirty="0" smtClean="0">
              <a:solidFill>
                <a:srgbClr val="FF0000"/>
              </a:solidFill>
            </a:rPr>
            <a:t> </a:t>
          </a:r>
          <a:r>
            <a:rPr lang="ru-RU" b="1" dirty="0" smtClean="0"/>
            <a:t>функционировании</a:t>
          </a:r>
          <a:r>
            <a:rPr lang="ru-RU" b="0" dirty="0" smtClean="0"/>
            <a:t>/завершении работы площадки и </a:t>
          </a:r>
          <a:r>
            <a:rPr lang="ru-RU" b="1" dirty="0" smtClean="0"/>
            <a:t>внесении методических продукто</a:t>
          </a:r>
          <a:r>
            <a:rPr lang="ru-RU" b="0" dirty="0" smtClean="0"/>
            <a:t>в, разработанных в рамках площадки, в городской банк инновационных продуктов. </a:t>
          </a:r>
          <a:endParaRPr lang="ru-RU" b="0" dirty="0"/>
        </a:p>
      </dgm:t>
    </dgm:pt>
    <dgm:pt modelId="{F56E0715-C09E-41DD-A151-A3EFF3C2EF33}" type="parTrans" cxnId="{9D7180D1-EF20-47D9-8F42-27D4C0F7F890}">
      <dgm:prSet/>
      <dgm:spPr/>
      <dgm:t>
        <a:bodyPr/>
        <a:lstStyle/>
        <a:p>
          <a:endParaRPr lang="ru-RU"/>
        </a:p>
      </dgm:t>
    </dgm:pt>
    <dgm:pt modelId="{F8EFF248-66F1-40B4-A4D8-FFE424E8E2CD}" type="sibTrans" cxnId="{9D7180D1-EF20-47D9-8F42-27D4C0F7F890}">
      <dgm:prSet/>
      <dgm:spPr/>
      <dgm:t>
        <a:bodyPr/>
        <a:lstStyle/>
        <a:p>
          <a:endParaRPr lang="ru-RU"/>
        </a:p>
      </dgm:t>
    </dgm:pt>
    <dgm:pt modelId="{472E45AC-6098-44C6-BEF1-0CB64EC412E0}">
      <dgm:prSet phldrT="[Текст]" custT="1"/>
      <dgm:spPr/>
      <dgm:t>
        <a:bodyPr/>
        <a:lstStyle/>
        <a:p>
          <a:r>
            <a:rPr lang="ru-RU" sz="3200" dirty="0" smtClean="0"/>
            <a:t>!</a:t>
          </a:r>
          <a:endParaRPr lang="ru-RU" sz="3200" dirty="0"/>
        </a:p>
      </dgm:t>
    </dgm:pt>
    <dgm:pt modelId="{393F1A1E-A125-4C31-8612-612707D26144}" type="parTrans" cxnId="{87660F69-A8FF-4A65-A2C0-6DE11B243757}">
      <dgm:prSet/>
      <dgm:spPr/>
      <dgm:t>
        <a:bodyPr/>
        <a:lstStyle/>
        <a:p>
          <a:endParaRPr lang="ru-RU"/>
        </a:p>
      </dgm:t>
    </dgm:pt>
    <dgm:pt modelId="{09628FA8-3B50-4DB7-AEF9-855813EEDC3F}" type="sibTrans" cxnId="{87660F69-A8FF-4A65-A2C0-6DE11B243757}">
      <dgm:prSet/>
      <dgm:spPr/>
      <dgm:t>
        <a:bodyPr/>
        <a:lstStyle/>
        <a:p>
          <a:endParaRPr lang="ru-RU"/>
        </a:p>
      </dgm:t>
    </dgm:pt>
    <dgm:pt modelId="{7D2CA74E-8F1F-4940-A652-54C9C59CA77A}">
      <dgm:prSet/>
      <dgm:spPr/>
      <dgm:t>
        <a:bodyPr/>
        <a:lstStyle/>
        <a:p>
          <a:r>
            <a:rPr lang="ru-RU" b="1" dirty="0" smtClean="0"/>
            <a:t>Решение городской аттестационной комиссии принимается с учетом заключения Совета по управлению инновациями</a:t>
          </a:r>
          <a:r>
            <a:rPr lang="ru-RU" b="0" dirty="0" smtClean="0"/>
            <a:t>.</a:t>
          </a:r>
          <a:endParaRPr lang="ru-RU" b="0" dirty="0"/>
        </a:p>
      </dgm:t>
    </dgm:pt>
    <dgm:pt modelId="{9D8E4C53-6A63-47F9-B0D5-FF9B0B6AAC28}" type="parTrans" cxnId="{0513785A-3585-40C5-9716-0B58FFFBA02D}">
      <dgm:prSet/>
      <dgm:spPr/>
      <dgm:t>
        <a:bodyPr/>
        <a:lstStyle/>
        <a:p>
          <a:endParaRPr lang="ru-RU"/>
        </a:p>
      </dgm:t>
    </dgm:pt>
    <dgm:pt modelId="{C016E06A-DDD6-4C28-949D-DC8682FC0E48}" type="sibTrans" cxnId="{0513785A-3585-40C5-9716-0B58FFFBA02D}">
      <dgm:prSet/>
      <dgm:spPr/>
      <dgm:t>
        <a:bodyPr/>
        <a:lstStyle/>
        <a:p>
          <a:endParaRPr lang="ru-RU"/>
        </a:p>
      </dgm:t>
    </dgm:pt>
    <dgm:pt modelId="{4268CE52-2493-4A8D-9163-824C7D5C57D3}" type="pres">
      <dgm:prSet presAssocID="{4E827B07-60F4-4F6B-91E4-5DFDF601E39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0764F6-D5B0-4C98-98B9-D4FD2BBF2AA7}" type="pres">
      <dgm:prSet presAssocID="{351759C8-944B-4585-9A3C-695A66024FC0}" presName="composite" presStyleCnt="0"/>
      <dgm:spPr/>
    </dgm:pt>
    <dgm:pt modelId="{7A15C4C9-7F29-4150-A717-EED75CA39721}" type="pres">
      <dgm:prSet presAssocID="{351759C8-944B-4585-9A3C-695A66024FC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F5679-09E2-49AC-AB05-AF5B1B8B2CF2}" type="pres">
      <dgm:prSet presAssocID="{351759C8-944B-4585-9A3C-695A66024FC0}" presName="descendantText" presStyleLbl="alignAcc1" presStyleIdx="0" presStyleCnt="4" custScaleY="114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9B24A-954B-469E-8D8B-9D23A882BAE7}" type="pres">
      <dgm:prSet presAssocID="{197E6DFC-F8AC-4149-B144-6E35778696BC}" presName="sp" presStyleCnt="0"/>
      <dgm:spPr/>
    </dgm:pt>
    <dgm:pt modelId="{71F81D94-E194-4DA4-A9F8-B23168D054FA}" type="pres">
      <dgm:prSet presAssocID="{660F38E0-A4E1-4FEC-ADB4-11FE830955B1}" presName="composite" presStyleCnt="0"/>
      <dgm:spPr/>
    </dgm:pt>
    <dgm:pt modelId="{3F490596-1599-4AD8-A9C1-873B74DE9309}" type="pres">
      <dgm:prSet presAssocID="{660F38E0-A4E1-4FEC-ADB4-11FE830955B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3D953-AF7D-494E-85E7-53ED0A62A08B}" type="pres">
      <dgm:prSet presAssocID="{660F38E0-A4E1-4FEC-ADB4-11FE830955B1}" presName="descendantText" presStyleLbl="alignAcc1" presStyleIdx="1" presStyleCnt="4" custScaleY="140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ACA4F-EEEE-4991-9802-B97D4879383A}" type="pres">
      <dgm:prSet presAssocID="{0794F0C9-34F0-4D15-B175-63CB674470BB}" presName="sp" presStyleCnt="0"/>
      <dgm:spPr/>
    </dgm:pt>
    <dgm:pt modelId="{EE858FB7-7FF1-4171-97BA-6CF765403E31}" type="pres">
      <dgm:prSet presAssocID="{85D11D13-3F1A-406F-8899-784259370C4C}" presName="composite" presStyleCnt="0"/>
      <dgm:spPr/>
    </dgm:pt>
    <dgm:pt modelId="{00982C24-EAF1-48CF-B9F9-0BFCAFCEBF92}" type="pres">
      <dgm:prSet presAssocID="{85D11D13-3F1A-406F-8899-784259370C4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6926F1-0644-4E0C-82D5-133F09330837}" type="pres">
      <dgm:prSet presAssocID="{85D11D13-3F1A-406F-8899-784259370C4C}" presName="descendantText" presStyleLbl="alignAcc1" presStyleIdx="2" presStyleCnt="4" custScaleY="1307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2BF8F-9402-4252-B097-1E09BF95EEFA}" type="pres">
      <dgm:prSet presAssocID="{4B870675-F479-4F35-83B2-E18D0C3415C8}" presName="sp" presStyleCnt="0"/>
      <dgm:spPr/>
    </dgm:pt>
    <dgm:pt modelId="{C55EDB7F-E58A-449D-AF42-83F74D48F5CE}" type="pres">
      <dgm:prSet presAssocID="{472E45AC-6098-44C6-BEF1-0CB64EC412E0}" presName="composite" presStyleCnt="0"/>
      <dgm:spPr/>
    </dgm:pt>
    <dgm:pt modelId="{0BD1804E-13E9-4FCB-9BAD-672F71050C92}" type="pres">
      <dgm:prSet presAssocID="{472E45AC-6098-44C6-BEF1-0CB64EC412E0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76950-BA1E-4CA9-819E-BBE3055D9889}" type="pres">
      <dgm:prSet presAssocID="{472E45AC-6098-44C6-BEF1-0CB64EC412E0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14B79D-749A-426B-9B16-44B0F7719D89}" type="presOf" srcId="{68181DEE-04BD-4545-A2C2-504649832608}" destId="{3313D953-AF7D-494E-85E7-53ED0A62A08B}" srcOrd="0" destOrd="0" presId="urn:microsoft.com/office/officeart/2005/8/layout/chevron2"/>
    <dgm:cxn modelId="{EA176007-00CA-4D2C-BB89-E40C8E23BF09}" type="presOf" srcId="{89260670-84AD-4FEC-AB42-15E7A1A16508}" destId="{DD6926F1-0644-4E0C-82D5-133F09330837}" srcOrd="0" destOrd="0" presId="urn:microsoft.com/office/officeart/2005/8/layout/chevron2"/>
    <dgm:cxn modelId="{00E5C498-4BE9-4FF5-9D5E-50D081566345}" srcId="{351759C8-944B-4585-9A3C-695A66024FC0}" destId="{46D71D4C-BF01-4293-8A39-8D8A733BCD69}" srcOrd="0" destOrd="0" parTransId="{17B02FF7-E606-4900-98F7-2F734AA6D928}" sibTransId="{C2B8ADE8-552A-4582-9061-E6E489FCE4E1}"/>
    <dgm:cxn modelId="{1EBF08BB-D329-41C2-ABB0-D7FB85CEC16E}" type="presOf" srcId="{7D2CA74E-8F1F-4940-A652-54C9C59CA77A}" destId="{98376950-BA1E-4CA9-819E-BBE3055D9889}" srcOrd="0" destOrd="0" presId="urn:microsoft.com/office/officeart/2005/8/layout/chevron2"/>
    <dgm:cxn modelId="{4447DA31-A82C-47F4-84D6-F99B82CA83EA}" type="presOf" srcId="{472E45AC-6098-44C6-BEF1-0CB64EC412E0}" destId="{0BD1804E-13E9-4FCB-9BAD-672F71050C92}" srcOrd="0" destOrd="0" presId="urn:microsoft.com/office/officeart/2005/8/layout/chevron2"/>
    <dgm:cxn modelId="{9D7180D1-EF20-47D9-8F42-27D4C0F7F890}" srcId="{85D11D13-3F1A-406F-8899-784259370C4C}" destId="{89260670-84AD-4FEC-AB42-15E7A1A16508}" srcOrd="0" destOrd="0" parTransId="{F56E0715-C09E-41DD-A151-A3EFF3C2EF33}" sibTransId="{F8EFF248-66F1-40B4-A4D8-FFE424E8E2CD}"/>
    <dgm:cxn modelId="{C4322F10-88D7-417C-9DA0-1A2EF9AA7CB9}" srcId="{4E827B07-60F4-4F6B-91E4-5DFDF601E390}" destId="{85D11D13-3F1A-406F-8899-784259370C4C}" srcOrd="2" destOrd="0" parTransId="{AB087740-D9C5-46A5-A4B2-93BDF4732B5D}" sibTransId="{4B870675-F479-4F35-83B2-E18D0C3415C8}"/>
    <dgm:cxn modelId="{370B84C5-AF99-40C0-B429-2A85C8696DA6}" srcId="{4E827B07-60F4-4F6B-91E4-5DFDF601E390}" destId="{660F38E0-A4E1-4FEC-ADB4-11FE830955B1}" srcOrd="1" destOrd="0" parTransId="{C030D7AD-935D-4425-967C-16A930E327B2}" sibTransId="{0794F0C9-34F0-4D15-B175-63CB674470BB}"/>
    <dgm:cxn modelId="{8CC0F8A1-B216-47FC-BC0B-F7871A0725D8}" type="presOf" srcId="{351759C8-944B-4585-9A3C-695A66024FC0}" destId="{7A15C4C9-7F29-4150-A717-EED75CA39721}" srcOrd="0" destOrd="0" presId="urn:microsoft.com/office/officeart/2005/8/layout/chevron2"/>
    <dgm:cxn modelId="{0C084658-4C12-402D-A543-3DCD92FCFC21}" type="presOf" srcId="{4E827B07-60F4-4F6B-91E4-5DFDF601E390}" destId="{4268CE52-2493-4A8D-9163-824C7D5C57D3}" srcOrd="0" destOrd="0" presId="urn:microsoft.com/office/officeart/2005/8/layout/chevron2"/>
    <dgm:cxn modelId="{A6E33A23-14D6-4647-B8EA-33B8B883C674}" type="presOf" srcId="{46D71D4C-BF01-4293-8A39-8D8A733BCD69}" destId="{808F5679-09E2-49AC-AB05-AF5B1B8B2CF2}" srcOrd="0" destOrd="0" presId="urn:microsoft.com/office/officeart/2005/8/layout/chevron2"/>
    <dgm:cxn modelId="{6F912300-505C-4689-9BBE-4902B263077F}" type="presOf" srcId="{660F38E0-A4E1-4FEC-ADB4-11FE830955B1}" destId="{3F490596-1599-4AD8-A9C1-873B74DE9309}" srcOrd="0" destOrd="0" presId="urn:microsoft.com/office/officeart/2005/8/layout/chevron2"/>
    <dgm:cxn modelId="{312DE924-F807-46F9-B4A7-586D60B114E1}" type="presOf" srcId="{85D11D13-3F1A-406F-8899-784259370C4C}" destId="{00982C24-EAF1-48CF-B9F9-0BFCAFCEBF92}" srcOrd="0" destOrd="0" presId="urn:microsoft.com/office/officeart/2005/8/layout/chevron2"/>
    <dgm:cxn modelId="{87660F69-A8FF-4A65-A2C0-6DE11B243757}" srcId="{4E827B07-60F4-4F6B-91E4-5DFDF601E390}" destId="{472E45AC-6098-44C6-BEF1-0CB64EC412E0}" srcOrd="3" destOrd="0" parTransId="{393F1A1E-A125-4C31-8612-612707D26144}" sibTransId="{09628FA8-3B50-4DB7-AEF9-855813EEDC3F}"/>
    <dgm:cxn modelId="{0513785A-3585-40C5-9716-0B58FFFBA02D}" srcId="{472E45AC-6098-44C6-BEF1-0CB64EC412E0}" destId="{7D2CA74E-8F1F-4940-A652-54C9C59CA77A}" srcOrd="0" destOrd="0" parTransId="{9D8E4C53-6A63-47F9-B0D5-FF9B0B6AAC28}" sibTransId="{C016E06A-DDD6-4C28-949D-DC8682FC0E48}"/>
    <dgm:cxn modelId="{6A2B71FA-DE86-4A78-B1D1-6C77DF3E3E26}" srcId="{4E827B07-60F4-4F6B-91E4-5DFDF601E390}" destId="{351759C8-944B-4585-9A3C-695A66024FC0}" srcOrd="0" destOrd="0" parTransId="{7A07619F-ABC1-4F2D-A345-B6E5D88F7FB3}" sibTransId="{197E6DFC-F8AC-4149-B144-6E35778696BC}"/>
    <dgm:cxn modelId="{06C973DA-EFD7-4F3E-AB7A-6DA4C11D1834}" srcId="{660F38E0-A4E1-4FEC-ADB4-11FE830955B1}" destId="{68181DEE-04BD-4545-A2C2-504649832608}" srcOrd="0" destOrd="0" parTransId="{BF1581FA-BECA-40A4-AB50-F43F3A4FB6A9}" sibTransId="{9074DBE0-9458-4A1D-B7C9-9B7EB21F1A0C}"/>
    <dgm:cxn modelId="{D1739A4C-11D6-4A70-94EA-E2052E6A1F23}" type="presParOf" srcId="{4268CE52-2493-4A8D-9163-824C7D5C57D3}" destId="{EF0764F6-D5B0-4C98-98B9-D4FD2BBF2AA7}" srcOrd="0" destOrd="0" presId="urn:microsoft.com/office/officeart/2005/8/layout/chevron2"/>
    <dgm:cxn modelId="{D60B529F-FF9B-4197-A5A1-C0C0A1C380DE}" type="presParOf" srcId="{EF0764F6-D5B0-4C98-98B9-D4FD2BBF2AA7}" destId="{7A15C4C9-7F29-4150-A717-EED75CA39721}" srcOrd="0" destOrd="0" presId="urn:microsoft.com/office/officeart/2005/8/layout/chevron2"/>
    <dgm:cxn modelId="{9A2BF66E-F81D-4178-A78D-A8FFEA3A0981}" type="presParOf" srcId="{EF0764F6-D5B0-4C98-98B9-D4FD2BBF2AA7}" destId="{808F5679-09E2-49AC-AB05-AF5B1B8B2CF2}" srcOrd="1" destOrd="0" presId="urn:microsoft.com/office/officeart/2005/8/layout/chevron2"/>
    <dgm:cxn modelId="{89D6907B-5D17-48A6-834D-95BD0FA7D8CF}" type="presParOf" srcId="{4268CE52-2493-4A8D-9163-824C7D5C57D3}" destId="{83B9B24A-954B-469E-8D8B-9D23A882BAE7}" srcOrd="1" destOrd="0" presId="urn:microsoft.com/office/officeart/2005/8/layout/chevron2"/>
    <dgm:cxn modelId="{392B8799-E5E6-4605-ACFA-2162730E530B}" type="presParOf" srcId="{4268CE52-2493-4A8D-9163-824C7D5C57D3}" destId="{71F81D94-E194-4DA4-A9F8-B23168D054FA}" srcOrd="2" destOrd="0" presId="urn:microsoft.com/office/officeart/2005/8/layout/chevron2"/>
    <dgm:cxn modelId="{AA897AC2-B55D-401D-8D67-EF1725FC1211}" type="presParOf" srcId="{71F81D94-E194-4DA4-A9F8-B23168D054FA}" destId="{3F490596-1599-4AD8-A9C1-873B74DE9309}" srcOrd="0" destOrd="0" presId="urn:microsoft.com/office/officeart/2005/8/layout/chevron2"/>
    <dgm:cxn modelId="{64C0DB90-0D38-4517-84DE-3D5036DE9624}" type="presParOf" srcId="{71F81D94-E194-4DA4-A9F8-B23168D054FA}" destId="{3313D953-AF7D-494E-85E7-53ED0A62A08B}" srcOrd="1" destOrd="0" presId="urn:microsoft.com/office/officeart/2005/8/layout/chevron2"/>
    <dgm:cxn modelId="{74311824-99D8-42F3-9357-A27A9FA5CC70}" type="presParOf" srcId="{4268CE52-2493-4A8D-9163-824C7D5C57D3}" destId="{923ACA4F-EEEE-4991-9802-B97D4879383A}" srcOrd="3" destOrd="0" presId="urn:microsoft.com/office/officeart/2005/8/layout/chevron2"/>
    <dgm:cxn modelId="{835D1AB2-7EB1-4CF3-897A-1162A235281F}" type="presParOf" srcId="{4268CE52-2493-4A8D-9163-824C7D5C57D3}" destId="{EE858FB7-7FF1-4171-97BA-6CF765403E31}" srcOrd="4" destOrd="0" presId="urn:microsoft.com/office/officeart/2005/8/layout/chevron2"/>
    <dgm:cxn modelId="{EE949648-E6CF-421B-910E-56F0CEAD5E2A}" type="presParOf" srcId="{EE858FB7-7FF1-4171-97BA-6CF765403E31}" destId="{00982C24-EAF1-48CF-B9F9-0BFCAFCEBF92}" srcOrd="0" destOrd="0" presId="urn:microsoft.com/office/officeart/2005/8/layout/chevron2"/>
    <dgm:cxn modelId="{63E9962D-543F-467A-8FD8-28CA7F8AA052}" type="presParOf" srcId="{EE858FB7-7FF1-4171-97BA-6CF765403E31}" destId="{DD6926F1-0644-4E0C-82D5-133F09330837}" srcOrd="1" destOrd="0" presId="urn:microsoft.com/office/officeart/2005/8/layout/chevron2"/>
    <dgm:cxn modelId="{D58C74FB-C5C4-401B-B3AF-5216AE124F86}" type="presParOf" srcId="{4268CE52-2493-4A8D-9163-824C7D5C57D3}" destId="{D142BF8F-9402-4252-B097-1E09BF95EEFA}" srcOrd="5" destOrd="0" presId="urn:microsoft.com/office/officeart/2005/8/layout/chevron2"/>
    <dgm:cxn modelId="{EF94CBE7-FF30-4436-9A72-6958DCF2A05E}" type="presParOf" srcId="{4268CE52-2493-4A8D-9163-824C7D5C57D3}" destId="{C55EDB7F-E58A-449D-AF42-83F74D48F5CE}" srcOrd="6" destOrd="0" presId="urn:microsoft.com/office/officeart/2005/8/layout/chevron2"/>
    <dgm:cxn modelId="{2ACBB2A8-3F62-4B3E-B094-57C1879E6570}" type="presParOf" srcId="{C55EDB7F-E58A-449D-AF42-83F74D48F5CE}" destId="{0BD1804E-13E9-4FCB-9BAD-672F71050C92}" srcOrd="0" destOrd="0" presId="urn:microsoft.com/office/officeart/2005/8/layout/chevron2"/>
    <dgm:cxn modelId="{3F0A2464-821E-4524-B38A-DCBBCF8EAD34}" type="presParOf" srcId="{C55EDB7F-E58A-449D-AF42-83F74D48F5CE}" destId="{98376950-BA1E-4CA9-819E-BBE3055D9889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5A189-5EB3-45F3-BCA5-6F9AFE494239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94531-3F9C-4626-B43E-117148BB31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94531-3F9C-4626-B43E-117148BB314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94531-3F9C-4626-B43E-117148BB314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643306" y="4643446"/>
            <a:ext cx="5214974" cy="1600200"/>
          </a:xfrm>
        </p:spPr>
        <p:txBody>
          <a:bodyPr/>
          <a:lstStyle/>
          <a:p>
            <a:pPr algn="l"/>
            <a:r>
              <a:rPr lang="ru-RU" b="1" dirty="0" smtClean="0"/>
              <a:t>Пушкарева Ирина Андреевна,</a:t>
            </a:r>
          </a:p>
          <a:p>
            <a:pPr algn="l"/>
            <a:r>
              <a:rPr lang="ru-RU" dirty="0" smtClean="0"/>
              <a:t>директор МАУ «Центр развития образования»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400" dirty="0" smtClean="0"/>
              <a:t>Порядок аттестации руководителей муниципальных образовательных учреждений</a:t>
            </a:r>
            <a:endParaRPr lang="ru-RU" sz="3400" dirty="0"/>
          </a:p>
        </p:txBody>
      </p:sp>
      <p:pic>
        <p:nvPicPr>
          <p:cNvPr id="4" name="Рисунок 3" descr="01 logoCR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0"/>
            <a:ext cx="1283401" cy="13642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</a:rPr>
              <a:t>Пилотная</a:t>
            </a:r>
            <a:r>
              <a:rPr lang="ru-RU" sz="2800" b="1" dirty="0" smtClean="0">
                <a:solidFill>
                  <a:srgbClr val="C00000"/>
                </a:solidFill>
              </a:rPr>
              <a:t> апробация новой модели аттестации руководителя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13 -22 декабря </a:t>
            </a:r>
            <a:r>
              <a:rPr lang="ru-RU" sz="2800" dirty="0" smtClean="0">
                <a:solidFill>
                  <a:schemeClr val="tx1"/>
                </a:solidFill>
              </a:rPr>
              <a:t>2022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7929618" cy="500066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Портфолио</a:t>
            </a:r>
            <a:r>
              <a:rPr lang="ru-RU" dirty="0" smtClean="0"/>
              <a:t> руководителя (загружается в личный кабинет):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ОБЩИЕ СВЕДЕНИЯ (ФИО, дата рождения, дата назначения на должность, контактная информация)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СВЕДЕНИЯ ОБ ОБРАЗОВАНИИ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СВЕДЕНИЯ О НАЛИЧИИ УЧЕНОЙ СТЕПЕНИ, УЧЕНОГО ЗВАНИЯ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СТАЖ РАБОТЫ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ПРОФЕССИОНАЛЬНЫЕ ДОСТИЖЕНИЯ УЧАСТНИКА АТТЕСТАЦИИ (почетное звание, награды, благодарственные письма, грамоты, участие в проектах)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СВЕДЕНИЯ О ДОСТИЖЕНИЯХ ОБЩЕОБРАЗОВАТЕЛЬНОЙ ОРГАНИЗАЦИИ</a:t>
            </a:r>
          </a:p>
          <a:p>
            <a:pPr marL="800100" indent="-4763">
              <a:buFont typeface="Wingdings" pitchFamily="2" charset="2"/>
              <a:buChar char="ü"/>
            </a:pPr>
            <a:r>
              <a:rPr lang="ru-RU" sz="2300" dirty="0" smtClean="0"/>
              <a:t>НАЛИЧИЕ/ОТСУТСТВИЕ ВЗЫСКАНИЙ</a:t>
            </a:r>
          </a:p>
          <a:p>
            <a:pPr marL="800100" indent="-4763">
              <a:buNone/>
            </a:pPr>
            <a:endParaRPr lang="ru-RU" sz="2300" dirty="0" smtClean="0"/>
          </a:p>
          <a:p>
            <a:r>
              <a:rPr lang="ru-RU" b="1" dirty="0" smtClean="0"/>
              <a:t>Тестирование</a:t>
            </a:r>
            <a:r>
              <a:rPr lang="ru-RU" dirty="0" smtClean="0"/>
              <a:t> и решение управленческих кейсов (</a:t>
            </a:r>
            <a:r>
              <a:rPr lang="ru-RU" dirty="0" err="1" smtClean="0"/>
              <a:t>онлайн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Публичная защита </a:t>
            </a:r>
            <a:r>
              <a:rPr lang="ru-RU" dirty="0" smtClean="0"/>
              <a:t>программы развития образовательного учреждения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357298"/>
            <a:ext cx="7772400" cy="5715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Порядок аттестации руководителей муниципальных образовательных учреждений г. Хабаровска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dirty="0" smtClean="0"/>
              <a:t>вступает в силу </a:t>
            </a:r>
            <a:r>
              <a:rPr lang="ru-RU" sz="2400" u="sng" dirty="0" smtClean="0"/>
              <a:t>01 сентября 2023 года</a:t>
            </a:r>
            <a:endParaRPr lang="ru-RU" sz="2400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186766" cy="2643206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</a:pPr>
            <a:r>
              <a:rPr lang="ru-RU" sz="2900" dirty="0" smtClean="0"/>
              <a:t>Квалификационная категория устанавливается сроком на </a:t>
            </a:r>
            <a:r>
              <a:rPr lang="ru-RU" sz="2900" b="1" dirty="0" smtClean="0"/>
              <a:t>5 лет</a:t>
            </a:r>
            <a:r>
              <a:rPr lang="ru-RU" sz="2900" dirty="0" smtClean="0"/>
              <a:t>. </a:t>
            </a:r>
          </a:p>
          <a:p>
            <a:pPr>
              <a:spcBef>
                <a:spcPts val="0"/>
              </a:spcBef>
              <a:buNone/>
            </a:pPr>
            <a:r>
              <a:rPr lang="ru-RU" sz="2900" dirty="0" smtClean="0"/>
              <a:t>      Срок действия квалификационной категории </a:t>
            </a:r>
            <a:r>
              <a:rPr lang="ru-RU" sz="2900" b="1" dirty="0" smtClean="0"/>
              <a:t>продлению не подлежит.</a:t>
            </a:r>
          </a:p>
          <a:p>
            <a:r>
              <a:rPr lang="ru-RU" sz="2900" dirty="0" smtClean="0"/>
              <a:t>Аттестация руководителей осуществляется </a:t>
            </a:r>
            <a:r>
              <a:rPr lang="ru-RU" sz="2900" b="1" dirty="0" smtClean="0"/>
              <a:t>в период учебного года </a:t>
            </a:r>
            <a:r>
              <a:rPr lang="ru-RU" sz="2900" dirty="0" smtClean="0"/>
              <a:t>с 01 сентября по 31 августа.</a:t>
            </a:r>
          </a:p>
          <a:p>
            <a:r>
              <a:rPr lang="ru-RU" sz="2900" b="1" dirty="0" smtClean="0"/>
              <a:t>Внеочередная аттестация </a:t>
            </a:r>
            <a:r>
              <a:rPr lang="ru-RU" sz="2900" dirty="0" smtClean="0"/>
              <a:t>руководителей (до истечения пяти лет после проведения предыдущей аттестации) может осуществляться в следующих случаях: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1285852" y="4643446"/>
            <a:ext cx="3000396" cy="1714536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 инициативе Учредителя</a:t>
            </a:r>
            <a:r>
              <a:rPr kumimoji="0" lang="ru-RU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если имеют место факты неисполнения или ненадлежащего исполнения должностных обязанностей, повлекших применение дисциплинарных взысканий</a:t>
            </a: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5286380" y="4643446"/>
            <a:ext cx="3071834" cy="157163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инициативе аттестуемого</a:t>
            </a: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с целью установления высшей квалификационной категории, но не ранее, чем через два года после установления соответствия занимаемой должности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трелка вниз 5"/>
          <p:cNvSpPr/>
          <p:nvPr/>
        </p:nvSpPr>
        <p:spPr>
          <a:xfrm rot="1981123">
            <a:off x="3106156" y="4071982"/>
            <a:ext cx="285752" cy="47298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9761395">
            <a:off x="5339693" y="4104963"/>
            <a:ext cx="285752" cy="437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43904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Аттестация руководителя с целью подтверждения </a:t>
            </a:r>
            <a:r>
              <a:rPr lang="ru-RU" sz="3000" b="1" dirty="0" smtClean="0">
                <a:solidFill>
                  <a:srgbClr val="C00000"/>
                </a:solidFill>
              </a:rPr>
              <a:t>соответствия занимаемой должности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00174"/>
            <a:ext cx="8015318" cy="514353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 smtClean="0"/>
              <a:t>Экспертиза</a:t>
            </a:r>
            <a:r>
              <a:rPr lang="ru-RU" dirty="0" smtClean="0"/>
              <a:t> уровня профессионализма и продуктивности деятельности аттестуемого (</a:t>
            </a:r>
            <a:r>
              <a:rPr lang="ru-RU" i="1" dirty="0" smtClean="0"/>
              <a:t>проводится в образовательном учреждении</a:t>
            </a:r>
            <a:r>
              <a:rPr lang="ru-RU" dirty="0" smtClean="0"/>
              <a:t>):</a:t>
            </a:r>
          </a:p>
          <a:p>
            <a:pPr marL="1163638" indent="-268288"/>
            <a:r>
              <a:rPr lang="ru-RU" dirty="0" smtClean="0"/>
              <a:t>оценка профессионализма и продуктивности деятельности </a:t>
            </a:r>
            <a:r>
              <a:rPr lang="ru-RU" b="1" dirty="0" smtClean="0"/>
              <a:t>по новым показателям</a:t>
            </a:r>
            <a:r>
              <a:rPr lang="ru-RU" dirty="0" smtClean="0"/>
              <a:t>;</a:t>
            </a:r>
          </a:p>
          <a:p>
            <a:pPr marL="1163638" lvl="0" indent="-268288"/>
            <a:r>
              <a:rPr lang="ru-RU" b="1" dirty="0" smtClean="0"/>
              <a:t>защита </a:t>
            </a:r>
            <a:r>
              <a:rPr lang="ru-RU" dirty="0" smtClean="0"/>
              <a:t>программы развития образовательного учреждения перед экспертной комиссией.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2. </a:t>
            </a:r>
            <a:r>
              <a:rPr lang="ru-RU" b="1" dirty="0" smtClean="0"/>
              <a:t>Принятие решения городской аттестационной комиссии </a:t>
            </a:r>
            <a:r>
              <a:rPr lang="ru-RU" dirty="0" smtClean="0"/>
              <a:t>о соответствии или несоответствии руководителя занимаемой должности.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01090" cy="1143000"/>
          </a:xfrm>
        </p:spPr>
        <p:txBody>
          <a:bodyPr>
            <a:noAutofit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Аттестация руководителя с целью </a:t>
            </a:r>
            <a:br>
              <a:rPr lang="ru-RU" sz="3000" dirty="0" smtClean="0">
                <a:solidFill>
                  <a:srgbClr val="C00000"/>
                </a:solidFill>
              </a:rPr>
            </a:br>
            <a:r>
              <a:rPr lang="ru-RU" sz="3000" dirty="0" smtClean="0">
                <a:solidFill>
                  <a:srgbClr val="C00000"/>
                </a:solidFill>
              </a:rPr>
              <a:t>подтверждения или установления  </a:t>
            </a:r>
            <a:br>
              <a:rPr lang="ru-RU" sz="3000" dirty="0" smtClean="0">
                <a:solidFill>
                  <a:srgbClr val="C00000"/>
                </a:solidFill>
              </a:rPr>
            </a:br>
            <a:r>
              <a:rPr lang="ru-RU" sz="3000" b="1" dirty="0" smtClean="0">
                <a:solidFill>
                  <a:srgbClr val="C00000"/>
                </a:solidFill>
              </a:rPr>
              <a:t>высшей квалификационной категории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286808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1. </a:t>
            </a:r>
            <a:r>
              <a:rPr lang="ru-RU" b="1" dirty="0" smtClean="0"/>
              <a:t>Экспертиза</a:t>
            </a:r>
            <a:r>
              <a:rPr lang="ru-RU" dirty="0" smtClean="0"/>
              <a:t> уровня профессионализма и продуктивности деятельности аттестуемого (</a:t>
            </a:r>
            <a:r>
              <a:rPr lang="ru-RU" i="1" dirty="0" smtClean="0"/>
              <a:t>проводится в образовательном учреждении</a:t>
            </a:r>
            <a:r>
              <a:rPr lang="ru-RU" dirty="0" smtClean="0"/>
              <a:t>): :</a:t>
            </a:r>
          </a:p>
          <a:p>
            <a:pPr marL="808038" indent="-182563"/>
            <a:r>
              <a:rPr lang="ru-RU" sz="2200" dirty="0" smtClean="0"/>
              <a:t>оценка профессионализма и продуктивности деятельности </a:t>
            </a:r>
            <a:r>
              <a:rPr lang="ru-RU" sz="2200" b="1" dirty="0" smtClean="0"/>
              <a:t>по новым показателям.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r>
              <a:rPr lang="ru-RU" dirty="0" smtClean="0"/>
              <a:t> </a:t>
            </a:r>
            <a:r>
              <a:rPr lang="ru-RU" b="1" dirty="0" smtClean="0"/>
              <a:t>Защита </a:t>
            </a:r>
            <a:r>
              <a:rPr lang="ru-RU" dirty="0" smtClean="0"/>
              <a:t>программы развития образовательного учреждения в очном режиме перед членами городской аттестационной комиссии.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3. </a:t>
            </a:r>
            <a:r>
              <a:rPr lang="ru-RU" b="1" dirty="0" smtClean="0"/>
              <a:t>Принятие решения городской аттестационной комиссии </a:t>
            </a:r>
            <a:r>
              <a:rPr lang="ru-RU" dirty="0" smtClean="0"/>
              <a:t>о соответствии или несоответствии руководителя высшей квалификационной категории.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Критерии оценки публичной защиты программы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1571612"/>
            <a:ext cx="7772400" cy="514353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Актуальность</a:t>
            </a:r>
            <a:endParaRPr lang="ru-RU" sz="2800" dirty="0" smtClean="0"/>
          </a:p>
          <a:p>
            <a:r>
              <a:rPr lang="ru-RU" sz="2800" b="1" dirty="0" smtClean="0"/>
              <a:t>Соответствие</a:t>
            </a:r>
            <a:r>
              <a:rPr lang="ru-RU" sz="2800" dirty="0" smtClean="0"/>
              <a:t> предложенных решений поставленной цели</a:t>
            </a:r>
          </a:p>
          <a:p>
            <a:r>
              <a:rPr lang="ru-RU" sz="2800" b="1" dirty="0" smtClean="0"/>
              <a:t>Конкретизация</a:t>
            </a:r>
            <a:r>
              <a:rPr lang="ru-RU" sz="2800" dirty="0" smtClean="0"/>
              <a:t> результатов</a:t>
            </a:r>
          </a:p>
          <a:p>
            <a:r>
              <a:rPr lang="ru-RU" sz="2800" dirty="0" smtClean="0"/>
              <a:t>Качество публичного </a:t>
            </a:r>
            <a:r>
              <a:rPr lang="ru-RU" sz="2800" b="1" dirty="0" smtClean="0"/>
              <a:t>выступления</a:t>
            </a:r>
          </a:p>
          <a:p>
            <a:r>
              <a:rPr lang="ru-RU" sz="2800" dirty="0" smtClean="0"/>
              <a:t>Качество </a:t>
            </a:r>
            <a:r>
              <a:rPr lang="ru-RU" sz="2800" b="1" dirty="0" smtClean="0"/>
              <a:t>презентации</a:t>
            </a:r>
            <a:r>
              <a:rPr lang="ru-RU" sz="2800" dirty="0" smtClean="0"/>
              <a:t>, сопровождающей выступление</a:t>
            </a:r>
          </a:p>
          <a:p>
            <a:r>
              <a:rPr lang="ru-RU" sz="2800" dirty="0" smtClean="0"/>
              <a:t>Качество </a:t>
            </a:r>
            <a:r>
              <a:rPr lang="ru-RU" sz="2800" b="1" dirty="0" smtClean="0"/>
              <a:t>ответов</a:t>
            </a:r>
            <a:r>
              <a:rPr lang="ru-RU" sz="2800" dirty="0" smtClean="0"/>
              <a:t> на вопросы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772400" cy="1143000"/>
          </a:xfrm>
        </p:spPr>
        <p:txBody>
          <a:bodyPr>
            <a:noAutofit/>
          </a:bodyPr>
          <a:lstStyle/>
          <a:p>
            <a:pPr algn="ctr">
              <a:lnSpc>
                <a:spcPts val="2700"/>
              </a:lnSpc>
            </a:pPr>
            <a:r>
              <a:rPr lang="ru-RU" sz="2800" b="1" dirty="0" smtClean="0">
                <a:solidFill>
                  <a:srgbClr val="C00000"/>
                </a:solidFill>
              </a:rPr>
              <a:t>Показатели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>оценки профессионализма и продуктивности деятельности руководителя общеобразовательного учреждения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8258204" cy="52149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sz="2900" b="1" dirty="0" smtClean="0"/>
              <a:t>Реализация программы развития общеобразовательного учреждения</a:t>
            </a:r>
          </a:p>
          <a:p>
            <a:pPr>
              <a:buNone/>
            </a:pPr>
            <a:r>
              <a:rPr lang="ru-RU" sz="2900" b="1" dirty="0" smtClean="0"/>
              <a:t>2. Знание: качество, объективность</a:t>
            </a:r>
          </a:p>
          <a:p>
            <a:pPr>
              <a:buNone/>
            </a:pPr>
            <a:r>
              <a:rPr lang="ru-RU" sz="2900" b="1" dirty="0" smtClean="0"/>
              <a:t>3. Профориентация</a:t>
            </a:r>
          </a:p>
          <a:p>
            <a:pPr>
              <a:buNone/>
            </a:pPr>
            <a:r>
              <a:rPr lang="ru-RU" sz="2900" b="1" dirty="0" smtClean="0"/>
              <a:t>4.Одаренность и творчество</a:t>
            </a:r>
          </a:p>
          <a:p>
            <a:pPr>
              <a:buNone/>
            </a:pPr>
            <a:r>
              <a:rPr lang="ru-RU" sz="2900" b="1" dirty="0" smtClean="0"/>
              <a:t>5. Организация инновационной деятельности</a:t>
            </a:r>
          </a:p>
          <a:p>
            <a:pPr>
              <a:buNone/>
            </a:pPr>
            <a:r>
              <a:rPr lang="ru-RU" sz="2900" b="1" dirty="0" smtClean="0"/>
              <a:t>6. Создание психолого-педагогических условий образовательного пространства</a:t>
            </a:r>
          </a:p>
          <a:p>
            <a:pPr>
              <a:buNone/>
            </a:pPr>
            <a:r>
              <a:rPr lang="ru-RU" sz="2900" b="1" dirty="0" smtClean="0"/>
              <a:t>7. </a:t>
            </a:r>
            <a:r>
              <a:rPr lang="ru-RU" sz="2900" b="1" dirty="0" err="1" smtClean="0"/>
              <a:t>Здоровьесбережение</a:t>
            </a:r>
            <a:endParaRPr lang="ru-RU" sz="2900" b="1" dirty="0" smtClean="0"/>
          </a:p>
          <a:p>
            <a:pPr>
              <a:buNone/>
            </a:pPr>
            <a:r>
              <a:rPr lang="ru-RU" sz="2900" b="1" dirty="0" smtClean="0"/>
              <a:t>8. Воспитательная работа</a:t>
            </a:r>
          </a:p>
          <a:p>
            <a:pPr>
              <a:buNone/>
            </a:pPr>
            <a:r>
              <a:rPr lang="ru-RU" sz="2900" b="1" dirty="0" smtClean="0"/>
              <a:t>9. Информационное обеспечение</a:t>
            </a:r>
          </a:p>
          <a:p>
            <a:pPr>
              <a:buNone/>
            </a:pPr>
            <a:r>
              <a:rPr lang="ru-RU" sz="2900" b="1" dirty="0" smtClean="0"/>
              <a:t>10. Кадры</a:t>
            </a:r>
          </a:p>
          <a:p>
            <a:pPr>
              <a:buNone/>
            </a:pPr>
            <a:r>
              <a:rPr lang="ru-RU" sz="2900" b="1" dirty="0" smtClean="0"/>
              <a:t>11. Делопроизводство</a:t>
            </a:r>
          </a:p>
          <a:p>
            <a:pPr>
              <a:buNone/>
            </a:pPr>
            <a:r>
              <a:rPr lang="ru-RU" sz="2900" b="1" dirty="0" smtClean="0"/>
              <a:t>12. Материально-техническое обеспечение</a:t>
            </a:r>
          </a:p>
          <a:p>
            <a:pPr>
              <a:buNone/>
            </a:pPr>
            <a:r>
              <a:rPr lang="ru-RU" sz="2900" b="1" dirty="0" smtClean="0"/>
              <a:t>13. Эффективность финансово-хозяйственной деятельности</a:t>
            </a:r>
          </a:p>
          <a:p>
            <a:pPr>
              <a:buNone/>
            </a:pPr>
            <a:r>
              <a:rPr lang="ru-RU" sz="2900" b="1" dirty="0" smtClean="0"/>
              <a:t>14. Удовлетворенность родителей, обучающихся качеством полученного образования</a:t>
            </a:r>
          </a:p>
          <a:p>
            <a:pPr>
              <a:buNone/>
            </a:pPr>
            <a:r>
              <a:rPr lang="ru-RU" sz="2900" b="1" dirty="0" smtClean="0"/>
              <a:t>15. Личные достижения руководителя учреждения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Альтернативная форма аттестация руководителя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714356"/>
          <a:ext cx="8186766" cy="5305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одержимое 2"/>
          <p:cNvSpPr txBox="1">
            <a:spLocks/>
          </p:cNvSpPr>
          <p:nvPr/>
        </p:nvSpPr>
        <p:spPr>
          <a:xfrm>
            <a:off x="1857356" y="5357802"/>
            <a:ext cx="7000924" cy="1500198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Альтернативная форма процедуры аттестации руководителей возможна для 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подтверждения существующей категории 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 условии принятия</a:t>
            </a:r>
            <a:r>
              <a:rPr kumimoji="0" lang="ru-RU" sz="4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решения об </a:t>
            </a:r>
            <a:r>
              <a:rPr kumimoji="0" lang="ru-RU" sz="4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эффективном 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функционировании 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площадки </a:t>
            </a: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менее двух учебных лет 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</a:t>
            </a:r>
            <a:r>
              <a:rPr kumimoji="0" lang="ru-RU" sz="4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межаттестационный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период.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1357290" y="4929198"/>
            <a:ext cx="714380" cy="17859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F8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42852"/>
            <a:ext cx="77724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700" cap="all" dirty="0" smtClean="0"/>
              <a:t/>
            </a:r>
            <a:br>
              <a:rPr lang="ru-RU" sz="2700" cap="all" dirty="0" smtClean="0"/>
            </a:br>
            <a:r>
              <a:rPr lang="ru-RU" sz="2400" dirty="0" smtClean="0">
                <a:solidFill>
                  <a:srgbClr val="C00000"/>
                </a:solidFill>
              </a:rPr>
              <a:t> Основание для </a:t>
            </a:r>
            <a:r>
              <a:rPr lang="ru-RU" sz="2400" b="1" dirty="0" smtClean="0">
                <a:solidFill>
                  <a:srgbClr val="C00000"/>
                </a:solidFill>
              </a:rPr>
              <a:t>освобождения от аттестационных процедур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858280" cy="628652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300" dirty="0" smtClean="0"/>
              <a:t>Награждение в </a:t>
            </a:r>
            <a:r>
              <a:rPr lang="ru-RU" sz="4300" dirty="0" err="1" smtClean="0"/>
              <a:t>межаттестационный</a:t>
            </a:r>
            <a:r>
              <a:rPr lang="ru-RU" sz="4300" dirty="0" smtClean="0"/>
              <a:t> период государственными, правительственными и ведомственными наградами Министерства Просвещения  Российской Федерации. </a:t>
            </a:r>
          </a:p>
          <a:p>
            <a:pPr>
              <a:buNone/>
            </a:pPr>
            <a:r>
              <a:rPr lang="ru-RU" sz="4300" b="1" dirty="0" smtClean="0"/>
              <a:t>Государственные награды Российской Федерации:</a:t>
            </a:r>
          </a:p>
          <a:p>
            <a:r>
              <a:rPr lang="ru-RU" sz="4300" dirty="0" smtClean="0"/>
              <a:t> Почетная грамота Президента РФ;</a:t>
            </a:r>
          </a:p>
          <a:p>
            <a:r>
              <a:rPr lang="ru-RU" sz="4300" dirty="0" smtClean="0"/>
              <a:t>Благодарность Президента РФ </a:t>
            </a:r>
          </a:p>
          <a:p>
            <a:r>
              <a:rPr lang="ru-RU" sz="4300" dirty="0" smtClean="0"/>
              <a:t>почетное звание «Заслуженный учитель Российской Федерации»;</a:t>
            </a:r>
          </a:p>
          <a:p>
            <a:r>
              <a:rPr lang="ru-RU" sz="4300" dirty="0" smtClean="0"/>
              <a:t>почетное звание «Народный учитель Российской Федерации»;</a:t>
            </a:r>
          </a:p>
          <a:p>
            <a:r>
              <a:rPr lang="ru-RU" sz="4300" dirty="0" smtClean="0"/>
              <a:t>медаль ордена «За заслуги перед Отечеством» II степени.</a:t>
            </a:r>
          </a:p>
          <a:p>
            <a:pPr>
              <a:buNone/>
            </a:pPr>
            <a:r>
              <a:rPr lang="ru-RU" sz="4300" b="1" dirty="0" smtClean="0"/>
              <a:t>Правительственные награды в сфере образования:</a:t>
            </a:r>
          </a:p>
          <a:p>
            <a:r>
              <a:rPr lang="ru-RU" sz="4300" dirty="0" smtClean="0"/>
              <a:t>Медаль Столыпина П.А. I степени;</a:t>
            </a:r>
          </a:p>
          <a:p>
            <a:r>
              <a:rPr lang="ru-RU" sz="4300" dirty="0" smtClean="0"/>
              <a:t>Медаль Столыпина П.А. II степени;</a:t>
            </a:r>
          </a:p>
          <a:p>
            <a:r>
              <a:rPr lang="ru-RU" sz="4300" dirty="0" smtClean="0"/>
              <a:t>премия Правительства Российской Федерации в области образования; </a:t>
            </a:r>
          </a:p>
          <a:p>
            <a:r>
              <a:rPr lang="ru-RU" sz="4300" dirty="0" smtClean="0"/>
              <a:t>Почетная грамота Правительства РФ; </a:t>
            </a:r>
          </a:p>
          <a:p>
            <a:r>
              <a:rPr lang="ru-RU" sz="4300" dirty="0" smtClean="0"/>
              <a:t>Благодарность Правительства РФ.</a:t>
            </a:r>
          </a:p>
          <a:p>
            <a:pPr>
              <a:buNone/>
            </a:pPr>
            <a:r>
              <a:rPr lang="ru-RU" sz="4300" b="1" dirty="0" smtClean="0"/>
              <a:t>Ведомственные награды Министерства Просвещения  Российской Федерации:</a:t>
            </a:r>
          </a:p>
          <a:p>
            <a:r>
              <a:rPr lang="ru-RU" sz="4300" dirty="0" smtClean="0"/>
              <a:t>медаль К.Д. Ушинского;</a:t>
            </a:r>
          </a:p>
          <a:p>
            <a:r>
              <a:rPr lang="ru-RU" sz="4300" dirty="0" smtClean="0"/>
              <a:t>медаль Л.С. </a:t>
            </a:r>
            <a:r>
              <a:rPr lang="ru-RU" sz="4300" dirty="0" err="1" smtClean="0"/>
              <a:t>Выготского</a:t>
            </a:r>
            <a:r>
              <a:rPr lang="ru-RU" sz="4300" dirty="0" smtClean="0"/>
              <a:t>;</a:t>
            </a:r>
          </a:p>
          <a:p>
            <a:r>
              <a:rPr lang="ru-RU" sz="4300" dirty="0" smtClean="0"/>
              <a:t>почётное звание «Почётный работник сферы образования Российской Федерации»;</a:t>
            </a:r>
          </a:p>
          <a:p>
            <a:r>
              <a:rPr lang="ru-RU" sz="4300" dirty="0" smtClean="0"/>
              <a:t>почётное звание «Почётный работник сферы воспитания детей и молодёжи Российской Федерации»;</a:t>
            </a:r>
          </a:p>
          <a:p>
            <a:r>
              <a:rPr lang="ru-RU" sz="4300" dirty="0" smtClean="0"/>
              <a:t>нагрудный знак «За милосердие и благотворительность»;</a:t>
            </a:r>
          </a:p>
          <a:p>
            <a:r>
              <a:rPr lang="ru-RU" sz="4300" dirty="0" smtClean="0"/>
              <a:t>нагрудный знак «Почётный наставник»;</a:t>
            </a:r>
          </a:p>
          <a:p>
            <a:r>
              <a:rPr lang="ru-RU" sz="4300" dirty="0" smtClean="0"/>
              <a:t>нагрудный знак «За верность профессии»;</a:t>
            </a:r>
          </a:p>
          <a:p>
            <a:r>
              <a:rPr lang="ru-RU" sz="4300" dirty="0" smtClean="0"/>
              <a:t>нагрудный знак «Молодость и профессионализм»;</a:t>
            </a:r>
          </a:p>
          <a:p>
            <a:r>
              <a:rPr lang="ru-RU" sz="4300" dirty="0" smtClean="0"/>
              <a:t>почётная грамота Министерства просвещения Российской Федерации.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274</TotalTime>
  <Words>712</Words>
  <PresentationFormat>Экран (4:3)</PresentationFormat>
  <Paragraphs>96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Порядок аттестации руководителей муниципальных образовательных учреждений</vt:lpstr>
      <vt:lpstr>Пилотная апробация новой модели аттестации руководителя 13 -22 декабря 2022 </vt:lpstr>
      <vt:lpstr>Порядок аттестации руководителей муниципальных образовательных учреждений г. Хабаровска вступает в силу 01 сентября 2023 года</vt:lpstr>
      <vt:lpstr>Аттестация руководителя с целью подтверждения соответствия занимаемой должности</vt:lpstr>
      <vt:lpstr>Аттестация руководителя с целью  подтверждения или установления   высшей квалификационной категории</vt:lpstr>
      <vt:lpstr>Критерии оценки публичной защиты программы развития</vt:lpstr>
      <vt:lpstr>Показатели  оценки профессионализма и продуктивности деятельности руководителя общеобразовательного учреждения </vt:lpstr>
      <vt:lpstr>Альтернативная форма аттестация руководителя</vt:lpstr>
      <vt:lpstr>   Основание для освобождения от аттестационных процедур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Специалист</dc:creator>
  <cp:lastModifiedBy>Administrator</cp:lastModifiedBy>
  <cp:revision>42</cp:revision>
  <dcterms:created xsi:type="dcterms:W3CDTF">2023-02-08T01:09:52Z</dcterms:created>
  <dcterms:modified xsi:type="dcterms:W3CDTF">2023-02-16T04:12:56Z</dcterms:modified>
</cp:coreProperties>
</file>